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notesSlides/notesSlide6.xml" ContentType="application/vnd.openxmlformats-officedocument.presentationml.notesSlide+xml"/>
  <Override PartName="/ppt/ink/ink3.xml" ContentType="application/inkml+xml"/>
  <Override PartName="/ppt/ink/ink4.xml" ContentType="application/inkml+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2.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8" r:id="rId3"/>
    <p:sldId id="259" r:id="rId4"/>
    <p:sldId id="276" r:id="rId5"/>
    <p:sldId id="260" r:id="rId6"/>
    <p:sldId id="284" r:id="rId7"/>
    <p:sldId id="286" r:id="rId8"/>
    <p:sldId id="280" r:id="rId9"/>
    <p:sldId id="293" r:id="rId10"/>
    <p:sldId id="267" r:id="rId11"/>
    <p:sldId id="282" r:id="rId12"/>
    <p:sldId id="294" r:id="rId13"/>
    <p:sldId id="288" r:id="rId14"/>
    <p:sldId id="292" r:id="rId15"/>
    <p:sldId id="297" r:id="rId16"/>
    <p:sldId id="296" r:id="rId17"/>
    <p:sldId id="298" r:id="rId18"/>
    <p:sldId id="295" r:id="rId19"/>
  </p:sldIdLst>
  <p:sldSz cx="12192000" cy="6858000"/>
  <p:notesSz cx="6797675" cy="9928225"/>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권태현[ 대학원석·박사통합과정수료연구(재학) / 물리학과 ]" initials="권대/물]" lastIdx="5" clrIdx="0">
    <p:extLst>
      <p:ext uri="{19B8F6BF-5375-455C-9EA6-DF929625EA0E}">
        <p15:presenceInfo xmlns:p15="http://schemas.microsoft.com/office/powerpoint/2012/main" userId="권태현[ 대학원석·박사통합과정수료연구(재학) / 물리학과 ]"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0" autoAdjust="0"/>
    <p:restoredTop sz="57993" autoAdjust="0"/>
  </p:normalViewPr>
  <p:slideViewPr>
    <p:cSldViewPr snapToGrid="0">
      <p:cViewPr varScale="1">
        <p:scale>
          <a:sx n="44" d="100"/>
          <a:sy n="44" d="100"/>
        </p:scale>
        <p:origin x="1248" y="54"/>
      </p:cViewPr>
      <p:guideLst/>
    </p:cSldViewPr>
  </p:slideViewPr>
  <p:outlineViewPr>
    <p:cViewPr>
      <p:scale>
        <a:sx n="33" d="100"/>
        <a:sy n="33" d="100"/>
      </p:scale>
      <p:origin x="0" y="-125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06T08:28:54.140"/>
    </inkml:context>
    <inkml:brush xml:id="br0">
      <inkml:brushProperty name="width" value="0.025" units="cm"/>
      <inkml:brushProperty name="height" value="0.025" units="cm"/>
      <inkml:brushProperty name="ignorePressure" value="1"/>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06T08:29:40.958"/>
    </inkml:context>
    <inkml:brush xml:id="br0">
      <inkml:brushProperty name="width" value="0.025" units="cm"/>
      <inkml:brushProperty name="height" value="0.025" units="cm"/>
      <inkml:brushProperty name="ignorePressure" value="1"/>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06T08:28:54.140"/>
    </inkml:context>
    <inkml:brush xml:id="br0">
      <inkml:brushProperty name="width" value="0.025" units="cm"/>
      <inkml:brushProperty name="height" value="0.025" units="cm"/>
      <inkml:brushProperty name="ignorePressure" value="1"/>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06T08:29:40.958"/>
    </inkml:context>
    <inkml:brush xml:id="br0">
      <inkml:brushProperty name="width" value="0.025" units="cm"/>
      <inkml:brushProperty name="height" value="0.025" units="cm"/>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3"/>
            <a:ext cx="2945659" cy="498135"/>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50443" y="3"/>
            <a:ext cx="2945659" cy="498135"/>
          </a:xfrm>
          <a:prstGeom prst="rect">
            <a:avLst/>
          </a:prstGeom>
        </p:spPr>
        <p:txBody>
          <a:bodyPr vert="horz" lIns="91440" tIns="45720" rIns="91440" bIns="45720" rtlCol="0"/>
          <a:lstStyle>
            <a:lvl1pPr algn="r">
              <a:defRPr sz="1200"/>
            </a:lvl1pPr>
          </a:lstStyle>
          <a:p>
            <a:fld id="{0479B85F-649F-4012-95DB-B36C3F1FD7E5}" type="datetimeFigureOut">
              <a:rPr lang="ko-KR" altLang="en-US" smtClean="0"/>
              <a:t>2021-06-15</a:t>
            </a:fld>
            <a:endParaRPr lang="ko-KR" altLang="en-US"/>
          </a:p>
        </p:txBody>
      </p:sp>
      <p:sp>
        <p:nvSpPr>
          <p:cNvPr id="4" name="슬라이드 이미지 개체 틀 3"/>
          <p:cNvSpPr>
            <a:spLocks noGrp="1" noRot="1" noChangeAspect="1"/>
          </p:cNvSpPr>
          <p:nvPr>
            <p:ph type="sldImg" idx="2"/>
          </p:nvPr>
        </p:nvSpPr>
        <p:spPr>
          <a:xfrm>
            <a:off x="422275" y="1239838"/>
            <a:ext cx="5954713" cy="3351212"/>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9430092"/>
            <a:ext cx="2945659" cy="498134"/>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0443" y="9430092"/>
            <a:ext cx="2945659" cy="498134"/>
          </a:xfrm>
          <a:prstGeom prst="rect">
            <a:avLst/>
          </a:prstGeom>
        </p:spPr>
        <p:txBody>
          <a:bodyPr vert="horz" lIns="91440" tIns="45720" rIns="91440" bIns="45720" rtlCol="0" anchor="b"/>
          <a:lstStyle>
            <a:lvl1pPr algn="r">
              <a:defRPr sz="1200"/>
            </a:lvl1pPr>
          </a:lstStyle>
          <a:p>
            <a:fld id="{DCDE1F04-196C-4AA3-A815-91F2A7A2D800}" type="slidenum">
              <a:rPr lang="ko-KR" altLang="en-US" smtClean="0"/>
              <a:t>‹#›</a:t>
            </a:fld>
            <a:endParaRPr lang="ko-KR" altLang="en-US"/>
          </a:p>
        </p:txBody>
      </p:sp>
    </p:spTree>
    <p:extLst>
      <p:ext uri="{BB962C8B-B14F-4D97-AF65-F5344CB8AC3E}">
        <p14:creationId xmlns:p14="http://schemas.microsoft.com/office/powerpoint/2010/main" val="282909589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I’m </a:t>
            </a:r>
            <a:r>
              <a:rPr lang="en-US" altLang="ko-KR" sz="1800" kern="100" dirty="0" err="1">
                <a:effectLst/>
                <a:latin typeface="Times New Roman" panose="02020603050405020304" pitchFamily="18" charset="0"/>
                <a:ea typeface="맑은 고딕" panose="020B0503020000020004" pitchFamily="50" charset="-127"/>
                <a:cs typeface="Times New Roman" panose="02020603050405020304" pitchFamily="18" charset="0"/>
              </a:rPr>
              <a:t>Taehyun</a:t>
            </a:r>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 Kwon in Korea university. Today, I’m going to talk about the semi-inclusive lepton jet function in SU(2)_Left</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endParaRPr lang="ko-KR" altLang="en-US" dirty="0"/>
          </a:p>
        </p:txBody>
      </p:sp>
      <p:sp>
        <p:nvSpPr>
          <p:cNvPr id="4" name="슬라이드 번호 개체 틀 3"/>
          <p:cNvSpPr>
            <a:spLocks noGrp="1"/>
          </p:cNvSpPr>
          <p:nvPr>
            <p:ph type="sldNum" sz="quarter" idx="5"/>
          </p:nvPr>
        </p:nvSpPr>
        <p:spPr/>
        <p:txBody>
          <a:bodyPr/>
          <a:lstStyle/>
          <a:p>
            <a:fld id="{DCDE1F04-196C-4AA3-A815-91F2A7A2D800}" type="slidenum">
              <a:rPr lang="ko-KR" altLang="en-US" smtClean="0"/>
              <a:t>1</a:t>
            </a:fld>
            <a:endParaRPr lang="ko-KR" altLang="en-US"/>
          </a:p>
        </p:txBody>
      </p:sp>
    </p:spTree>
    <p:extLst>
      <p:ext uri="{BB962C8B-B14F-4D97-AF65-F5344CB8AC3E}">
        <p14:creationId xmlns:p14="http://schemas.microsoft.com/office/powerpoint/2010/main" val="880341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슬라이드 노트 개체 틀 2"/>
              <p:cNvSpPr>
                <a:spLocks noGrp="1"/>
              </p:cNvSpPr>
              <p:nvPr>
                <p:ph type="body" idx="1"/>
              </p:nvPr>
            </p:nvSpPr>
            <p:spPr/>
            <p:txBody>
              <a:bodyPr/>
              <a:lstStyle/>
              <a:p>
                <a:endParaRPr lang="ko-KR" altLang="en-US" dirty="0"/>
              </a:p>
            </p:txBody>
          </p:sp>
        </mc:Choice>
        <mc:Fallback xmlns="">
          <p:sp>
            <p:nvSpPr>
              <p:cNvPr id="3" name="슬라이드 노트 개체 틀 2"/>
              <p:cNvSpPr>
                <a:spLocks noGrp="1"/>
              </p:cNvSpPr>
              <p:nvPr>
                <p:ph type="body" idx="1"/>
              </p:nvPr>
            </p:nvSpPr>
            <p:spPr/>
            <p:txBody>
              <a:bodyPr/>
              <a:lstStyle/>
              <a:p>
                <a:r>
                  <a:rPr lang="en-US" altLang="ko-KR" sz="1800" dirty="0">
                    <a:effectLst/>
                    <a:latin typeface="Times New Roman" panose="02020603050405020304" pitchFamily="18" charset="0"/>
                    <a:ea typeface="맑은 고딕" panose="020B0503020000020004" pitchFamily="50" charset="-127"/>
                  </a:rPr>
                  <a:t>Before considering the complicated case, I will show you the solution of RG equation for the singlet. Since the equation is the same with that of the QCD jet, the method for solving it is well known. The singlet is evolved with respect to only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𝜇</a:t>
                </a:r>
                <a:r>
                  <a:rPr lang="en-US" altLang="ko-KR" sz="1800" dirty="0">
                    <a:effectLst/>
                    <a:latin typeface="Times New Roman" panose="02020603050405020304" pitchFamily="18" charset="0"/>
                    <a:ea typeface="맑은 고딕" panose="020B0503020000020004" pitchFamily="50" charset="-127"/>
                  </a:rPr>
                  <a:t> from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𝜇</a:t>
                </a:r>
                <a:r>
                  <a:rPr lang="ko-KR" altLang="ko-KR" sz="1800" i="0">
                    <a:effectLst/>
                    <a:latin typeface="Cambria Math" panose="02040503050406030204" pitchFamily="18" charset="0"/>
                    <a:ea typeface="맑은 고딕" panose="020B0503020000020004" pitchFamily="50" charset="-127"/>
                    <a:cs typeface="Times New Roman" panose="02020603050405020304" pitchFamily="18" charset="0"/>
                  </a:rPr>
                  <a:t>_</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𝐶</a:t>
                </a:r>
                <a:r>
                  <a:rPr lang="en-US" altLang="ko-KR" sz="1800" dirty="0">
                    <a:effectLst/>
                    <a:latin typeface="Times New Roman" panose="02020603050405020304" pitchFamily="18" charset="0"/>
                    <a:ea typeface="맑은 고딕" panose="020B0503020000020004" pitchFamily="50" charset="-127"/>
                  </a:rPr>
                  <a:t> to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𝜇</a:t>
                </a:r>
                <a:r>
                  <a:rPr lang="ko-KR" altLang="ko-KR" sz="1800" i="0">
                    <a:effectLst/>
                    <a:latin typeface="Cambria Math" panose="02040503050406030204" pitchFamily="18" charset="0"/>
                    <a:ea typeface="맑은 고딕" panose="020B0503020000020004" pitchFamily="50" charset="-127"/>
                    <a:cs typeface="Times New Roman" panose="02020603050405020304" pitchFamily="18" charset="0"/>
                  </a:rPr>
                  <a:t>_</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𝐹</a:t>
                </a:r>
                <a:r>
                  <a:rPr lang="en-US" altLang="ko-KR" sz="1800" dirty="0">
                    <a:effectLst/>
                    <a:latin typeface="Times New Roman" panose="02020603050405020304" pitchFamily="18" charset="0"/>
                    <a:ea typeface="맑은 고딕" panose="020B0503020000020004" pitchFamily="50" charset="-127"/>
                  </a:rPr>
                  <a:t>, where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𝜇</a:t>
                </a:r>
                <a:r>
                  <a:rPr lang="ko-KR" altLang="ko-KR" sz="1800" i="0">
                    <a:effectLst/>
                    <a:latin typeface="Cambria Math" panose="02040503050406030204" pitchFamily="18" charset="0"/>
                    <a:ea typeface="맑은 고딕" panose="020B0503020000020004" pitchFamily="50" charset="-127"/>
                    <a:cs typeface="Times New Roman" panose="02020603050405020304" pitchFamily="18" charset="0"/>
                  </a:rPr>
                  <a:t>_</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𝐶</a:t>
                </a:r>
                <a:r>
                  <a:rPr lang="en-US" altLang="ko-KR" sz="1800" dirty="0">
                    <a:effectLst/>
                    <a:latin typeface="Times New Roman" panose="02020603050405020304" pitchFamily="18" charset="0"/>
                    <a:ea typeface="맑은 고딕" panose="020B0503020000020004" pitchFamily="50" charset="-127"/>
                  </a:rPr>
                  <a:t> is about square root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𝜔</a:t>
                </a:r>
                <a:r>
                  <a:rPr lang="en-US" altLang="ko-KR" sz="1800" dirty="0">
                    <a:effectLst/>
                    <a:latin typeface="Times New Roman" panose="02020603050405020304" pitchFamily="18" charset="0"/>
                    <a:ea typeface="맑은 고딕" panose="020B0503020000020004" pitchFamily="50" charset="-127"/>
                  </a:rPr>
                  <a:t> M and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𝜇</a:t>
                </a:r>
                <a:r>
                  <a:rPr lang="ko-KR" altLang="ko-KR" sz="1800" i="0">
                    <a:effectLst/>
                    <a:latin typeface="Cambria Math" panose="02040503050406030204" pitchFamily="18" charset="0"/>
                    <a:ea typeface="맑은 고딕" panose="020B0503020000020004" pitchFamily="50" charset="-127"/>
                    <a:cs typeface="Times New Roman" panose="02020603050405020304" pitchFamily="18" charset="0"/>
                  </a:rPr>
                  <a:t>_</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𝐹</a:t>
                </a:r>
                <a:r>
                  <a:rPr lang="en-US" altLang="ko-KR" sz="1800" dirty="0">
                    <a:effectLst/>
                    <a:latin typeface="Times New Roman" panose="02020603050405020304" pitchFamily="18" charset="0"/>
                    <a:ea typeface="맑은 고딕" panose="020B0503020000020004" pitchFamily="50" charset="-127"/>
                  </a:rPr>
                  <a:t> </a:t>
                </a:r>
                <a:r>
                  <a:rPr lang="en-US" altLang="ko-KR" sz="1800">
                    <a:effectLst/>
                    <a:latin typeface="Times New Roman" panose="02020603050405020304" pitchFamily="18" charset="0"/>
                    <a:ea typeface="맑은 고딕" panose="020B0503020000020004" pitchFamily="50" charset="-127"/>
                  </a:rPr>
                  <a:t>is the </a:t>
                </a:r>
                <a:r>
                  <a:rPr lang="en-US" altLang="ko-KR" sz="1800" dirty="0">
                    <a:effectLst/>
                    <a:latin typeface="Times New Roman" panose="02020603050405020304" pitchFamily="18" charset="0"/>
                    <a:ea typeface="맑은 고딕" panose="020B0503020000020004" pitchFamily="50" charset="-127"/>
                  </a:rPr>
                  <a:t>factorization scale. The evolution is expressed by U_s. We got the first and second terms in U_s by integrating cusp anomalous dimension over log mu. And the third come from non-cusp anomalous dimension.</a:t>
                </a:r>
                <a:endParaRPr lang="ko-KR" altLang="en-US" dirty="0"/>
              </a:p>
            </p:txBody>
          </p:sp>
        </mc:Fallback>
      </mc:AlternateContent>
      <p:sp>
        <p:nvSpPr>
          <p:cNvPr id="4" name="슬라이드 번호 개체 틀 3"/>
          <p:cNvSpPr>
            <a:spLocks noGrp="1"/>
          </p:cNvSpPr>
          <p:nvPr>
            <p:ph type="sldNum" sz="quarter" idx="5"/>
          </p:nvPr>
        </p:nvSpPr>
        <p:spPr/>
        <p:txBody>
          <a:bodyPr/>
          <a:lstStyle/>
          <a:p>
            <a:fld id="{DCDE1F04-196C-4AA3-A815-91F2A7A2D800}" type="slidenum">
              <a:rPr lang="ko-KR" altLang="en-US" smtClean="0"/>
              <a:t>10</a:t>
            </a:fld>
            <a:endParaRPr lang="ko-KR" altLang="en-US"/>
          </a:p>
        </p:txBody>
      </p:sp>
    </p:spTree>
    <p:extLst>
      <p:ext uri="{BB962C8B-B14F-4D97-AF65-F5344CB8AC3E}">
        <p14:creationId xmlns:p14="http://schemas.microsoft.com/office/powerpoint/2010/main" val="754655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슬라이드 노트 개체 틀 2"/>
              <p:cNvSpPr>
                <a:spLocks noGrp="1"/>
              </p:cNvSpPr>
              <p:nvPr>
                <p:ph type="body" idx="1"/>
              </p:nvPr>
            </p:nvSpPr>
            <p:spPr/>
            <p:txBody>
              <a:bodyPr/>
              <a:lstStyle/>
              <a:p>
                <a:endParaRPr lang="ko-KR" altLang="en-US" dirty="0"/>
              </a:p>
            </p:txBody>
          </p:sp>
        </mc:Choice>
        <mc:Fallback xmlns="">
          <p:sp>
            <p:nvSpPr>
              <p:cNvPr id="3" name="슬라이드 노트 개체 틀 2"/>
              <p:cNvSpPr>
                <a:spLocks noGrp="1"/>
              </p:cNvSpPr>
              <p:nvPr>
                <p:ph type="body" idx="1"/>
              </p:nvPr>
            </p:nvSpPr>
            <p:spPr/>
            <p:txBody>
              <a:bodyPr/>
              <a:lstStyle/>
              <a:p>
                <a:r>
                  <a:rPr lang="en-US" altLang="ko-KR" sz="1800" dirty="0">
                    <a:effectLst/>
                    <a:latin typeface="Times New Roman" panose="02020603050405020304" pitchFamily="18" charset="0"/>
                    <a:ea typeface="맑은 고딕" panose="020B0503020000020004" pitchFamily="50" charset="-127"/>
                  </a:rPr>
                  <a:t>Renormalization group equations for Laplace transform of the jet functions are here.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𝛾</a:t>
                </a:r>
                <a:r>
                  <a:rPr lang="ko-KR" altLang="ko-KR" sz="1800" i="0">
                    <a:effectLst/>
                    <a:latin typeface="Cambria Math" panose="02040503050406030204" pitchFamily="18" charset="0"/>
                    <a:ea typeface="맑은 고딕" panose="020B0503020000020004" pitchFamily="50" charset="-127"/>
                    <a:cs typeface="Times New Roman" panose="02020603050405020304" pitchFamily="18" charset="0"/>
                  </a:rPr>
                  <a:t>^</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𝜇</a:t>
                </a:r>
                <a:r>
                  <a:rPr lang="en-US" altLang="ko-KR" sz="1800" dirty="0">
                    <a:effectLst/>
                    <a:latin typeface="Times New Roman" panose="02020603050405020304" pitchFamily="18" charset="0"/>
                    <a:ea typeface="맑은 고딕" panose="020B0503020000020004" pitchFamily="50" charset="-127"/>
                  </a:rPr>
                  <a:t>’s are the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𝜇</a:t>
                </a:r>
                <a:r>
                  <a:rPr lang="en-US" altLang="ko-KR" sz="1800" dirty="0">
                    <a:effectLst/>
                    <a:latin typeface="Times New Roman" panose="02020603050405020304" pitchFamily="18" charset="0"/>
                    <a:ea typeface="맑은 고딕" panose="020B0503020000020004" pitchFamily="50" charset="-127"/>
                  </a:rPr>
                  <a:t>-anomalous dimensions and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𝛾</a:t>
                </a:r>
                <a:r>
                  <a:rPr lang="ko-KR" altLang="ko-KR" sz="1800" i="0">
                    <a:effectLst/>
                    <a:latin typeface="Cambria Math" panose="02040503050406030204" pitchFamily="18" charset="0"/>
                    <a:ea typeface="맑은 고딕" panose="020B0503020000020004" pitchFamily="50" charset="-127"/>
                    <a:cs typeface="Times New Roman" panose="02020603050405020304" pitchFamily="18" charset="0"/>
                  </a:rPr>
                  <a:t>^</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𝜈</a:t>
                </a:r>
                <a:r>
                  <a:rPr lang="en-US" altLang="ko-KR" sz="1800" dirty="0">
                    <a:effectLst/>
                    <a:latin typeface="Times New Roman" panose="02020603050405020304" pitchFamily="18" charset="0"/>
                    <a:ea typeface="맑은 고딕" panose="020B0503020000020004" pitchFamily="50" charset="-127"/>
                  </a:rPr>
                  <a:t>’s are the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𝜈</a:t>
                </a:r>
                <a:r>
                  <a:rPr lang="en-US" altLang="ko-KR" sz="1800" dirty="0">
                    <a:effectLst/>
                    <a:latin typeface="Times New Roman" panose="02020603050405020304" pitchFamily="18" charset="0"/>
                    <a:ea typeface="맑은 고딕" panose="020B0503020000020004" pitchFamily="50" charset="-127"/>
                  </a:rPr>
                  <a:t>-anomalous dimensions. For the singlet, because of independence of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𝜈</a:t>
                </a:r>
                <a:r>
                  <a:rPr lang="en-US" altLang="ko-KR" sz="1800" dirty="0">
                    <a:effectLst/>
                    <a:latin typeface="Times New Roman" panose="02020603050405020304" pitchFamily="18" charset="0"/>
                    <a:ea typeface="맑은 고딕" panose="020B0503020000020004" pitchFamily="50" charset="-127"/>
                  </a:rPr>
                  <a:t>, </a:t>
                </a:r>
                <a:r>
                  <a:rPr lang="en-US" altLang="ko-KR" sz="1800" i="0">
                    <a:effectLst/>
                    <a:latin typeface="Cambria Math" panose="02040503050406030204" pitchFamily="18" charset="0"/>
                    <a:ea typeface="+mn-ea"/>
                    <a:cs typeface="Times New Roman" panose="02020603050405020304" pitchFamily="18" charset="0"/>
                  </a:rPr>
                  <a:t>𝛾</a:t>
                </a:r>
                <a:r>
                  <a:rPr lang="en-US" altLang="ko-KR" sz="1800" b="0" i="0">
                    <a:effectLst/>
                    <a:latin typeface="Cambria Math" panose="02040503050406030204" pitchFamily="18" charset="0"/>
                    <a:ea typeface="+mn-ea"/>
                    <a:cs typeface="Times New Roman" panose="02020603050405020304" pitchFamily="18" charset="0"/>
                  </a:rPr>
                  <a:t>_𝑠^</a:t>
                </a:r>
                <a:r>
                  <a:rPr lang="en-US" altLang="ko-KR" sz="1800" i="0">
                    <a:effectLst/>
                    <a:latin typeface="Cambria Math" panose="02040503050406030204" pitchFamily="18" charset="0"/>
                    <a:ea typeface="+mn-ea"/>
                    <a:cs typeface="Times New Roman" panose="02020603050405020304" pitchFamily="18" charset="0"/>
                  </a:rPr>
                  <a:t>𝜈</a:t>
                </a:r>
                <a:r>
                  <a:rPr lang="en-US" altLang="ko-KR" sz="1800" dirty="0">
                    <a:effectLst/>
                    <a:latin typeface="Times New Roman" panose="02020603050405020304" pitchFamily="18" charset="0"/>
                    <a:ea typeface="맑은 고딕" panose="020B0503020000020004" pitchFamily="50" charset="-127"/>
                  </a:rPr>
                  <a:t> is zero, and the </a:t>
                </a:r>
                <a:r>
                  <a:rPr lang="en-US" altLang="ko-KR" sz="1800" i="0">
                    <a:effectLst/>
                    <a:latin typeface="Cambria Math" panose="02040503050406030204" pitchFamily="18" charset="0"/>
                    <a:ea typeface="+mn-ea"/>
                    <a:cs typeface="Times New Roman" panose="02020603050405020304" pitchFamily="18" charset="0"/>
                  </a:rPr>
                  <a:t>𝛾</a:t>
                </a:r>
                <a:r>
                  <a:rPr lang="en-US" altLang="ko-KR" sz="1800" b="0" i="0">
                    <a:effectLst/>
                    <a:latin typeface="Cambria Math" panose="02040503050406030204" pitchFamily="18" charset="0"/>
                    <a:ea typeface="+mn-ea"/>
                    <a:cs typeface="Times New Roman" panose="02020603050405020304" pitchFamily="18" charset="0"/>
                  </a:rPr>
                  <a:t>_𝑠^𝜇</a:t>
                </a:r>
                <a:r>
                  <a:rPr lang="en-US" altLang="ko-KR" sz="1800" dirty="0">
                    <a:effectLst/>
                    <a:latin typeface="Times New Roman" panose="02020603050405020304" pitchFamily="18" charset="0"/>
                    <a:ea typeface="맑은 고딕" panose="020B0503020000020004" pitchFamily="50" charset="-127"/>
                  </a:rPr>
                  <a:t>, which is the same with the anomalous dimension of QCD jet, contains cusp anomalous dimension and non-cusp anomalous dimension. For the non-singlet, the two anomalous dimensions have additional terms. Since there are the mixing logarithm in the non-singlet,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𝛾</a:t>
                </a:r>
                <a:r>
                  <a:rPr lang="en-US" altLang="ko-KR" sz="1800" b="0" i="0">
                    <a:effectLst/>
                    <a:latin typeface="Cambria Math" panose="02040503050406030204" pitchFamily="18" charset="0"/>
                    <a:ea typeface="맑은 고딕" panose="020B0503020000020004" pitchFamily="50" charset="-127"/>
                    <a:cs typeface="Times New Roman" panose="02020603050405020304" pitchFamily="18" charset="0"/>
                  </a:rPr>
                  <a:t>_𝑛^</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𝜇</a:t>
                </a:r>
                <a:r>
                  <a:rPr lang="en-US" altLang="ko-KR" sz="1800" dirty="0">
                    <a:effectLst/>
                    <a:latin typeface="Times New Roman" panose="02020603050405020304" pitchFamily="18" charset="0"/>
                    <a:ea typeface="맑은 고딕" panose="020B0503020000020004" pitchFamily="50" charset="-127"/>
                  </a:rPr>
                  <a:t> depends on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𝜈</a:t>
                </a:r>
                <a:r>
                  <a:rPr lang="en-US" altLang="ko-KR" sz="1800" dirty="0">
                    <a:effectLst/>
                    <a:latin typeface="Times New Roman" panose="02020603050405020304" pitchFamily="18" charset="0"/>
                    <a:ea typeface="맑은 고딕" panose="020B0503020000020004" pitchFamily="50" charset="-127"/>
                  </a:rPr>
                  <a:t>, and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𝛾</a:t>
                </a:r>
                <a:r>
                  <a:rPr lang="en-US" altLang="ko-KR" sz="1800" b="0" i="0">
                    <a:effectLst/>
                    <a:latin typeface="Cambria Math" panose="02040503050406030204" pitchFamily="18" charset="0"/>
                    <a:ea typeface="맑은 고딕" panose="020B0503020000020004" pitchFamily="50" charset="-127"/>
                    <a:cs typeface="Times New Roman" panose="02020603050405020304" pitchFamily="18" charset="0"/>
                  </a:rPr>
                  <a:t>_𝑛^</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𝜈</a:t>
                </a:r>
                <a:r>
                  <a:rPr lang="en-US" altLang="ko-KR" sz="1800" dirty="0">
                    <a:effectLst/>
                    <a:latin typeface="Times New Roman" panose="02020603050405020304" pitchFamily="18" charset="0"/>
                    <a:ea typeface="맑은 고딕" panose="020B0503020000020004" pitchFamily="50" charset="-127"/>
                  </a:rPr>
                  <a:t> depends on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𝜇</a:t>
                </a:r>
                <a:r>
                  <a:rPr lang="en-US" altLang="ko-KR" sz="1800" dirty="0">
                    <a:effectLst/>
                    <a:latin typeface="Times New Roman" panose="02020603050405020304" pitchFamily="18" charset="0"/>
                    <a:ea typeface="맑은 고딕" panose="020B0503020000020004" pitchFamily="50" charset="-127"/>
                  </a:rPr>
                  <a:t>. Because of the fact, we must be careful to evolve the non-singlet.</a:t>
                </a:r>
                <a:r>
                  <a:rPr lang="en-US" altLang="ko-KR" sz="1800" dirty="0">
                    <a:solidFill>
                      <a:srgbClr val="FF0000"/>
                    </a:solidFill>
                    <a:effectLst/>
                    <a:latin typeface="Times New Roman" panose="02020603050405020304" pitchFamily="18" charset="0"/>
                    <a:ea typeface="맑은 고딕" panose="020B0503020000020004" pitchFamily="50" charset="-127"/>
                  </a:rPr>
                  <a:t> For example,</a:t>
                </a:r>
                <a:r>
                  <a:rPr lang="en-US" altLang="ko-KR" sz="1800" baseline="0" dirty="0">
                    <a:solidFill>
                      <a:srgbClr val="FF0000"/>
                    </a:solidFill>
                    <a:effectLst/>
                    <a:latin typeface="Times New Roman" panose="02020603050405020304" pitchFamily="18" charset="0"/>
                    <a:ea typeface="맑은 고딕" panose="020B0503020000020004" pitchFamily="50" charset="-127"/>
                  </a:rPr>
                  <a:t> a</a:t>
                </a:r>
                <a:r>
                  <a:rPr lang="en-US" altLang="ko-KR" sz="1800" dirty="0">
                    <a:effectLst/>
                    <a:latin typeface="Times New Roman" panose="02020603050405020304" pitchFamily="18" charset="0"/>
                    <a:ea typeface="맑은 고딕" panose="020B0503020000020004" pitchFamily="50" charset="-127"/>
                  </a:rPr>
                  <a:t>fter RG evolution with respect to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𝜇</a:t>
                </a:r>
                <a:r>
                  <a:rPr lang="en-US" altLang="ko-KR" sz="1800" dirty="0">
                    <a:effectLst/>
                    <a:latin typeface="Times New Roman" panose="02020603050405020304" pitchFamily="18" charset="0"/>
                    <a:ea typeface="맑은 고딕" panose="020B0503020000020004" pitchFamily="50" charset="-127"/>
                  </a:rPr>
                  <a:t>, there can be large logarithm in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𝜈</a:t>
                </a:r>
                <a:r>
                  <a:rPr lang="en-US" altLang="ko-KR" sz="1800" dirty="0">
                    <a:effectLst/>
                    <a:latin typeface="Times New Roman" panose="02020603050405020304" pitchFamily="18" charset="0"/>
                    <a:ea typeface="맑은 고딕" panose="020B0503020000020004" pitchFamily="50" charset="-127"/>
                  </a:rPr>
                  <a:t>-anomalous dimensions even if we have not yet evolved the non-singlet with respect to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𝜈</a:t>
                </a:r>
                <a:r>
                  <a:rPr lang="en-US" altLang="ko-KR" sz="1800" dirty="0">
                    <a:effectLst/>
                    <a:latin typeface="Times New Roman" panose="02020603050405020304" pitchFamily="18" charset="0"/>
                    <a:ea typeface="맑은 고딕" panose="020B0503020000020004" pitchFamily="50" charset="-127"/>
                  </a:rPr>
                  <a:t>. Then we cannot use these forms because of the large logarithm. We must get the anomalous dimensions with the large logarithm in the other way.</a:t>
                </a:r>
                <a:endParaRPr lang="ko-KR" altLang="en-US" dirty="0"/>
              </a:p>
            </p:txBody>
          </p:sp>
        </mc:Fallback>
      </mc:AlternateContent>
      <p:sp>
        <p:nvSpPr>
          <p:cNvPr id="4" name="슬라이드 번호 개체 틀 3"/>
          <p:cNvSpPr>
            <a:spLocks noGrp="1"/>
          </p:cNvSpPr>
          <p:nvPr>
            <p:ph type="sldNum" sz="quarter" idx="5"/>
          </p:nvPr>
        </p:nvSpPr>
        <p:spPr/>
        <p:txBody>
          <a:bodyPr/>
          <a:lstStyle/>
          <a:p>
            <a:fld id="{DCDE1F04-196C-4AA3-A815-91F2A7A2D800}" type="slidenum">
              <a:rPr lang="ko-KR" altLang="en-US" smtClean="0"/>
              <a:t>11</a:t>
            </a:fld>
            <a:endParaRPr lang="ko-KR" altLang="en-US"/>
          </a:p>
        </p:txBody>
      </p:sp>
    </p:spTree>
    <p:extLst>
      <p:ext uri="{BB962C8B-B14F-4D97-AF65-F5344CB8AC3E}">
        <p14:creationId xmlns:p14="http://schemas.microsoft.com/office/powerpoint/2010/main" val="1415483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슬라이드 노트 개체 틀 2"/>
              <p:cNvSpPr>
                <a:spLocks noGrp="1"/>
              </p:cNvSpPr>
              <p:nvPr>
                <p:ph type="body" idx="1"/>
              </p:nvPr>
            </p:nvSpPr>
            <p:spPr/>
            <p:txBody>
              <a:bodyPr/>
              <a:lstStyle/>
              <a:p>
                <a:endParaRPr lang="ko-KR" altLang="en-US" dirty="0"/>
              </a:p>
            </p:txBody>
          </p:sp>
        </mc:Choice>
        <mc:Fallback xmlns="">
          <p:sp>
            <p:nvSpPr>
              <p:cNvPr id="3" name="슬라이드 노트 개체 틀 2"/>
              <p:cNvSpPr>
                <a:spLocks noGrp="1"/>
              </p:cNvSpPr>
              <p:nvPr>
                <p:ph type="body" idx="1"/>
              </p:nvPr>
            </p:nvSpPr>
            <p:spPr/>
            <p:txBody>
              <a:bodyPr/>
              <a:lstStyle/>
              <a:p>
                <a:r>
                  <a:rPr lang="en-US" altLang="ko-KR" sz="1800" dirty="0">
                    <a:effectLst/>
                    <a:latin typeface="Times New Roman" panose="02020603050405020304" pitchFamily="18" charset="0"/>
                    <a:ea typeface="맑은 고딕" panose="020B0503020000020004" pitchFamily="50" charset="-127"/>
                  </a:rPr>
                  <a:t>Before considering the complicated case, I will show you the solution of RG equation for the singlet. Since the equation is the same with that of the QCD jet, the method for solving it is well known. The singlet is evolved with respect to only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𝜇</a:t>
                </a:r>
                <a:r>
                  <a:rPr lang="en-US" altLang="ko-KR" sz="1800" dirty="0">
                    <a:effectLst/>
                    <a:latin typeface="Times New Roman" panose="02020603050405020304" pitchFamily="18" charset="0"/>
                    <a:ea typeface="맑은 고딕" panose="020B0503020000020004" pitchFamily="50" charset="-127"/>
                  </a:rPr>
                  <a:t> from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𝜇</a:t>
                </a:r>
                <a:r>
                  <a:rPr lang="ko-KR" altLang="ko-KR" sz="1800" i="0">
                    <a:effectLst/>
                    <a:latin typeface="Cambria Math" panose="02040503050406030204" pitchFamily="18" charset="0"/>
                    <a:ea typeface="맑은 고딕" panose="020B0503020000020004" pitchFamily="50" charset="-127"/>
                    <a:cs typeface="Times New Roman" panose="02020603050405020304" pitchFamily="18" charset="0"/>
                  </a:rPr>
                  <a:t>_</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𝐶</a:t>
                </a:r>
                <a:r>
                  <a:rPr lang="en-US" altLang="ko-KR" sz="1800" dirty="0">
                    <a:effectLst/>
                    <a:latin typeface="Times New Roman" panose="02020603050405020304" pitchFamily="18" charset="0"/>
                    <a:ea typeface="맑은 고딕" panose="020B0503020000020004" pitchFamily="50" charset="-127"/>
                  </a:rPr>
                  <a:t> to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𝜇</a:t>
                </a:r>
                <a:r>
                  <a:rPr lang="ko-KR" altLang="ko-KR" sz="1800" i="0">
                    <a:effectLst/>
                    <a:latin typeface="Cambria Math" panose="02040503050406030204" pitchFamily="18" charset="0"/>
                    <a:ea typeface="맑은 고딕" panose="020B0503020000020004" pitchFamily="50" charset="-127"/>
                    <a:cs typeface="Times New Roman" panose="02020603050405020304" pitchFamily="18" charset="0"/>
                  </a:rPr>
                  <a:t>_</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𝐹</a:t>
                </a:r>
                <a:r>
                  <a:rPr lang="en-US" altLang="ko-KR" sz="1800" dirty="0">
                    <a:effectLst/>
                    <a:latin typeface="Times New Roman" panose="02020603050405020304" pitchFamily="18" charset="0"/>
                    <a:ea typeface="맑은 고딕" panose="020B0503020000020004" pitchFamily="50" charset="-127"/>
                  </a:rPr>
                  <a:t>, where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𝜇</a:t>
                </a:r>
                <a:r>
                  <a:rPr lang="ko-KR" altLang="ko-KR" sz="1800" i="0">
                    <a:effectLst/>
                    <a:latin typeface="Cambria Math" panose="02040503050406030204" pitchFamily="18" charset="0"/>
                    <a:ea typeface="맑은 고딕" panose="020B0503020000020004" pitchFamily="50" charset="-127"/>
                    <a:cs typeface="Times New Roman" panose="02020603050405020304" pitchFamily="18" charset="0"/>
                  </a:rPr>
                  <a:t>_</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𝐶</a:t>
                </a:r>
                <a:r>
                  <a:rPr lang="en-US" altLang="ko-KR" sz="1800" dirty="0">
                    <a:effectLst/>
                    <a:latin typeface="Times New Roman" panose="02020603050405020304" pitchFamily="18" charset="0"/>
                    <a:ea typeface="맑은 고딕" panose="020B0503020000020004" pitchFamily="50" charset="-127"/>
                  </a:rPr>
                  <a:t> is about square root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𝜔</a:t>
                </a:r>
                <a:r>
                  <a:rPr lang="en-US" altLang="ko-KR" sz="1800" dirty="0">
                    <a:effectLst/>
                    <a:latin typeface="Times New Roman" panose="02020603050405020304" pitchFamily="18" charset="0"/>
                    <a:ea typeface="맑은 고딕" panose="020B0503020000020004" pitchFamily="50" charset="-127"/>
                  </a:rPr>
                  <a:t> M and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𝜇</a:t>
                </a:r>
                <a:r>
                  <a:rPr lang="ko-KR" altLang="ko-KR" sz="1800" i="0">
                    <a:effectLst/>
                    <a:latin typeface="Cambria Math" panose="02040503050406030204" pitchFamily="18" charset="0"/>
                    <a:ea typeface="맑은 고딕" panose="020B0503020000020004" pitchFamily="50" charset="-127"/>
                    <a:cs typeface="Times New Roman" panose="02020603050405020304" pitchFamily="18" charset="0"/>
                  </a:rPr>
                  <a:t>_</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𝐹</a:t>
                </a:r>
                <a:r>
                  <a:rPr lang="en-US" altLang="ko-KR" sz="1800" dirty="0">
                    <a:effectLst/>
                    <a:latin typeface="Times New Roman" panose="02020603050405020304" pitchFamily="18" charset="0"/>
                    <a:ea typeface="맑은 고딕" panose="020B0503020000020004" pitchFamily="50" charset="-127"/>
                  </a:rPr>
                  <a:t> </a:t>
                </a:r>
                <a:r>
                  <a:rPr lang="en-US" altLang="ko-KR" sz="1800">
                    <a:effectLst/>
                    <a:latin typeface="Times New Roman" panose="02020603050405020304" pitchFamily="18" charset="0"/>
                    <a:ea typeface="맑은 고딕" panose="020B0503020000020004" pitchFamily="50" charset="-127"/>
                  </a:rPr>
                  <a:t>is the </a:t>
                </a:r>
                <a:r>
                  <a:rPr lang="en-US" altLang="ko-KR" sz="1800" dirty="0">
                    <a:effectLst/>
                    <a:latin typeface="Times New Roman" panose="02020603050405020304" pitchFamily="18" charset="0"/>
                    <a:ea typeface="맑은 고딕" panose="020B0503020000020004" pitchFamily="50" charset="-127"/>
                  </a:rPr>
                  <a:t>factorization scale. The evolution is expressed by U_s. We got the first and second terms in U_s by integrating cusp anomalous dimension over log mu. And the third come from non-cusp anomalous dimension.</a:t>
                </a:r>
                <a:endParaRPr lang="ko-KR" altLang="en-US" dirty="0"/>
              </a:p>
            </p:txBody>
          </p:sp>
        </mc:Fallback>
      </mc:AlternateContent>
      <p:sp>
        <p:nvSpPr>
          <p:cNvPr id="4" name="슬라이드 번호 개체 틀 3"/>
          <p:cNvSpPr>
            <a:spLocks noGrp="1"/>
          </p:cNvSpPr>
          <p:nvPr>
            <p:ph type="sldNum" sz="quarter" idx="5"/>
          </p:nvPr>
        </p:nvSpPr>
        <p:spPr/>
        <p:txBody>
          <a:bodyPr/>
          <a:lstStyle/>
          <a:p>
            <a:fld id="{DCDE1F04-196C-4AA3-A815-91F2A7A2D800}" type="slidenum">
              <a:rPr lang="ko-KR" altLang="en-US" smtClean="0"/>
              <a:t>12</a:t>
            </a:fld>
            <a:endParaRPr lang="ko-KR" altLang="en-US"/>
          </a:p>
        </p:txBody>
      </p:sp>
    </p:spTree>
    <p:extLst>
      <p:ext uri="{BB962C8B-B14F-4D97-AF65-F5344CB8AC3E}">
        <p14:creationId xmlns:p14="http://schemas.microsoft.com/office/powerpoint/2010/main" val="1333261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슬라이드 노트 개체 틀 2"/>
              <p:cNvSpPr>
                <a:spLocks noGrp="1"/>
              </p:cNvSpPr>
              <p:nvPr>
                <p:ph type="body" idx="1"/>
              </p:nvPr>
            </p:nvSpPr>
            <p:spPr/>
            <p:txBody>
              <a:bodyPr/>
              <a:lstStyle/>
              <a:p>
                <a:endParaRPr lang="ko-KR" altLang="en-US" dirty="0"/>
              </a:p>
            </p:txBody>
          </p:sp>
        </mc:Choice>
        <mc:Fallback xmlns="">
          <p:sp>
            <p:nvSpPr>
              <p:cNvPr id="3" name="슬라이드 노트 개체 틀 2"/>
              <p:cNvSpPr>
                <a:spLocks noGrp="1"/>
              </p:cNvSpPr>
              <p:nvPr>
                <p:ph type="body" idx="1"/>
              </p:nvPr>
            </p:nvSpPr>
            <p:spPr/>
            <p:txBody>
              <a:bodyPr/>
              <a:lstStyle/>
              <a:p>
                <a:r>
                  <a:rPr lang="en-US" altLang="ko-KR" sz="1800" dirty="0">
                    <a:effectLst/>
                    <a:latin typeface="Times New Roman" panose="02020603050405020304" pitchFamily="18" charset="0"/>
                    <a:ea typeface="맑은 고딕" panose="020B0503020000020004" pitchFamily="50" charset="-127"/>
                  </a:rPr>
                  <a:t>The non-singlet depends on two scales. Because of </a:t>
                </a:r>
                <a:r>
                  <a:rPr lang="en-US" altLang="ko-KR" sz="1800" dirty="0">
                    <a:solidFill>
                      <a:srgbClr val="4472C4"/>
                    </a:solidFill>
                    <a:effectLst/>
                    <a:latin typeface="Times New Roman" panose="02020603050405020304" pitchFamily="18" charset="0"/>
                    <a:ea typeface="맑은 고딕" panose="020B0503020000020004" pitchFamily="50" charset="-127"/>
                  </a:rPr>
                  <a:t>the first relation</a:t>
                </a:r>
                <a:r>
                  <a:rPr lang="en-US" altLang="ko-KR" sz="1800" dirty="0">
                    <a:effectLst/>
                    <a:latin typeface="Times New Roman" panose="02020603050405020304" pitchFamily="18" charset="0"/>
                    <a:ea typeface="맑은 고딕" panose="020B0503020000020004" pitchFamily="50" charset="-127"/>
                  </a:rPr>
                  <a:t>, the order of the evolutions with respect to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𝜇</a:t>
                </a:r>
                <a:r>
                  <a:rPr lang="en-US" altLang="ko-KR" sz="1800" dirty="0">
                    <a:effectLst/>
                    <a:latin typeface="Times New Roman" panose="02020603050405020304" pitchFamily="18" charset="0"/>
                    <a:ea typeface="맑은 고딕" panose="020B0503020000020004" pitchFamily="50" charset="-127"/>
                  </a:rPr>
                  <a:t> and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𝜈</a:t>
                </a:r>
                <a:r>
                  <a:rPr lang="en-US" altLang="ko-KR" sz="1800" dirty="0">
                    <a:effectLst/>
                    <a:latin typeface="Times New Roman" panose="02020603050405020304" pitchFamily="18" charset="0"/>
                    <a:ea typeface="맑은 고딕" panose="020B0503020000020004" pitchFamily="50" charset="-127"/>
                  </a:rPr>
                  <a:t> is irrelevant. So, we have evolved the non-singlet with respect to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𝜈</a:t>
                </a:r>
                <a:r>
                  <a:rPr lang="en-US" altLang="ko-KR" sz="1800" dirty="0">
                    <a:effectLst/>
                    <a:latin typeface="Times New Roman" panose="02020603050405020304" pitchFamily="18" charset="0"/>
                    <a:ea typeface="맑은 고딕" panose="020B0503020000020004" pitchFamily="50" charset="-127"/>
                  </a:rPr>
                  <a:t> and then with respect to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𝜇</a:t>
                </a:r>
                <a:r>
                  <a:rPr lang="en-US" altLang="ko-KR" sz="1800" dirty="0">
                    <a:effectLst/>
                    <a:latin typeface="Times New Roman" panose="02020603050405020304" pitchFamily="18" charset="0"/>
                    <a:ea typeface="맑은 고딕" panose="020B0503020000020004" pitchFamily="50" charset="-127"/>
                  </a:rPr>
                  <a:t>. We must be careful to solve the RG equation for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𝜈</a:t>
                </a:r>
                <a:r>
                  <a:rPr lang="en-US" altLang="ko-KR" sz="1800" dirty="0">
                    <a:effectLst/>
                    <a:latin typeface="Times New Roman" panose="02020603050405020304" pitchFamily="18" charset="0"/>
                    <a:ea typeface="맑은 고딕" panose="020B0503020000020004" pitchFamily="50" charset="-127"/>
                  </a:rPr>
                  <a:t>. Since the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𝜈</a:t>
                </a:r>
                <a:r>
                  <a:rPr lang="en-US" altLang="ko-KR" sz="1800" dirty="0">
                    <a:effectLst/>
                    <a:latin typeface="Times New Roman" panose="02020603050405020304" pitchFamily="18" charset="0"/>
                    <a:ea typeface="맑은 고딕" panose="020B0503020000020004" pitchFamily="50" charset="-127"/>
                  </a:rPr>
                  <a:t>-anomalous dimension contains a large logarithm with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𝜇</a:t>
                </a:r>
                <a:r>
                  <a:rPr lang="ko-KR" altLang="ko-KR" sz="1800" i="0">
                    <a:effectLst/>
                    <a:latin typeface="Cambria Math" panose="02040503050406030204" pitchFamily="18" charset="0"/>
                    <a:ea typeface="맑은 고딕" panose="020B0503020000020004" pitchFamily="50" charset="-127"/>
                    <a:cs typeface="Times New Roman" panose="02020603050405020304" pitchFamily="18" charset="0"/>
                  </a:rPr>
                  <a:t>_</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𝐶</a:t>
                </a:r>
                <a:r>
                  <a:rPr lang="en-US" altLang="ko-KR" sz="1800" dirty="0">
                    <a:effectLst/>
                    <a:latin typeface="Times New Roman" panose="02020603050405020304" pitchFamily="18" charset="0"/>
                    <a:ea typeface="맑은 고딕" panose="020B0503020000020004" pitchFamily="50" charset="-127"/>
                  </a:rPr>
                  <a:t> much larger than M, with </a:t>
                </a:r>
                <a:r>
                  <a:rPr lang="en-US" altLang="ko-KR" sz="1800" dirty="0">
                    <a:solidFill>
                      <a:srgbClr val="4472C4"/>
                    </a:solidFill>
                    <a:effectLst/>
                    <a:latin typeface="Times New Roman" panose="02020603050405020304" pitchFamily="18" charset="0"/>
                    <a:ea typeface="맑은 고딕" panose="020B0503020000020004" pitchFamily="50" charset="-127"/>
                  </a:rPr>
                  <a:t>the</a:t>
                </a:r>
                <a:r>
                  <a:rPr lang="en-US" altLang="ko-KR" sz="1800" baseline="0" dirty="0">
                    <a:solidFill>
                      <a:srgbClr val="4472C4"/>
                    </a:solidFill>
                    <a:effectLst/>
                    <a:latin typeface="Times New Roman" panose="02020603050405020304" pitchFamily="18" charset="0"/>
                    <a:ea typeface="맑은 고딕" panose="020B0503020000020004" pitchFamily="50" charset="-127"/>
                  </a:rPr>
                  <a:t> first</a:t>
                </a:r>
                <a:r>
                  <a:rPr lang="en-US" altLang="ko-KR" sz="1800" dirty="0">
                    <a:solidFill>
                      <a:srgbClr val="4472C4"/>
                    </a:solidFill>
                    <a:effectLst/>
                    <a:latin typeface="Times New Roman" panose="02020603050405020304" pitchFamily="18" charset="0"/>
                    <a:ea typeface="맑은 고딕" panose="020B0503020000020004" pitchFamily="50" charset="-127"/>
                  </a:rPr>
                  <a:t> relation</a:t>
                </a:r>
                <a:r>
                  <a:rPr lang="en-US" altLang="ko-KR" sz="1800" dirty="0">
                    <a:effectLst/>
                    <a:latin typeface="Times New Roman" panose="02020603050405020304" pitchFamily="18" charset="0"/>
                    <a:ea typeface="맑은 고딕" panose="020B0503020000020004" pitchFamily="50" charset="-127"/>
                  </a:rPr>
                  <a:t>, we </a:t>
                </a:r>
                <a:r>
                  <a:rPr lang="en-US" altLang="ko-KR" sz="1800" dirty="0" err="1">
                    <a:effectLst/>
                    <a:latin typeface="Times New Roman" panose="02020603050405020304" pitchFamily="18" charset="0"/>
                    <a:ea typeface="맑은 고딕" panose="020B0503020000020004" pitchFamily="50" charset="-127"/>
                  </a:rPr>
                  <a:t>resum</a:t>
                </a:r>
                <a:r>
                  <a:rPr lang="en-US" altLang="ko-KR" sz="1800" dirty="0">
                    <a:effectLst/>
                    <a:latin typeface="Times New Roman" panose="02020603050405020304" pitchFamily="18" charset="0"/>
                    <a:ea typeface="맑은 고딕" panose="020B0503020000020004" pitchFamily="50" charset="-127"/>
                  </a:rPr>
                  <a:t> the large logarithm first, and then, we evolve the non-singlet with respect to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𝜈</a:t>
                </a:r>
                <a:r>
                  <a:rPr lang="en-US" altLang="ko-KR" sz="1800" dirty="0">
                    <a:effectLst/>
                    <a:latin typeface="Times New Roman" panose="02020603050405020304" pitchFamily="18" charset="0"/>
                    <a:ea typeface="맑은 고딕" panose="020B0503020000020004" pitchFamily="50" charset="-127"/>
                  </a:rPr>
                  <a:t> from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𝜈</a:t>
                </a:r>
                <a:r>
                  <a:rPr lang="ko-KR" altLang="ko-KR" sz="1800" i="0">
                    <a:effectLst/>
                    <a:latin typeface="Cambria Math" panose="02040503050406030204" pitchFamily="18" charset="0"/>
                    <a:ea typeface="맑은 고딕" panose="020B0503020000020004" pitchFamily="50" charset="-127"/>
                    <a:cs typeface="Times New Roman" panose="02020603050405020304" pitchFamily="18" charset="0"/>
                  </a:rPr>
                  <a:t>_</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𝐶</a:t>
                </a:r>
                <a:r>
                  <a:rPr lang="en-US" altLang="ko-KR" sz="1800" dirty="0">
                    <a:effectLst/>
                    <a:latin typeface="Times New Roman" panose="02020603050405020304" pitchFamily="18" charset="0"/>
                    <a:ea typeface="맑은 고딕" panose="020B0503020000020004" pitchFamily="50" charset="-127"/>
                  </a:rPr>
                  <a:t> to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𝜈</a:t>
                </a:r>
                <a:r>
                  <a:rPr lang="ko-KR" altLang="ko-KR" sz="1800" i="0">
                    <a:effectLst/>
                    <a:latin typeface="Cambria Math" panose="02040503050406030204" pitchFamily="18" charset="0"/>
                    <a:ea typeface="맑은 고딕" panose="020B0503020000020004" pitchFamily="50" charset="-127"/>
                    <a:cs typeface="Times New Roman" panose="02020603050405020304" pitchFamily="18" charset="0"/>
                  </a:rPr>
                  <a:t>_</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𝐹</a:t>
                </a:r>
                <a:r>
                  <a:rPr lang="en-US" altLang="ko-KR" sz="1800" dirty="0">
                    <a:effectLst/>
                    <a:latin typeface="Times New Roman" panose="02020603050405020304" pitchFamily="18" charset="0"/>
                    <a:ea typeface="맑은 고딕" panose="020B0503020000020004" pitchFamily="50" charset="-127"/>
                  </a:rPr>
                  <a:t> at fixed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𝜇</a:t>
                </a:r>
                <a:r>
                  <a:rPr lang="en-US" altLang="ko-KR" sz="1800" dirty="0">
                    <a:effectLst/>
                    <a:latin typeface="Times New Roman" panose="02020603050405020304" pitchFamily="18" charset="0"/>
                    <a:ea typeface="맑은 고딕" panose="020B0503020000020004" pitchFamily="50" charset="-127"/>
                  </a:rPr>
                  <a:t>=</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 𝜇</a:t>
                </a:r>
                <a:r>
                  <a:rPr lang="ko-KR" altLang="ko-KR" sz="1800" i="0">
                    <a:effectLst/>
                    <a:latin typeface="Cambria Math" panose="02040503050406030204" pitchFamily="18" charset="0"/>
                    <a:ea typeface="맑은 고딕" panose="020B0503020000020004" pitchFamily="50" charset="-127"/>
                    <a:cs typeface="Times New Roman" panose="02020603050405020304" pitchFamily="18" charset="0"/>
                  </a:rPr>
                  <a:t>_</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𝐶</a:t>
                </a:r>
                <a:r>
                  <a:rPr lang="en-US" altLang="ko-KR" sz="1800" dirty="0">
                    <a:effectLst/>
                    <a:latin typeface="Times New Roman" panose="02020603050405020304" pitchFamily="18" charset="0"/>
                    <a:ea typeface="맑은 고딕" panose="020B0503020000020004" pitchFamily="50" charset="-127"/>
                  </a:rPr>
                  <a:t>, which is described by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𝑉</a:t>
                </a:r>
                <a:r>
                  <a:rPr lang="ko-KR" altLang="ko-KR" sz="1800" i="0">
                    <a:effectLst/>
                    <a:latin typeface="Cambria Math" panose="02040503050406030204" pitchFamily="18" charset="0"/>
                    <a:ea typeface="맑은 고딕" panose="020B0503020000020004" pitchFamily="50" charset="-127"/>
                    <a:cs typeface="Times New Roman" panose="02020603050405020304" pitchFamily="18" charset="0"/>
                  </a:rPr>
                  <a:t>_</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𝑛</a:t>
                </a:r>
                <a:r>
                  <a:rPr lang="en-US" altLang="ko-KR" sz="1800" dirty="0">
                    <a:effectLst/>
                    <a:latin typeface="Times New Roman" panose="02020603050405020304" pitchFamily="18" charset="0"/>
                    <a:ea typeface="맑은 고딕" panose="020B0503020000020004" pitchFamily="50" charset="-127"/>
                  </a:rPr>
                  <a:t>. It came from the mixing logarithm in the non-singlet lepton jet function. At the point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𝜈</a:t>
                </a:r>
                <a:r>
                  <a:rPr lang="ko-KR" altLang="ko-KR" sz="1800" i="0">
                    <a:effectLst/>
                    <a:latin typeface="Cambria Math" panose="02040503050406030204" pitchFamily="18" charset="0"/>
                    <a:ea typeface="맑은 고딕" panose="020B0503020000020004" pitchFamily="50" charset="-127"/>
                    <a:cs typeface="Times New Roman" panose="02020603050405020304" pitchFamily="18" charset="0"/>
                  </a:rPr>
                  <a:t>_</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𝐹</a:t>
                </a:r>
                <a:r>
                  <a:rPr lang="en-US" altLang="ko-KR" sz="1800" dirty="0">
                    <a:effectLst/>
                    <a:latin typeface="Times New Roman" panose="02020603050405020304" pitchFamily="18" charset="0"/>
                    <a:ea typeface="맑은 고딕" panose="020B0503020000020004" pitchFamily="50" charset="-127"/>
                  </a:rPr>
                  <a:t>,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𝜇</a:t>
                </a:r>
                <a:r>
                  <a:rPr lang="ko-KR" altLang="ko-KR" sz="1800" i="0">
                    <a:effectLst/>
                    <a:latin typeface="Cambria Math" panose="02040503050406030204" pitchFamily="18" charset="0"/>
                    <a:ea typeface="맑은 고딕" panose="020B0503020000020004" pitchFamily="50" charset="-127"/>
                    <a:cs typeface="Times New Roman" panose="02020603050405020304" pitchFamily="18" charset="0"/>
                  </a:rPr>
                  <a:t>_</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𝐶</a:t>
                </a:r>
                <a:r>
                  <a:rPr lang="en-US" altLang="ko-KR" sz="1800" dirty="0">
                    <a:effectLst/>
                    <a:latin typeface="Times New Roman" panose="02020603050405020304" pitchFamily="18" charset="0"/>
                    <a:ea typeface="맑은 고딕" panose="020B0503020000020004" pitchFamily="50" charset="-127"/>
                  </a:rPr>
                  <a:t>), since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𝛾</a:t>
                </a:r>
                <a:r>
                  <a:rPr lang="ko-KR" altLang="ko-KR" sz="1800" i="0">
                    <a:effectLst/>
                    <a:latin typeface="Cambria Math" panose="02040503050406030204" pitchFamily="18" charset="0"/>
                    <a:ea typeface="맑은 고딕" panose="020B0503020000020004" pitchFamily="50" charset="-127"/>
                    <a:cs typeface="Times New Roman" panose="02020603050405020304" pitchFamily="18" charset="0"/>
                  </a:rPr>
                  <a:t>_</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𝑛^𝜇</a:t>
                </a:r>
                <a:r>
                  <a:rPr lang="en-US" altLang="ko-KR" sz="1800" dirty="0">
                    <a:effectLst/>
                    <a:latin typeface="Times New Roman" panose="02020603050405020304" pitchFamily="18" charset="0"/>
                    <a:ea typeface="맑은 고딕" panose="020B0503020000020004" pitchFamily="50" charset="-127"/>
                  </a:rPr>
                  <a:t> has a large logarithm with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𝜈</a:t>
                </a:r>
                <a:r>
                  <a:rPr lang="ko-KR" altLang="ko-KR" sz="1800" i="0">
                    <a:effectLst/>
                    <a:latin typeface="Cambria Math" panose="02040503050406030204" pitchFamily="18" charset="0"/>
                    <a:ea typeface="맑은 고딕" panose="020B0503020000020004" pitchFamily="50" charset="-127"/>
                    <a:cs typeface="Times New Roman" panose="02020603050405020304" pitchFamily="18" charset="0"/>
                  </a:rPr>
                  <a:t>_</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𝐹</a:t>
                </a:r>
                <a:r>
                  <a:rPr lang="en-US" altLang="ko-KR" sz="1800" dirty="0">
                    <a:effectLst/>
                    <a:latin typeface="Times New Roman" panose="02020603050405020304" pitchFamily="18" charset="0"/>
                    <a:ea typeface="맑은 고딕" panose="020B0503020000020004" pitchFamily="50" charset="-127"/>
                  </a:rPr>
                  <a:t> over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𝜈</a:t>
                </a:r>
                <a:r>
                  <a:rPr lang="ko-KR" altLang="ko-KR" sz="1800" i="0">
                    <a:effectLst/>
                    <a:latin typeface="Cambria Math" panose="02040503050406030204" pitchFamily="18" charset="0"/>
                    <a:ea typeface="맑은 고딕" panose="020B0503020000020004" pitchFamily="50" charset="-127"/>
                    <a:cs typeface="Times New Roman" panose="02020603050405020304" pitchFamily="18" charset="0"/>
                  </a:rPr>
                  <a:t>_</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𝐶</a:t>
                </a:r>
                <a:r>
                  <a:rPr lang="en-US" altLang="ko-KR" sz="1800" dirty="0">
                    <a:effectLst/>
                    <a:latin typeface="Times New Roman" panose="02020603050405020304" pitchFamily="18" charset="0"/>
                    <a:ea typeface="맑은 고딕" panose="020B0503020000020004" pitchFamily="50" charset="-127"/>
                  </a:rPr>
                  <a:t>, according to </a:t>
                </a:r>
                <a:r>
                  <a:rPr lang="en-US" altLang="ko-KR" sz="1800" dirty="0">
                    <a:solidFill>
                      <a:srgbClr val="4472C4"/>
                    </a:solidFill>
                    <a:effectLst/>
                    <a:latin typeface="Times New Roman" panose="02020603050405020304" pitchFamily="18" charset="0"/>
                    <a:ea typeface="맑은 고딕" panose="020B0503020000020004" pitchFamily="50" charset="-127"/>
                  </a:rPr>
                  <a:t>the</a:t>
                </a:r>
                <a:r>
                  <a:rPr lang="en-US" altLang="ko-KR" sz="1800" baseline="0" dirty="0">
                    <a:solidFill>
                      <a:srgbClr val="4472C4"/>
                    </a:solidFill>
                    <a:effectLst/>
                    <a:latin typeface="Times New Roman" panose="02020603050405020304" pitchFamily="18" charset="0"/>
                    <a:ea typeface="맑은 고딕" panose="020B0503020000020004" pitchFamily="50" charset="-127"/>
                  </a:rPr>
                  <a:t> first</a:t>
                </a:r>
                <a:r>
                  <a:rPr lang="en-US" altLang="ko-KR" sz="1800" dirty="0">
                    <a:solidFill>
                      <a:srgbClr val="4472C4"/>
                    </a:solidFill>
                    <a:effectLst/>
                    <a:latin typeface="Times New Roman" panose="02020603050405020304" pitchFamily="18" charset="0"/>
                    <a:ea typeface="맑은 고딕" panose="020B0503020000020004" pitchFamily="50" charset="-127"/>
                  </a:rPr>
                  <a:t> relation</a:t>
                </a:r>
                <a:r>
                  <a:rPr lang="en-US" altLang="ko-KR" sz="1800" dirty="0">
                    <a:effectLst/>
                    <a:latin typeface="Times New Roman" panose="02020603050405020304" pitchFamily="18" charset="0"/>
                    <a:ea typeface="맑은 고딕" panose="020B0503020000020004" pitchFamily="50" charset="-127"/>
                  </a:rPr>
                  <a:t>, we can get the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𝜇</a:t>
                </a:r>
                <a:r>
                  <a:rPr lang="en-US" altLang="ko-KR" sz="1800" dirty="0">
                    <a:effectLst/>
                    <a:latin typeface="Times New Roman" panose="02020603050405020304" pitchFamily="18" charset="0"/>
                    <a:ea typeface="맑은 고딕" panose="020B0503020000020004" pitchFamily="50" charset="-127"/>
                  </a:rPr>
                  <a:t> anomalous dimension with the large logarithm. Using the anomalous dimension, we can evolve the non-singlet with respect to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𝜇</a:t>
                </a:r>
                <a:r>
                  <a:rPr lang="en-US" altLang="ko-KR" sz="1800" dirty="0">
                    <a:effectLst/>
                    <a:latin typeface="Times New Roman" panose="02020603050405020304" pitchFamily="18" charset="0"/>
                    <a:ea typeface="맑은 고딕" panose="020B0503020000020004" pitchFamily="50" charset="-127"/>
                  </a:rPr>
                  <a:t> from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𝜇</a:t>
                </a:r>
                <a:r>
                  <a:rPr lang="ko-KR" altLang="ko-KR" sz="1800" i="0">
                    <a:effectLst/>
                    <a:latin typeface="Cambria Math" panose="02040503050406030204" pitchFamily="18" charset="0"/>
                    <a:ea typeface="맑은 고딕" panose="020B0503020000020004" pitchFamily="50" charset="-127"/>
                    <a:cs typeface="Times New Roman" panose="02020603050405020304" pitchFamily="18" charset="0"/>
                  </a:rPr>
                  <a:t>_</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𝐶</a:t>
                </a:r>
                <a:r>
                  <a:rPr lang="en-US" altLang="ko-KR" sz="1800" dirty="0">
                    <a:effectLst/>
                    <a:latin typeface="Times New Roman" panose="02020603050405020304" pitchFamily="18" charset="0"/>
                    <a:ea typeface="맑은 고딕" panose="020B0503020000020004" pitchFamily="50" charset="-127"/>
                  </a:rPr>
                  <a:t> to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𝜇</a:t>
                </a:r>
                <a:r>
                  <a:rPr lang="ko-KR" altLang="ko-KR" sz="1800" i="0">
                    <a:effectLst/>
                    <a:latin typeface="Cambria Math" panose="02040503050406030204" pitchFamily="18" charset="0"/>
                    <a:ea typeface="맑은 고딕" panose="020B0503020000020004" pitchFamily="50" charset="-127"/>
                    <a:cs typeface="Times New Roman" panose="02020603050405020304" pitchFamily="18" charset="0"/>
                  </a:rPr>
                  <a:t>_</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𝐹</a:t>
                </a:r>
                <a:r>
                  <a:rPr lang="en-US" altLang="ko-KR" sz="1800" dirty="0">
                    <a:effectLst/>
                    <a:latin typeface="Times New Roman" panose="02020603050405020304" pitchFamily="18" charset="0"/>
                    <a:ea typeface="맑은 고딕" panose="020B0503020000020004" pitchFamily="50" charset="-127"/>
                  </a:rPr>
                  <a:t> with fixed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𝜈</a:t>
                </a:r>
                <a:r>
                  <a:rPr lang="en-US" altLang="ko-KR" sz="1800" dirty="0">
                    <a:effectLst/>
                    <a:latin typeface="Times New Roman" panose="02020603050405020304" pitchFamily="18" charset="0"/>
                    <a:ea typeface="맑은 고딕" panose="020B0503020000020004" pitchFamily="50" charset="-127"/>
                  </a:rPr>
                  <a:t>=</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 𝜈</a:t>
                </a:r>
                <a:r>
                  <a:rPr lang="ko-KR" altLang="ko-KR" sz="1800" i="0">
                    <a:effectLst/>
                    <a:latin typeface="Cambria Math" panose="02040503050406030204" pitchFamily="18" charset="0"/>
                    <a:ea typeface="맑은 고딕" panose="020B0503020000020004" pitchFamily="50" charset="-127"/>
                    <a:cs typeface="Times New Roman" panose="02020603050405020304" pitchFamily="18" charset="0"/>
                  </a:rPr>
                  <a:t>_</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𝐹</a:t>
                </a:r>
                <a:r>
                  <a:rPr lang="en-US" altLang="ko-KR" sz="1800" dirty="0">
                    <a:effectLst/>
                    <a:latin typeface="Times New Roman" panose="02020603050405020304" pitchFamily="18" charset="0"/>
                    <a:ea typeface="맑은 고딕" panose="020B0503020000020004" pitchFamily="50" charset="-127"/>
                  </a:rPr>
                  <a:t>, which is expressed by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𝑈</a:t>
                </a:r>
                <a:r>
                  <a:rPr lang="ko-KR" altLang="ko-KR" sz="1800" i="0">
                    <a:effectLst/>
                    <a:latin typeface="Cambria Math" panose="02040503050406030204" pitchFamily="18" charset="0"/>
                    <a:ea typeface="맑은 고딕" panose="020B0503020000020004" pitchFamily="50" charset="-127"/>
                    <a:cs typeface="Times New Roman" panose="02020603050405020304" pitchFamily="18" charset="0"/>
                  </a:rPr>
                  <a:t>_</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𝑛</a:t>
                </a:r>
                <a:r>
                  <a:rPr lang="en-US" altLang="ko-KR" sz="1800" dirty="0">
                    <a:effectLst/>
                    <a:latin typeface="Times New Roman" panose="02020603050405020304" pitchFamily="18" charset="0"/>
                    <a:ea typeface="맑은 고딕" panose="020B0503020000020004" pitchFamily="50" charset="-127"/>
                  </a:rPr>
                  <a:t>. </a:t>
                </a:r>
                <a:r>
                  <a:rPr lang="en-US" altLang="ko-KR" sz="1800" dirty="0" err="1">
                    <a:effectLst/>
                    <a:latin typeface="Times New Roman" panose="02020603050405020304" pitchFamily="18" charset="0"/>
                    <a:ea typeface="맑은 고딕" panose="020B0503020000020004" pitchFamily="50" charset="-127"/>
                  </a:rPr>
                  <a:t>U_n</a:t>
                </a:r>
                <a:r>
                  <a:rPr lang="en-US" altLang="ko-KR" sz="1800" dirty="0">
                    <a:effectLst/>
                    <a:latin typeface="Times New Roman" panose="02020603050405020304" pitchFamily="18" charset="0"/>
                    <a:ea typeface="맑은 고딕" panose="020B0503020000020004" pitchFamily="50" charset="-127"/>
                  </a:rPr>
                  <a:t> is U_s times additional term, which is came from the additional term of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𝛾</a:t>
                </a:r>
                <a:r>
                  <a:rPr lang="ko-KR" altLang="ko-KR" sz="1800" i="0">
                    <a:effectLst/>
                    <a:latin typeface="Cambria Math" panose="02040503050406030204" pitchFamily="18" charset="0"/>
                    <a:ea typeface="맑은 고딕" panose="020B0503020000020004" pitchFamily="50" charset="-127"/>
                    <a:cs typeface="Times New Roman" panose="02020603050405020304" pitchFamily="18" charset="0"/>
                  </a:rPr>
                  <a:t>_</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𝑛^𝜇</a:t>
                </a:r>
                <a:r>
                  <a:rPr lang="en-US" altLang="ko-KR" sz="1800" dirty="0">
                    <a:effectLst/>
                    <a:latin typeface="Times New Roman" panose="02020603050405020304" pitchFamily="18" charset="0"/>
                    <a:ea typeface="맑은 고딕" panose="020B0503020000020004" pitchFamily="50" charset="-127"/>
                  </a:rPr>
                  <a:t>.</a:t>
                </a:r>
                <a:endParaRPr lang="ko-KR" altLang="en-US" dirty="0"/>
              </a:p>
            </p:txBody>
          </p:sp>
        </mc:Fallback>
      </mc:AlternateContent>
      <p:sp>
        <p:nvSpPr>
          <p:cNvPr id="4" name="슬라이드 번호 개체 틀 3"/>
          <p:cNvSpPr>
            <a:spLocks noGrp="1"/>
          </p:cNvSpPr>
          <p:nvPr>
            <p:ph type="sldNum" sz="quarter" idx="5"/>
          </p:nvPr>
        </p:nvSpPr>
        <p:spPr/>
        <p:txBody>
          <a:bodyPr/>
          <a:lstStyle/>
          <a:p>
            <a:fld id="{DCDE1F04-196C-4AA3-A815-91F2A7A2D800}" type="slidenum">
              <a:rPr lang="ko-KR" altLang="en-US" smtClean="0"/>
              <a:t>13</a:t>
            </a:fld>
            <a:endParaRPr lang="ko-KR" altLang="en-US"/>
          </a:p>
        </p:txBody>
      </p:sp>
    </p:spTree>
    <p:extLst>
      <p:ext uri="{BB962C8B-B14F-4D97-AF65-F5344CB8AC3E}">
        <p14:creationId xmlns:p14="http://schemas.microsoft.com/office/powerpoint/2010/main" val="195051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슬라이드 노트 개체 틀 2"/>
              <p:cNvSpPr>
                <a:spLocks noGrp="1"/>
              </p:cNvSpPr>
              <p:nvPr>
                <p:ph type="body" idx="1"/>
              </p:nvPr>
            </p:nvSpPr>
            <p:spPr/>
            <p:txBody>
              <a:bodyPr/>
              <a:lstStyle/>
              <a:p>
                <a:pPr algn="just" latinLnBrk="1"/>
                <a:endParaRPr lang="ko-KR" altLang="en-US" dirty="0"/>
              </a:p>
            </p:txBody>
          </p:sp>
        </mc:Choice>
        <mc:Fallback xmlns="">
          <p:sp>
            <p:nvSpPr>
              <p:cNvPr id="3" name="슬라이드 노트 개체 틀 2"/>
              <p:cNvSpPr>
                <a:spLocks noGrp="1"/>
              </p:cNvSpPr>
              <p:nvPr>
                <p:ph type="body" idx="1"/>
              </p:nvPr>
            </p:nvSpPr>
            <p:spPr/>
            <p:txBody>
              <a:bodyPr/>
              <a:lstStyle/>
              <a:p>
                <a:pPr algn="just" latinLnBrk="1"/>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The leptonic jets including a lepton is described by semi-inclusive lepton jet functions.</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algn="just" latinLnBrk="1"/>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In contrast to the QCD jet function for </a:t>
                </a:r>
                <a:r>
                  <a:rPr lang="en-US" altLang="ko-KR" sz="1800" kern="100" dirty="0" err="1">
                    <a:effectLst/>
                    <a:latin typeface="Times New Roman" panose="02020603050405020304" pitchFamily="18" charset="0"/>
                    <a:ea typeface="맑은 고딕" panose="020B0503020000020004" pitchFamily="50" charset="-127"/>
                    <a:cs typeface="Times New Roman" panose="02020603050405020304" pitchFamily="18" charset="0"/>
                  </a:rPr>
                  <a:t>jettiness</a:t>
                </a:r>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 the non-singlet semi-inclusive lepton jet function has the rapidity divergence that is handled by the rapidity regulator, not the dimensional </a:t>
                </a:r>
                <a:r>
                  <a:rPr lang="en-US" altLang="ko-KR" sz="1800" kern="100" dirty="0" err="1">
                    <a:effectLst/>
                    <a:latin typeface="Times New Roman" panose="02020603050405020304" pitchFamily="18" charset="0"/>
                    <a:ea typeface="맑은 고딕" panose="020B0503020000020004" pitchFamily="50" charset="-127"/>
                    <a:cs typeface="Times New Roman" panose="02020603050405020304" pitchFamily="18" charset="0"/>
                  </a:rPr>
                  <a:t>regualarization</a:t>
                </a:r>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 Because of the divergence, the non-singlet lepton jet function is evolved with respect to the two scales </a:t>
                </a:r>
                <a:r>
                  <a:rPr lang="en-US" altLang="ko-KR" sz="1800" i="0" kern="100">
                    <a:effectLst/>
                    <a:latin typeface="Cambria Math" panose="02040503050406030204" pitchFamily="18" charset="0"/>
                    <a:ea typeface="맑은 고딕" panose="020B0503020000020004" pitchFamily="50" charset="-127"/>
                    <a:cs typeface="Times New Roman" panose="02020603050405020304" pitchFamily="18" charset="0"/>
                  </a:rPr>
                  <a:t>𝜇</a:t>
                </a:r>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 and </a:t>
                </a:r>
                <a:r>
                  <a:rPr lang="en-US" altLang="ko-KR" sz="1800" i="0" kern="100">
                    <a:effectLst/>
                    <a:latin typeface="Cambria Math" panose="02040503050406030204" pitchFamily="18" charset="0"/>
                    <a:ea typeface="맑은 고딕" panose="020B0503020000020004" pitchFamily="50" charset="-127"/>
                    <a:cs typeface="Times New Roman" panose="02020603050405020304" pitchFamily="18" charset="0"/>
                  </a:rPr>
                  <a:t>𝜈</a:t>
                </a:r>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 while the singlet is evolved with respect to the one, </a:t>
                </a:r>
                <a:r>
                  <a:rPr lang="en-US" altLang="ko-KR" sz="1800" i="0" kern="100">
                    <a:effectLst/>
                    <a:latin typeface="Cambria Math" panose="02040503050406030204" pitchFamily="18" charset="0"/>
                    <a:ea typeface="맑은 고딕" panose="020B0503020000020004" pitchFamily="50" charset="-127"/>
                    <a:cs typeface="Times New Roman" panose="02020603050405020304" pitchFamily="18" charset="0"/>
                  </a:rPr>
                  <a:t>𝜇</a:t>
                </a:r>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algn="just" latinLnBrk="1"/>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Furthermore, we will consider extending to SU(2)_Left cross U(1) gauge theory for studying real world, and matching the unbroken theory to the broken theory, and the other analysis for jet function for PT measurement, or sub-jet structure.</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endParaRPr lang="en-US" altLang="ko-KR" dirty="0"/>
              </a:p>
              <a:p>
                <a:r>
                  <a:rPr lang="en-US" altLang="ko-KR" dirty="0"/>
                  <a:t>Thank you for listening.</a:t>
                </a:r>
                <a:endParaRPr lang="ko-KR" altLang="en-US" dirty="0"/>
              </a:p>
            </p:txBody>
          </p:sp>
        </mc:Fallback>
      </mc:AlternateContent>
      <p:sp>
        <p:nvSpPr>
          <p:cNvPr id="4" name="슬라이드 번호 개체 틀 3"/>
          <p:cNvSpPr>
            <a:spLocks noGrp="1"/>
          </p:cNvSpPr>
          <p:nvPr>
            <p:ph type="sldNum" sz="quarter" idx="5"/>
          </p:nvPr>
        </p:nvSpPr>
        <p:spPr/>
        <p:txBody>
          <a:bodyPr/>
          <a:lstStyle/>
          <a:p>
            <a:fld id="{DCDE1F04-196C-4AA3-A815-91F2A7A2D800}" type="slidenum">
              <a:rPr lang="ko-KR" altLang="en-US" smtClean="0"/>
              <a:t>14</a:t>
            </a:fld>
            <a:endParaRPr lang="ko-KR" altLang="en-US"/>
          </a:p>
        </p:txBody>
      </p:sp>
    </p:spTree>
    <p:extLst>
      <p:ext uri="{BB962C8B-B14F-4D97-AF65-F5344CB8AC3E}">
        <p14:creationId xmlns:p14="http://schemas.microsoft.com/office/powerpoint/2010/main" val="2981773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슬라이드 노트 개체 틀 2"/>
              <p:cNvSpPr>
                <a:spLocks noGrp="1"/>
              </p:cNvSpPr>
              <p:nvPr>
                <p:ph type="body" idx="1"/>
              </p:nvPr>
            </p:nvSpPr>
            <p:spPr/>
            <p:txBody>
              <a:bodyPr/>
              <a:lstStyle/>
              <a:p>
                <a:pPr algn="just" latinLnBrk="1"/>
                <a:endParaRPr lang="ko-KR" altLang="en-US" dirty="0"/>
              </a:p>
            </p:txBody>
          </p:sp>
        </mc:Choice>
        <mc:Fallback xmlns="">
          <p:sp>
            <p:nvSpPr>
              <p:cNvPr id="3" name="슬라이드 노트 개체 틀 2"/>
              <p:cNvSpPr>
                <a:spLocks noGrp="1"/>
              </p:cNvSpPr>
              <p:nvPr>
                <p:ph type="body" idx="1"/>
              </p:nvPr>
            </p:nvSpPr>
            <p:spPr/>
            <p:txBody>
              <a:bodyPr/>
              <a:lstStyle/>
              <a:p>
                <a:pPr algn="just" latinLnBrk="1"/>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The leptonic jets including a lepton is described by semi-inclusive lepton jet functions.</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algn="just" latinLnBrk="1"/>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In contrast to the QCD jet function for </a:t>
                </a:r>
                <a:r>
                  <a:rPr lang="en-US" altLang="ko-KR" sz="1800" kern="100" dirty="0" err="1">
                    <a:effectLst/>
                    <a:latin typeface="Times New Roman" panose="02020603050405020304" pitchFamily="18" charset="0"/>
                    <a:ea typeface="맑은 고딕" panose="020B0503020000020004" pitchFamily="50" charset="-127"/>
                    <a:cs typeface="Times New Roman" panose="02020603050405020304" pitchFamily="18" charset="0"/>
                  </a:rPr>
                  <a:t>jettiness</a:t>
                </a:r>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 the non-singlet semi-inclusive lepton jet function has the rapidity divergence that is handled by the rapidity regulator, not the dimensional </a:t>
                </a:r>
                <a:r>
                  <a:rPr lang="en-US" altLang="ko-KR" sz="1800" kern="100" dirty="0" err="1">
                    <a:effectLst/>
                    <a:latin typeface="Times New Roman" panose="02020603050405020304" pitchFamily="18" charset="0"/>
                    <a:ea typeface="맑은 고딕" panose="020B0503020000020004" pitchFamily="50" charset="-127"/>
                    <a:cs typeface="Times New Roman" panose="02020603050405020304" pitchFamily="18" charset="0"/>
                  </a:rPr>
                  <a:t>regualarization</a:t>
                </a:r>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 Because of the divergence, the non-singlet lepton jet function is evolved with respect to the two scales </a:t>
                </a:r>
                <a:r>
                  <a:rPr lang="en-US" altLang="ko-KR" sz="1800" i="0" kern="100">
                    <a:effectLst/>
                    <a:latin typeface="Cambria Math" panose="02040503050406030204" pitchFamily="18" charset="0"/>
                    <a:ea typeface="맑은 고딕" panose="020B0503020000020004" pitchFamily="50" charset="-127"/>
                    <a:cs typeface="Times New Roman" panose="02020603050405020304" pitchFamily="18" charset="0"/>
                  </a:rPr>
                  <a:t>𝜇</a:t>
                </a:r>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 and </a:t>
                </a:r>
                <a:r>
                  <a:rPr lang="en-US" altLang="ko-KR" sz="1800" i="0" kern="100">
                    <a:effectLst/>
                    <a:latin typeface="Cambria Math" panose="02040503050406030204" pitchFamily="18" charset="0"/>
                    <a:ea typeface="맑은 고딕" panose="020B0503020000020004" pitchFamily="50" charset="-127"/>
                    <a:cs typeface="Times New Roman" panose="02020603050405020304" pitchFamily="18" charset="0"/>
                  </a:rPr>
                  <a:t>𝜈</a:t>
                </a:r>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 while the singlet is evolved with respect to the one, </a:t>
                </a:r>
                <a:r>
                  <a:rPr lang="en-US" altLang="ko-KR" sz="1800" i="0" kern="100">
                    <a:effectLst/>
                    <a:latin typeface="Cambria Math" panose="02040503050406030204" pitchFamily="18" charset="0"/>
                    <a:ea typeface="맑은 고딕" panose="020B0503020000020004" pitchFamily="50" charset="-127"/>
                    <a:cs typeface="Times New Roman" panose="02020603050405020304" pitchFamily="18" charset="0"/>
                  </a:rPr>
                  <a:t>𝜇</a:t>
                </a:r>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algn="just" latinLnBrk="1"/>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Furthermore, we will consider extending to SU(2)_Left cross U(1) gauge theory for studying real world, and matching the unbroken theory to the broken theory, and the other analysis for jet function for PT measurement, or sub-jet structure.</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endParaRPr lang="en-US" altLang="ko-KR" dirty="0"/>
              </a:p>
              <a:p>
                <a:r>
                  <a:rPr lang="en-US" altLang="ko-KR" dirty="0"/>
                  <a:t>Thank you for listening.</a:t>
                </a:r>
                <a:endParaRPr lang="ko-KR" altLang="en-US" dirty="0"/>
              </a:p>
            </p:txBody>
          </p:sp>
        </mc:Fallback>
      </mc:AlternateContent>
      <p:sp>
        <p:nvSpPr>
          <p:cNvPr id="4" name="슬라이드 번호 개체 틀 3"/>
          <p:cNvSpPr>
            <a:spLocks noGrp="1"/>
          </p:cNvSpPr>
          <p:nvPr>
            <p:ph type="sldNum" sz="quarter" idx="5"/>
          </p:nvPr>
        </p:nvSpPr>
        <p:spPr/>
        <p:txBody>
          <a:bodyPr/>
          <a:lstStyle/>
          <a:p>
            <a:fld id="{DCDE1F04-196C-4AA3-A815-91F2A7A2D800}" type="slidenum">
              <a:rPr lang="ko-KR" altLang="en-US" smtClean="0"/>
              <a:t>16</a:t>
            </a:fld>
            <a:endParaRPr lang="ko-KR" altLang="en-US"/>
          </a:p>
        </p:txBody>
      </p:sp>
    </p:spTree>
    <p:extLst>
      <p:ext uri="{BB962C8B-B14F-4D97-AF65-F5344CB8AC3E}">
        <p14:creationId xmlns:p14="http://schemas.microsoft.com/office/powerpoint/2010/main" val="2366585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DCDE1F04-196C-4AA3-A815-91F2A7A2D800}" type="slidenum">
              <a:rPr lang="ko-KR" altLang="en-US" smtClean="0"/>
              <a:t>17</a:t>
            </a:fld>
            <a:endParaRPr lang="ko-KR" altLang="en-US"/>
          </a:p>
        </p:txBody>
      </p:sp>
    </p:spTree>
    <p:extLst>
      <p:ext uri="{BB962C8B-B14F-4D97-AF65-F5344CB8AC3E}">
        <p14:creationId xmlns:p14="http://schemas.microsoft.com/office/powerpoint/2010/main" val="303931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슬라이드 노트 개체 틀 2"/>
              <p:cNvSpPr>
                <a:spLocks noGrp="1"/>
              </p:cNvSpPr>
              <p:nvPr>
                <p:ph type="body" idx="1"/>
              </p:nvPr>
            </p:nvSpPr>
            <p:spPr/>
            <p:txBody>
              <a:bodyPr/>
              <a:lstStyle/>
              <a:p>
                <a:endParaRPr lang="ko-KR" altLang="en-US" dirty="0"/>
              </a:p>
            </p:txBody>
          </p:sp>
        </mc:Choice>
        <mc:Fallback xmlns="">
          <p:sp>
            <p:nvSpPr>
              <p:cNvPr id="3" name="슬라이드 노트 개체 틀 2"/>
              <p:cNvSpPr>
                <a:spLocks noGrp="1"/>
              </p:cNvSpPr>
              <p:nvPr>
                <p:ph type="body" idx="1"/>
              </p:nvPr>
            </p:nvSpPr>
            <p:spPr/>
            <p:txBody>
              <a:bodyPr/>
              <a:lstStyle/>
              <a:p>
                <a:r>
                  <a:rPr lang="en-US" altLang="ko-KR" sz="1800" dirty="0">
                    <a:effectLst/>
                    <a:latin typeface="Times New Roman" panose="02020603050405020304" pitchFamily="18" charset="0"/>
                    <a:ea typeface="맑은 고딕" panose="020B0503020000020004" pitchFamily="50" charset="-127"/>
                  </a:rPr>
                  <a:t>Before considering the complicated case, I will show you the solution of RG equation for the singlet. Since the equation is the same with that of the QCD jet, the method for solving it is well known. The singlet is evolved with respect to only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𝜇</a:t>
                </a:r>
                <a:r>
                  <a:rPr lang="en-US" altLang="ko-KR" sz="1800" dirty="0">
                    <a:effectLst/>
                    <a:latin typeface="Times New Roman" panose="02020603050405020304" pitchFamily="18" charset="0"/>
                    <a:ea typeface="맑은 고딕" panose="020B0503020000020004" pitchFamily="50" charset="-127"/>
                  </a:rPr>
                  <a:t> from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𝜇</a:t>
                </a:r>
                <a:r>
                  <a:rPr lang="ko-KR" altLang="ko-KR" sz="1800" i="0">
                    <a:effectLst/>
                    <a:latin typeface="Cambria Math" panose="02040503050406030204" pitchFamily="18" charset="0"/>
                    <a:ea typeface="맑은 고딕" panose="020B0503020000020004" pitchFamily="50" charset="-127"/>
                    <a:cs typeface="Times New Roman" panose="02020603050405020304" pitchFamily="18" charset="0"/>
                  </a:rPr>
                  <a:t>_</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𝐶</a:t>
                </a:r>
                <a:r>
                  <a:rPr lang="en-US" altLang="ko-KR" sz="1800" dirty="0">
                    <a:effectLst/>
                    <a:latin typeface="Times New Roman" panose="02020603050405020304" pitchFamily="18" charset="0"/>
                    <a:ea typeface="맑은 고딕" panose="020B0503020000020004" pitchFamily="50" charset="-127"/>
                  </a:rPr>
                  <a:t> to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𝜇</a:t>
                </a:r>
                <a:r>
                  <a:rPr lang="ko-KR" altLang="ko-KR" sz="1800" i="0">
                    <a:effectLst/>
                    <a:latin typeface="Cambria Math" panose="02040503050406030204" pitchFamily="18" charset="0"/>
                    <a:ea typeface="맑은 고딕" panose="020B0503020000020004" pitchFamily="50" charset="-127"/>
                    <a:cs typeface="Times New Roman" panose="02020603050405020304" pitchFamily="18" charset="0"/>
                  </a:rPr>
                  <a:t>_</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𝐹</a:t>
                </a:r>
                <a:r>
                  <a:rPr lang="en-US" altLang="ko-KR" sz="1800" dirty="0">
                    <a:effectLst/>
                    <a:latin typeface="Times New Roman" panose="02020603050405020304" pitchFamily="18" charset="0"/>
                    <a:ea typeface="맑은 고딕" panose="020B0503020000020004" pitchFamily="50" charset="-127"/>
                  </a:rPr>
                  <a:t>, where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𝜇</a:t>
                </a:r>
                <a:r>
                  <a:rPr lang="ko-KR" altLang="ko-KR" sz="1800" i="0">
                    <a:effectLst/>
                    <a:latin typeface="Cambria Math" panose="02040503050406030204" pitchFamily="18" charset="0"/>
                    <a:ea typeface="맑은 고딕" panose="020B0503020000020004" pitchFamily="50" charset="-127"/>
                    <a:cs typeface="Times New Roman" panose="02020603050405020304" pitchFamily="18" charset="0"/>
                  </a:rPr>
                  <a:t>_</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𝐶</a:t>
                </a:r>
                <a:r>
                  <a:rPr lang="en-US" altLang="ko-KR" sz="1800" dirty="0">
                    <a:effectLst/>
                    <a:latin typeface="Times New Roman" panose="02020603050405020304" pitchFamily="18" charset="0"/>
                    <a:ea typeface="맑은 고딕" panose="020B0503020000020004" pitchFamily="50" charset="-127"/>
                  </a:rPr>
                  <a:t> is about square root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𝜔</a:t>
                </a:r>
                <a:r>
                  <a:rPr lang="en-US" altLang="ko-KR" sz="1800" dirty="0">
                    <a:effectLst/>
                    <a:latin typeface="Times New Roman" panose="02020603050405020304" pitchFamily="18" charset="0"/>
                    <a:ea typeface="맑은 고딕" panose="020B0503020000020004" pitchFamily="50" charset="-127"/>
                  </a:rPr>
                  <a:t> M and </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𝜇</a:t>
                </a:r>
                <a:r>
                  <a:rPr lang="ko-KR" altLang="ko-KR" sz="1800" i="0">
                    <a:effectLst/>
                    <a:latin typeface="Cambria Math" panose="02040503050406030204" pitchFamily="18" charset="0"/>
                    <a:ea typeface="맑은 고딕" panose="020B0503020000020004" pitchFamily="50" charset="-127"/>
                    <a:cs typeface="Times New Roman" panose="02020603050405020304" pitchFamily="18" charset="0"/>
                  </a:rPr>
                  <a:t>_</a:t>
                </a:r>
                <a:r>
                  <a:rPr lang="en-US" altLang="ko-KR" sz="1800" i="0">
                    <a:effectLst/>
                    <a:latin typeface="Cambria Math" panose="02040503050406030204" pitchFamily="18" charset="0"/>
                    <a:ea typeface="맑은 고딕" panose="020B0503020000020004" pitchFamily="50" charset="-127"/>
                    <a:cs typeface="Times New Roman" panose="02020603050405020304" pitchFamily="18" charset="0"/>
                  </a:rPr>
                  <a:t>𝐹</a:t>
                </a:r>
                <a:r>
                  <a:rPr lang="en-US" altLang="ko-KR" sz="1800" dirty="0">
                    <a:effectLst/>
                    <a:latin typeface="Times New Roman" panose="02020603050405020304" pitchFamily="18" charset="0"/>
                    <a:ea typeface="맑은 고딕" panose="020B0503020000020004" pitchFamily="50" charset="-127"/>
                  </a:rPr>
                  <a:t> </a:t>
                </a:r>
                <a:r>
                  <a:rPr lang="en-US" altLang="ko-KR" sz="1800">
                    <a:effectLst/>
                    <a:latin typeface="Times New Roman" panose="02020603050405020304" pitchFamily="18" charset="0"/>
                    <a:ea typeface="맑은 고딕" panose="020B0503020000020004" pitchFamily="50" charset="-127"/>
                  </a:rPr>
                  <a:t>is the </a:t>
                </a:r>
                <a:r>
                  <a:rPr lang="en-US" altLang="ko-KR" sz="1800" dirty="0">
                    <a:effectLst/>
                    <a:latin typeface="Times New Roman" panose="02020603050405020304" pitchFamily="18" charset="0"/>
                    <a:ea typeface="맑은 고딕" panose="020B0503020000020004" pitchFamily="50" charset="-127"/>
                  </a:rPr>
                  <a:t>factorization scale. The evolution is expressed by U_s. We got the first and second terms in U_s by integrating cusp anomalous dimension over log mu. And the third come from non-cusp anomalous dimension.</a:t>
                </a:r>
                <a:endParaRPr lang="ko-KR" altLang="en-US" dirty="0"/>
              </a:p>
            </p:txBody>
          </p:sp>
        </mc:Fallback>
      </mc:AlternateContent>
      <p:sp>
        <p:nvSpPr>
          <p:cNvPr id="4" name="슬라이드 번호 개체 틀 3"/>
          <p:cNvSpPr>
            <a:spLocks noGrp="1"/>
          </p:cNvSpPr>
          <p:nvPr>
            <p:ph type="sldNum" sz="quarter" idx="5"/>
          </p:nvPr>
        </p:nvSpPr>
        <p:spPr/>
        <p:txBody>
          <a:bodyPr/>
          <a:lstStyle/>
          <a:p>
            <a:fld id="{DCDE1F04-196C-4AA3-A815-91F2A7A2D800}" type="slidenum">
              <a:rPr lang="ko-KR" altLang="en-US" smtClean="0"/>
              <a:t>18</a:t>
            </a:fld>
            <a:endParaRPr lang="ko-KR" altLang="en-US"/>
          </a:p>
        </p:txBody>
      </p:sp>
    </p:spTree>
    <p:extLst>
      <p:ext uri="{BB962C8B-B14F-4D97-AF65-F5344CB8AC3E}">
        <p14:creationId xmlns:p14="http://schemas.microsoft.com/office/powerpoint/2010/main" val="4054645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DCDE1F04-196C-4AA3-A815-91F2A7A2D800}" type="slidenum">
              <a:rPr lang="ko-KR" altLang="en-US" smtClean="0"/>
              <a:t>2</a:t>
            </a:fld>
            <a:endParaRPr lang="ko-KR" altLang="en-US"/>
          </a:p>
        </p:txBody>
      </p:sp>
    </p:spTree>
    <p:extLst>
      <p:ext uri="{BB962C8B-B14F-4D97-AF65-F5344CB8AC3E}">
        <p14:creationId xmlns:p14="http://schemas.microsoft.com/office/powerpoint/2010/main" val="2202229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DCDE1F04-196C-4AA3-A815-91F2A7A2D800}" type="slidenum">
              <a:rPr lang="ko-KR" altLang="en-US" smtClean="0"/>
              <a:t>3</a:t>
            </a:fld>
            <a:endParaRPr lang="ko-KR" altLang="en-US"/>
          </a:p>
        </p:txBody>
      </p:sp>
    </p:spTree>
    <p:extLst>
      <p:ext uri="{BB962C8B-B14F-4D97-AF65-F5344CB8AC3E}">
        <p14:creationId xmlns:p14="http://schemas.microsoft.com/office/powerpoint/2010/main" val="2961368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DCDE1F04-196C-4AA3-A815-91F2A7A2D800}" type="slidenum">
              <a:rPr lang="ko-KR" altLang="en-US" smtClean="0"/>
              <a:t>4</a:t>
            </a:fld>
            <a:endParaRPr lang="ko-KR" altLang="en-US"/>
          </a:p>
        </p:txBody>
      </p:sp>
    </p:spTree>
    <p:extLst>
      <p:ext uri="{BB962C8B-B14F-4D97-AF65-F5344CB8AC3E}">
        <p14:creationId xmlns:p14="http://schemas.microsoft.com/office/powerpoint/2010/main" val="1293834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슬라이드 노트 개체 틀 2"/>
              <p:cNvSpPr>
                <a:spLocks noGrp="1"/>
              </p:cNvSpPr>
              <p:nvPr>
                <p:ph type="body" idx="1"/>
              </p:nvPr>
            </p:nvSpPr>
            <p:spPr/>
            <p:txBody>
              <a:bodyPr/>
              <a:lstStyle/>
              <a:p>
                <a:endParaRPr lang="ko-KR" altLang="en-US" dirty="0"/>
              </a:p>
            </p:txBody>
          </p:sp>
        </mc:Choice>
        <mc:Fallback xmlns="">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To factorize cross section, we have used SCET. In SCET, there are 3 modes: hard mode, collinear mode, and soft mode. The momentum power </a:t>
                </a:r>
                <a:r>
                  <a:rPr lang="en-US" altLang="ko-KR" sz="1800" kern="100" dirty="0" err="1">
                    <a:effectLst/>
                    <a:latin typeface="Times New Roman" panose="02020603050405020304" pitchFamily="18" charset="0"/>
                    <a:ea typeface="맑은 고딕" panose="020B0503020000020004" pitchFamily="50" charset="-127"/>
                    <a:cs typeface="Times New Roman" panose="02020603050405020304" pitchFamily="18" charset="0"/>
                  </a:rPr>
                  <a:t>countings</a:t>
                </a:r>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 of the modes are in this table, where </a:t>
                </a:r>
                <a:r>
                  <a:rPr lang="en-US" altLang="ko-KR" sz="1800" i="0" kern="100">
                    <a:effectLst/>
                    <a:latin typeface="Cambria Math" panose="02040503050406030204" pitchFamily="18" charset="0"/>
                    <a:ea typeface="맑은 고딕" panose="020B0503020000020004" pitchFamily="50" charset="-127"/>
                    <a:cs typeface="Times New Roman" panose="02020603050405020304" pitchFamily="18" charset="0"/>
                  </a:rPr>
                  <a:t>𝜆</a:t>
                </a:r>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 is square-root M over Q, and much smaller than 1.</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endParaRPr lang="ko-KR" altLang="en-US" dirty="0"/>
              </a:p>
            </p:txBody>
          </p:sp>
        </mc:Fallback>
      </mc:AlternateContent>
      <p:sp>
        <p:nvSpPr>
          <p:cNvPr id="4" name="슬라이드 번호 개체 틀 3"/>
          <p:cNvSpPr>
            <a:spLocks noGrp="1"/>
          </p:cNvSpPr>
          <p:nvPr>
            <p:ph type="sldNum" sz="quarter" idx="5"/>
          </p:nvPr>
        </p:nvSpPr>
        <p:spPr/>
        <p:txBody>
          <a:bodyPr/>
          <a:lstStyle/>
          <a:p>
            <a:fld id="{DCDE1F04-196C-4AA3-A815-91F2A7A2D800}" type="slidenum">
              <a:rPr lang="ko-KR" altLang="en-US" smtClean="0"/>
              <a:t>5</a:t>
            </a:fld>
            <a:endParaRPr lang="ko-KR" altLang="en-US"/>
          </a:p>
        </p:txBody>
      </p:sp>
    </p:spTree>
    <p:extLst>
      <p:ext uri="{BB962C8B-B14F-4D97-AF65-F5344CB8AC3E}">
        <p14:creationId xmlns:p14="http://schemas.microsoft.com/office/powerpoint/2010/main" val="3495288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DCDE1F04-196C-4AA3-A815-91F2A7A2D800}" type="slidenum">
              <a:rPr lang="ko-KR" altLang="en-US" smtClean="0"/>
              <a:t>6</a:t>
            </a:fld>
            <a:endParaRPr lang="ko-KR" altLang="en-US"/>
          </a:p>
        </p:txBody>
      </p:sp>
    </p:spTree>
    <p:extLst>
      <p:ext uri="{BB962C8B-B14F-4D97-AF65-F5344CB8AC3E}">
        <p14:creationId xmlns:p14="http://schemas.microsoft.com/office/powerpoint/2010/main" val="750624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슬라이드 노트 개체 틀 2"/>
              <p:cNvSpPr>
                <a:spLocks noGrp="1"/>
              </p:cNvSpPr>
              <p:nvPr>
                <p:ph type="body" idx="1"/>
              </p:nvPr>
            </p:nvSpPr>
            <p:spPr/>
            <p:txBody>
              <a:bodyPr/>
              <a:lstStyle/>
              <a:p>
                <a:endParaRPr lang="ko-KR" altLang="en-US" dirty="0"/>
              </a:p>
            </p:txBody>
          </p:sp>
        </mc:Choice>
        <mc:Fallback xmlns="">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In SCET, there are 2 types of divergences. One is UV divergence which is handled by the dimensional regularization. The another is rapidity divergence that arises when </a:t>
                </a:r>
                <a:r>
                  <a:rPr lang="en-US" altLang="ko-KR" sz="1800" i="0" kern="100">
                    <a:effectLst/>
                    <a:latin typeface="Cambria Math" panose="02040503050406030204" pitchFamily="18" charset="0"/>
                    <a:ea typeface="맑은 고딕" panose="020B0503020000020004" pitchFamily="50" charset="-127"/>
                    <a:cs typeface="Times New Roman" panose="02020603050405020304" pitchFamily="18" charset="0"/>
                  </a:rPr>
                  <a:t>𝑛∙𝑝</a:t>
                </a:r>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 (or </a:t>
                </a:r>
                <a:r>
                  <a:rPr lang="en-US" altLang="ko-KR" sz="1800" i="0" kern="100">
                    <a:effectLst/>
                    <a:latin typeface="Cambria Math" panose="02040503050406030204" pitchFamily="18" charset="0"/>
                    <a:ea typeface="맑은 고딕" panose="020B0503020000020004" pitchFamily="50" charset="-127"/>
                    <a:cs typeface="Times New Roman" panose="02020603050405020304" pitchFamily="18" charset="0"/>
                  </a:rPr>
                  <a:t>𝑛</a:t>
                </a:r>
                <a:r>
                  <a:rPr lang="ko-KR" altLang="ko-KR" sz="1800" i="0" kern="100">
                    <a:effectLst/>
                    <a:latin typeface="Cambria Math" panose="02040503050406030204" pitchFamily="18" charset="0"/>
                    <a:ea typeface="맑은 고딕" panose="020B0503020000020004" pitchFamily="50" charset="-127"/>
                    <a:cs typeface="Times New Roman" panose="02020603050405020304" pitchFamily="18" charset="0"/>
                  </a:rPr>
                  <a:t> ̅</a:t>
                </a:r>
                <a:r>
                  <a:rPr lang="en-US" altLang="ko-KR" sz="1800" i="0" kern="100">
                    <a:effectLst/>
                    <a:latin typeface="Cambria Math" panose="02040503050406030204" pitchFamily="18" charset="0"/>
                    <a:ea typeface="맑은 고딕" panose="020B0503020000020004" pitchFamily="50" charset="-127"/>
                    <a:cs typeface="Times New Roman" panose="02020603050405020304" pitchFamily="18" charset="0"/>
                  </a:rPr>
                  <a:t>∙𝑝</a:t>
                </a:r>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 is infinite, while </a:t>
                </a:r>
                <a:r>
                  <a:rPr lang="en-US" altLang="ko-KR" sz="1800" i="0" kern="100">
                    <a:effectLst/>
                    <a:latin typeface="Cambria Math" panose="02040503050406030204" pitchFamily="18" charset="0"/>
                    <a:ea typeface="맑은 고딕" panose="020B0503020000020004" pitchFamily="50" charset="-127"/>
                    <a:cs typeface="Times New Roman" panose="02020603050405020304" pitchFamily="18" charset="0"/>
                  </a:rPr>
                  <a:t>𝑛∙𝑝× 𝑛</a:t>
                </a:r>
                <a:r>
                  <a:rPr lang="ko-KR" altLang="ko-KR" sz="1800" i="0" kern="100">
                    <a:effectLst/>
                    <a:latin typeface="Cambria Math" panose="02040503050406030204" pitchFamily="18" charset="0"/>
                    <a:ea typeface="맑은 고딕" panose="020B0503020000020004" pitchFamily="50" charset="-127"/>
                    <a:cs typeface="Times New Roman" panose="02020603050405020304" pitchFamily="18" charset="0"/>
                  </a:rPr>
                  <a:t> ̅</a:t>
                </a:r>
                <a:r>
                  <a:rPr lang="en-US" altLang="ko-KR" sz="1800" i="0" kern="100">
                    <a:effectLst/>
                    <a:latin typeface="Cambria Math" panose="02040503050406030204" pitchFamily="18" charset="0"/>
                    <a:ea typeface="맑은 고딕" panose="020B0503020000020004" pitchFamily="50" charset="-127"/>
                    <a:cs typeface="Times New Roman" panose="02020603050405020304" pitchFamily="18" charset="0"/>
                  </a:rPr>
                  <a:t>∙𝑝</a:t>
                </a:r>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 is fixed. The divergence can not be handled by the dimensional regularization</a:t>
                </a:r>
                <a:r>
                  <a:rPr lang="en-US" altLang="ko-KR" sz="1800" kern="100" dirty="0">
                    <a:solidFill>
                      <a:srgbClr val="FF0000"/>
                    </a:solidFill>
                    <a:effectLst/>
                    <a:latin typeface="Times New Roman" panose="02020603050405020304" pitchFamily="18" charset="0"/>
                    <a:ea typeface="맑은 고딕" panose="020B0503020000020004" pitchFamily="50" charset="-127"/>
                    <a:cs typeface="Times New Roman" panose="02020603050405020304" pitchFamily="18" charset="0"/>
                  </a:rPr>
                  <a:t>.</a:t>
                </a:r>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 We need to introduce a new regularization to regulate the divergence, and we choose the rapidity regulator. By putting </a:t>
                </a:r>
                <a:r>
                  <a:rPr lang="en-US" altLang="ko-KR" sz="1800" i="0" kern="100">
                    <a:effectLst/>
                    <a:latin typeface="Cambria Math" panose="02040503050406030204" pitchFamily="18" charset="0"/>
                    <a:ea typeface="맑은 고딕" panose="020B0503020000020004" pitchFamily="50" charset="-127"/>
                    <a:cs typeface="Times New Roman" panose="02020603050405020304" pitchFamily="18" charset="0"/>
                  </a:rPr>
                  <a:t>𝜈</a:t>
                </a:r>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 over </a:t>
                </a:r>
                <a:r>
                  <a:rPr lang="en-US" altLang="ko-KR" sz="1800" i="0" kern="100">
                    <a:effectLst/>
                    <a:latin typeface="Cambria Math" panose="02040503050406030204" pitchFamily="18" charset="0"/>
                    <a:ea typeface="맑은 고딕" panose="020B0503020000020004" pitchFamily="50" charset="-127"/>
                    <a:cs typeface="Times New Roman" panose="02020603050405020304" pitchFamily="18" charset="0"/>
                  </a:rPr>
                  <a:t>𝑛</a:t>
                </a:r>
                <a:r>
                  <a:rPr lang="ko-KR" altLang="ko-KR" sz="1800" i="0" kern="100">
                    <a:effectLst/>
                    <a:latin typeface="Cambria Math" panose="02040503050406030204" pitchFamily="18" charset="0"/>
                    <a:ea typeface="맑은 고딕" panose="020B0503020000020004" pitchFamily="50" charset="-127"/>
                    <a:cs typeface="Times New Roman" panose="02020603050405020304" pitchFamily="18" charset="0"/>
                  </a:rPr>
                  <a:t> ̅</a:t>
                </a:r>
                <a:r>
                  <a:rPr lang="en-US" altLang="ko-KR" sz="1800" i="0" kern="100">
                    <a:effectLst/>
                    <a:latin typeface="Cambria Math" panose="02040503050406030204" pitchFamily="18" charset="0"/>
                    <a:ea typeface="맑은 고딕" panose="020B0503020000020004" pitchFamily="50" charset="-127"/>
                    <a:cs typeface="Times New Roman" panose="02020603050405020304" pitchFamily="18" charset="0"/>
                  </a:rPr>
                  <a:t>∙𝑝</a:t>
                </a:r>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 to the </a:t>
                </a:r>
                <a:r>
                  <a:rPr lang="en-US" altLang="ko-KR" sz="1800" i="0" kern="100">
                    <a:effectLst/>
                    <a:latin typeface="Cambria Math" panose="02040503050406030204" pitchFamily="18" charset="0"/>
                    <a:ea typeface="맑은 고딕" panose="020B0503020000020004" pitchFamily="50" charset="-127"/>
                    <a:cs typeface="Times New Roman" panose="02020603050405020304" pitchFamily="18" charset="0"/>
                  </a:rPr>
                  <a:t>𝜂</a:t>
                </a:r>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 in collinear </a:t>
                </a:r>
                <a:r>
                  <a:rPr lang="en-US" altLang="ko-KR" sz="1800" kern="100" dirty="0" err="1">
                    <a:effectLst/>
                    <a:latin typeface="Times New Roman" panose="02020603050405020304" pitchFamily="18" charset="0"/>
                    <a:ea typeface="맑은 고딕" panose="020B0503020000020004" pitchFamily="50" charset="-127"/>
                    <a:cs typeface="Times New Roman" panose="02020603050405020304" pitchFamily="18" charset="0"/>
                  </a:rPr>
                  <a:t>Willson’s</a:t>
                </a:r>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 line, the term can handle the rapidity divergence. Here </a:t>
                </a:r>
                <a:r>
                  <a:rPr lang="en-US" altLang="ko-KR" sz="1800" i="0" kern="100">
                    <a:effectLst/>
                    <a:latin typeface="Cambria Math" panose="02040503050406030204" pitchFamily="18" charset="0"/>
                    <a:ea typeface="맑은 고딕" panose="020B0503020000020004" pitchFamily="50" charset="-127"/>
                    <a:cs typeface="Times New Roman" panose="02020603050405020304" pitchFamily="18" charset="0"/>
                  </a:rPr>
                  <a:t>𝜈</a:t>
                </a:r>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 is the rapidity scale.</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endParaRPr lang="ko-KR" altLang="en-US" dirty="0"/>
              </a:p>
            </p:txBody>
          </p:sp>
        </mc:Fallback>
      </mc:AlternateContent>
      <p:sp>
        <p:nvSpPr>
          <p:cNvPr id="4" name="슬라이드 번호 개체 틀 3"/>
          <p:cNvSpPr>
            <a:spLocks noGrp="1"/>
          </p:cNvSpPr>
          <p:nvPr>
            <p:ph type="sldNum" sz="quarter" idx="5"/>
          </p:nvPr>
        </p:nvSpPr>
        <p:spPr/>
        <p:txBody>
          <a:bodyPr/>
          <a:lstStyle/>
          <a:p>
            <a:fld id="{DCDE1F04-196C-4AA3-A815-91F2A7A2D800}" type="slidenum">
              <a:rPr lang="ko-KR" altLang="en-US" smtClean="0"/>
              <a:t>7</a:t>
            </a:fld>
            <a:endParaRPr lang="ko-KR" altLang="en-US"/>
          </a:p>
        </p:txBody>
      </p:sp>
    </p:spTree>
    <p:extLst>
      <p:ext uri="{BB962C8B-B14F-4D97-AF65-F5344CB8AC3E}">
        <p14:creationId xmlns:p14="http://schemas.microsoft.com/office/powerpoint/2010/main" val="4161627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DCDE1F04-196C-4AA3-A815-91F2A7A2D800}" type="slidenum">
              <a:rPr lang="ko-KR" altLang="en-US" smtClean="0"/>
              <a:t>8</a:t>
            </a:fld>
            <a:endParaRPr lang="ko-KR" altLang="en-US"/>
          </a:p>
        </p:txBody>
      </p:sp>
    </p:spTree>
    <p:extLst>
      <p:ext uri="{BB962C8B-B14F-4D97-AF65-F5344CB8AC3E}">
        <p14:creationId xmlns:p14="http://schemas.microsoft.com/office/powerpoint/2010/main" val="2856350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슬라이드 노트 개체 틀 2"/>
              <p:cNvSpPr>
                <a:spLocks noGrp="1"/>
              </p:cNvSpPr>
              <p:nvPr>
                <p:ph type="body" idx="1"/>
              </p:nvPr>
            </p:nvSpPr>
            <p:spPr/>
            <p:txBody>
              <a:bodyPr/>
              <a:lstStyle/>
              <a:p>
                <a:endParaRPr lang="ko-KR" altLang="en-US" dirty="0"/>
              </a:p>
            </p:txBody>
          </p:sp>
        </mc:Choice>
        <mc:Fallback xmlns="">
          <p:sp>
            <p:nvSpPr>
              <p:cNvPr id="3" name="슬라이드 노트 개체 틀 2"/>
              <p:cNvSpPr>
                <a:spLocks noGrp="1"/>
              </p:cNvSpPr>
              <p:nvPr>
                <p:ph type="body" idx="1"/>
              </p:nvPr>
            </p:nvSpPr>
            <p:spPr/>
            <p:txBody>
              <a:bodyPr/>
              <a:lstStyle/>
              <a:p>
                <a:pPr algn="just" latinLnBrk="1"/>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 It is convenient to consider the Laplace transform of the jet functions. Then the Renormalization Group equation can be written as a simpler form, and we get the solution easily. At order </a:t>
                </a:r>
                <a:r>
                  <a:rPr lang="en-US" altLang="ko-KR" sz="1800" i="0" kern="100">
                    <a:effectLst/>
                    <a:latin typeface="Cambria Math" panose="02040503050406030204" pitchFamily="18" charset="0"/>
                    <a:ea typeface="맑은 고딕" panose="020B0503020000020004" pitchFamily="50" charset="-127"/>
                    <a:cs typeface="Times New Roman" panose="02020603050405020304" pitchFamily="18" charset="0"/>
                  </a:rPr>
                  <a:t>𝛼</a:t>
                </a:r>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 we have gotten the Laplace transform of the jet functions with the variable conjugate to the </a:t>
                </a:r>
                <a:r>
                  <a:rPr lang="en-US" altLang="ko-KR" sz="1800" kern="100" dirty="0" err="1">
                    <a:effectLst/>
                    <a:latin typeface="Times New Roman" panose="02020603050405020304" pitchFamily="18" charset="0"/>
                    <a:ea typeface="맑은 고딕" panose="020B0503020000020004" pitchFamily="50" charset="-127"/>
                    <a:cs typeface="Times New Roman" panose="02020603050405020304" pitchFamily="18" charset="0"/>
                  </a:rPr>
                  <a:t>jettiness</a:t>
                </a:r>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 The singlet j tilde has the </a:t>
                </a:r>
                <a:r>
                  <a:rPr lang="en-US" altLang="ko-KR" sz="1800" kern="100" dirty="0" err="1">
                    <a:effectLst/>
                    <a:latin typeface="Times New Roman" panose="02020603050405020304" pitchFamily="18" charset="0"/>
                    <a:ea typeface="맑은 고딕" panose="020B0503020000020004" pitchFamily="50" charset="-127"/>
                    <a:cs typeface="Times New Roman" panose="02020603050405020304" pitchFamily="18" charset="0"/>
                  </a:rPr>
                  <a:t>sudakov</a:t>
                </a:r>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 double logarithm, which causes the cusp anomalous dimension. The non-singlet j tilde is proportional to Trace </a:t>
                </a:r>
                <a:r>
                  <a:rPr lang="en-US" altLang="ko-KR" sz="1800" kern="100" dirty="0" err="1">
                    <a:effectLst/>
                    <a:latin typeface="Times New Roman" panose="02020603050405020304" pitchFamily="18" charset="0"/>
                    <a:ea typeface="맑은 고딕" panose="020B0503020000020004" pitchFamily="50" charset="-127"/>
                    <a:cs typeface="Times New Roman" panose="02020603050405020304" pitchFamily="18" charset="0"/>
                  </a:rPr>
                  <a:t>T^a</a:t>
                </a:r>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 P_L, not Trace</a:t>
                </a:r>
                <a:r>
                  <a:rPr lang="en-US" altLang="ko-KR" sz="1800" kern="100" baseline="0" dirty="0">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1800" kern="100" baseline="0" dirty="0" err="1">
                    <a:effectLst/>
                    <a:latin typeface="Times New Roman" panose="02020603050405020304" pitchFamily="18" charset="0"/>
                    <a:ea typeface="맑은 고딕" panose="020B0503020000020004" pitchFamily="50" charset="-127"/>
                    <a:cs typeface="Times New Roman" panose="02020603050405020304" pitchFamily="18" charset="0"/>
                  </a:rPr>
                  <a:t>T^a</a:t>
                </a:r>
                <a:r>
                  <a:rPr lang="en-US" altLang="ko-KR" sz="1800" kern="100" baseline="0" dirty="0">
                    <a:effectLst/>
                    <a:latin typeface="Times New Roman" panose="02020603050405020304" pitchFamily="18" charset="0"/>
                    <a:ea typeface="맑은 고딕" panose="020B0503020000020004" pitchFamily="50" charset="-127"/>
                    <a:cs typeface="Times New Roman" panose="02020603050405020304" pitchFamily="18" charset="0"/>
                  </a:rPr>
                  <a:t>,</a:t>
                </a:r>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 because there is the lepton L in final state. It has addition terms which is not in the singlet. The terms cause the different anomalous dimensions from that of the singlet. Especially,</a:t>
                </a:r>
                <a:r>
                  <a:rPr lang="en-US" altLang="ko-KR" sz="1800" kern="100" baseline="0" dirty="0">
                    <a:effectLst/>
                    <a:latin typeface="Times New Roman" panose="02020603050405020304" pitchFamily="18" charset="0"/>
                    <a:ea typeface="맑은 고딕" panose="020B0503020000020004" pitchFamily="50" charset="-127"/>
                    <a:cs typeface="Times New Roman" panose="02020603050405020304" pitchFamily="18" charset="0"/>
                  </a:rPr>
                  <a:t> because of</a:t>
                </a:r>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 the mixing logarithm term</a:t>
                </a:r>
                <a:r>
                  <a:rPr lang="en-US" altLang="ko-KR" sz="1800" kern="100" baseline="0" dirty="0">
                    <a:effectLst/>
                    <a:latin typeface="Times New Roman" panose="02020603050405020304" pitchFamily="18" charset="0"/>
                    <a:ea typeface="맑은 고딕" panose="020B0503020000020004" pitchFamily="50" charset="-127"/>
                    <a:cs typeface="Times New Roman" panose="02020603050405020304" pitchFamily="18" charset="0"/>
                  </a:rPr>
                  <a:t> of them, </a:t>
                </a:r>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the </a:t>
                </a:r>
                <a:r>
                  <a:rPr lang="en-US" altLang="ko-KR" sz="1800" i="0" kern="100">
                    <a:effectLst/>
                    <a:latin typeface="Cambria Math" panose="02040503050406030204" pitchFamily="18" charset="0"/>
                    <a:ea typeface="맑은 고딕" panose="020B0503020000020004" pitchFamily="50" charset="-127"/>
                    <a:cs typeface="Times New Roman" panose="02020603050405020304" pitchFamily="18" charset="0"/>
                  </a:rPr>
                  <a:t>𝜇</a:t>
                </a:r>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 anomalous dimension depends on </a:t>
                </a:r>
                <a:r>
                  <a:rPr lang="en-US" altLang="ko-KR" sz="1800" i="0" kern="100">
                    <a:effectLst/>
                    <a:latin typeface="Cambria Math" panose="02040503050406030204" pitchFamily="18" charset="0"/>
                    <a:ea typeface="맑은 고딕" panose="020B0503020000020004" pitchFamily="50" charset="-127"/>
                    <a:cs typeface="Times New Roman" panose="02020603050405020304" pitchFamily="18" charset="0"/>
                  </a:rPr>
                  <a:t>𝜈</a:t>
                </a:r>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 and the </a:t>
                </a:r>
                <a:r>
                  <a:rPr lang="en-US" altLang="ko-KR" sz="1800" i="0" kern="100">
                    <a:effectLst/>
                    <a:latin typeface="Cambria Math" panose="02040503050406030204" pitchFamily="18" charset="0"/>
                    <a:ea typeface="맑은 고딕" panose="020B0503020000020004" pitchFamily="50" charset="-127"/>
                    <a:cs typeface="Times New Roman" panose="02020603050405020304" pitchFamily="18" charset="0"/>
                  </a:rPr>
                  <a:t>𝜈</a:t>
                </a:r>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 anomalous dimension depends on </a:t>
                </a:r>
                <a:r>
                  <a:rPr lang="en-US" altLang="ko-KR" sz="1800" i="0" kern="100">
                    <a:effectLst/>
                    <a:latin typeface="Cambria Math" panose="02040503050406030204" pitchFamily="18" charset="0"/>
                    <a:ea typeface="맑은 고딕" panose="020B0503020000020004" pitchFamily="50" charset="-127"/>
                    <a:cs typeface="Times New Roman" panose="02020603050405020304" pitchFamily="18" charset="0"/>
                  </a:rPr>
                  <a:t>𝜇</a:t>
                </a:r>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 The fact makes the RG evolution more complicated. </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algn="just" latinLnBrk="1"/>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 Here </a:t>
                </a:r>
                <a:r>
                  <a:rPr lang="en-US" altLang="ko-KR" sz="1200" i="0" kern="1200">
                    <a:solidFill>
                      <a:schemeClr val="tx1"/>
                    </a:solidFill>
                    <a:effectLst/>
                    <a:latin typeface="+mn-lt"/>
                    <a:ea typeface="+mn-ea"/>
                    <a:cs typeface="+mn-cs"/>
                  </a:rPr>
                  <a:t>𝜇</a:t>
                </a:r>
                <a:r>
                  <a:rPr lang="en-US" altLang="ko-KR" sz="1200" kern="1200" dirty="0">
                    <a:solidFill>
                      <a:schemeClr val="tx1"/>
                    </a:solidFill>
                    <a:effectLst/>
                    <a:latin typeface="+mn-lt"/>
                    <a:ea typeface="+mn-ea"/>
                    <a:cs typeface="+mn-cs"/>
                  </a:rPr>
                  <a:t> and </a:t>
                </a:r>
                <a:r>
                  <a:rPr lang="en-US" altLang="ko-KR" sz="1200" i="0" kern="1200">
                    <a:solidFill>
                      <a:schemeClr val="tx1"/>
                    </a:solidFill>
                    <a:effectLst/>
                    <a:latin typeface="+mn-lt"/>
                    <a:ea typeface="+mn-ea"/>
                    <a:cs typeface="+mn-cs"/>
                  </a:rPr>
                  <a:t>𝜈</a:t>
                </a:r>
                <a:r>
                  <a:rPr lang="en-US" altLang="ko-KR" sz="1200" kern="1200" dirty="0">
                    <a:solidFill>
                      <a:schemeClr val="tx1"/>
                    </a:solidFill>
                    <a:effectLst/>
                    <a:latin typeface="+mn-lt"/>
                    <a:ea typeface="+mn-ea"/>
                    <a:cs typeface="+mn-cs"/>
                  </a:rPr>
                  <a:t> </a:t>
                </a:r>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could be any scale. If the </a:t>
                </a:r>
                <a:r>
                  <a:rPr lang="en-US" altLang="ko-KR" sz="1800" i="0" kern="100">
                    <a:effectLst/>
                    <a:latin typeface="Cambria Math" panose="02040503050406030204" pitchFamily="18" charset="0"/>
                    <a:ea typeface="맑은 고딕" panose="020B0503020000020004" pitchFamily="50" charset="-127"/>
                    <a:cs typeface="Times New Roman" panose="02020603050405020304" pitchFamily="18" charset="0"/>
                  </a:rPr>
                  <a:t>𝜇</a:t>
                </a:r>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 or </a:t>
                </a:r>
                <a:r>
                  <a:rPr lang="en-US" altLang="ko-KR" sz="1800" i="0" kern="1200">
                    <a:solidFill>
                      <a:schemeClr val="tx1"/>
                    </a:solidFill>
                    <a:effectLst/>
                    <a:latin typeface="Cambria Math" panose="02040503050406030204" pitchFamily="18" charset="0"/>
                    <a:ea typeface="+mn-ea"/>
                    <a:cs typeface="+mn-cs"/>
                  </a:rPr>
                  <a:t>𝜈</a:t>
                </a:r>
                <a:r>
                  <a:rPr lang="en-US" altLang="ko-KR" sz="1800" kern="100" dirty="0">
                    <a:effectLst/>
                    <a:latin typeface="Times New Roman" panose="02020603050405020304" pitchFamily="18" charset="0"/>
                    <a:ea typeface="맑은 고딕" panose="020B0503020000020004" pitchFamily="50" charset="-127"/>
                    <a:cs typeface="Times New Roman" panose="02020603050405020304" pitchFamily="18" charset="0"/>
                  </a:rPr>
                  <a:t> is the scale such that the logarithms in the jet function is large, the perturbation theory could be broken. To get the jet functions in that scale, we have to exponentiate the large logarithm by solving Renormalization Group equation.</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endParaRPr lang="ko-KR" altLang="en-US" dirty="0"/>
              </a:p>
            </p:txBody>
          </p:sp>
        </mc:Fallback>
      </mc:AlternateContent>
      <p:sp>
        <p:nvSpPr>
          <p:cNvPr id="4" name="슬라이드 번호 개체 틀 3"/>
          <p:cNvSpPr>
            <a:spLocks noGrp="1"/>
          </p:cNvSpPr>
          <p:nvPr>
            <p:ph type="sldNum" sz="quarter" idx="5"/>
          </p:nvPr>
        </p:nvSpPr>
        <p:spPr/>
        <p:txBody>
          <a:bodyPr/>
          <a:lstStyle/>
          <a:p>
            <a:fld id="{DCDE1F04-196C-4AA3-A815-91F2A7A2D800}" type="slidenum">
              <a:rPr lang="ko-KR" altLang="en-US" smtClean="0"/>
              <a:t>9</a:t>
            </a:fld>
            <a:endParaRPr lang="ko-KR" altLang="en-US"/>
          </a:p>
        </p:txBody>
      </p:sp>
    </p:spTree>
    <p:extLst>
      <p:ext uri="{BB962C8B-B14F-4D97-AF65-F5344CB8AC3E}">
        <p14:creationId xmlns:p14="http://schemas.microsoft.com/office/powerpoint/2010/main" val="2896370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119C047-59E7-4135-ABD6-0DA172341D9A}"/>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5E29C7AC-6237-4143-8EAF-BC3493B1A5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4DBBED2C-6680-4DC8-BDF2-24D660CCBC68}"/>
              </a:ext>
            </a:extLst>
          </p:cNvPr>
          <p:cNvSpPr>
            <a:spLocks noGrp="1"/>
          </p:cNvSpPr>
          <p:nvPr>
            <p:ph type="dt" sz="half" idx="10"/>
          </p:nvPr>
        </p:nvSpPr>
        <p:spPr/>
        <p:txBody>
          <a:bodyPr/>
          <a:lstStyle/>
          <a:p>
            <a:fld id="{EEAECC07-2759-4331-A4AA-6A941EED390A}" type="datetimeFigureOut">
              <a:rPr lang="ko-KR" altLang="en-US" smtClean="0"/>
              <a:t>2021-06-15</a:t>
            </a:fld>
            <a:endParaRPr lang="ko-KR" altLang="en-US"/>
          </a:p>
        </p:txBody>
      </p:sp>
      <p:sp>
        <p:nvSpPr>
          <p:cNvPr id="5" name="바닥글 개체 틀 4">
            <a:extLst>
              <a:ext uri="{FF2B5EF4-FFF2-40B4-BE49-F238E27FC236}">
                <a16:creationId xmlns:a16="http://schemas.microsoft.com/office/drawing/2014/main" id="{02D02F7B-B59E-4883-AA98-B597D322FE33}"/>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24828B85-BBCB-4984-8571-C76E1EE00A87}"/>
              </a:ext>
            </a:extLst>
          </p:cNvPr>
          <p:cNvSpPr>
            <a:spLocks noGrp="1"/>
          </p:cNvSpPr>
          <p:nvPr>
            <p:ph type="sldNum" sz="quarter" idx="12"/>
          </p:nvPr>
        </p:nvSpPr>
        <p:spPr/>
        <p:txBody>
          <a:bodyPr/>
          <a:lstStyle/>
          <a:p>
            <a:fld id="{3C01A389-2652-4869-9839-4CB10368182B}" type="slidenum">
              <a:rPr lang="ko-KR" altLang="en-US" smtClean="0"/>
              <a:t>‹#›</a:t>
            </a:fld>
            <a:endParaRPr lang="ko-KR" altLang="en-US"/>
          </a:p>
        </p:txBody>
      </p:sp>
    </p:spTree>
    <p:extLst>
      <p:ext uri="{BB962C8B-B14F-4D97-AF65-F5344CB8AC3E}">
        <p14:creationId xmlns:p14="http://schemas.microsoft.com/office/powerpoint/2010/main" val="2050001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0F2A18C-0389-4EDA-AB05-6CF8A851D756}"/>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28638A1D-ADD2-4569-93E3-0D63637A4CB7}"/>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EC8CDBC5-54BB-4C18-9A4A-C918647833EC}"/>
              </a:ext>
            </a:extLst>
          </p:cNvPr>
          <p:cNvSpPr>
            <a:spLocks noGrp="1"/>
          </p:cNvSpPr>
          <p:nvPr>
            <p:ph type="dt" sz="half" idx="10"/>
          </p:nvPr>
        </p:nvSpPr>
        <p:spPr/>
        <p:txBody>
          <a:bodyPr/>
          <a:lstStyle/>
          <a:p>
            <a:fld id="{EEAECC07-2759-4331-A4AA-6A941EED390A}" type="datetimeFigureOut">
              <a:rPr lang="ko-KR" altLang="en-US" smtClean="0"/>
              <a:t>2021-06-15</a:t>
            </a:fld>
            <a:endParaRPr lang="ko-KR" altLang="en-US"/>
          </a:p>
        </p:txBody>
      </p:sp>
      <p:sp>
        <p:nvSpPr>
          <p:cNvPr id="5" name="바닥글 개체 틀 4">
            <a:extLst>
              <a:ext uri="{FF2B5EF4-FFF2-40B4-BE49-F238E27FC236}">
                <a16:creationId xmlns:a16="http://schemas.microsoft.com/office/drawing/2014/main" id="{B68218AE-711D-4C65-8D0A-E18CBA70418A}"/>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9DF40F80-5449-4ED4-AC23-F1BD89786B30}"/>
              </a:ext>
            </a:extLst>
          </p:cNvPr>
          <p:cNvSpPr>
            <a:spLocks noGrp="1"/>
          </p:cNvSpPr>
          <p:nvPr>
            <p:ph type="sldNum" sz="quarter" idx="12"/>
          </p:nvPr>
        </p:nvSpPr>
        <p:spPr/>
        <p:txBody>
          <a:bodyPr/>
          <a:lstStyle/>
          <a:p>
            <a:fld id="{3C01A389-2652-4869-9839-4CB10368182B}" type="slidenum">
              <a:rPr lang="ko-KR" altLang="en-US" smtClean="0"/>
              <a:t>‹#›</a:t>
            </a:fld>
            <a:endParaRPr lang="ko-KR" altLang="en-US"/>
          </a:p>
        </p:txBody>
      </p:sp>
    </p:spTree>
    <p:extLst>
      <p:ext uri="{BB962C8B-B14F-4D97-AF65-F5344CB8AC3E}">
        <p14:creationId xmlns:p14="http://schemas.microsoft.com/office/powerpoint/2010/main" val="775873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84E37E81-11E2-45DE-9091-563D74A0EFFF}"/>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BE11AEEB-179A-40E8-BA17-25E006894B3D}"/>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5D2DE43A-EFFB-4555-AC1E-4A0A2902F22F}"/>
              </a:ext>
            </a:extLst>
          </p:cNvPr>
          <p:cNvSpPr>
            <a:spLocks noGrp="1"/>
          </p:cNvSpPr>
          <p:nvPr>
            <p:ph type="dt" sz="half" idx="10"/>
          </p:nvPr>
        </p:nvSpPr>
        <p:spPr/>
        <p:txBody>
          <a:bodyPr/>
          <a:lstStyle/>
          <a:p>
            <a:fld id="{EEAECC07-2759-4331-A4AA-6A941EED390A}" type="datetimeFigureOut">
              <a:rPr lang="ko-KR" altLang="en-US" smtClean="0"/>
              <a:t>2021-06-15</a:t>
            </a:fld>
            <a:endParaRPr lang="ko-KR" altLang="en-US"/>
          </a:p>
        </p:txBody>
      </p:sp>
      <p:sp>
        <p:nvSpPr>
          <p:cNvPr id="5" name="바닥글 개체 틀 4">
            <a:extLst>
              <a:ext uri="{FF2B5EF4-FFF2-40B4-BE49-F238E27FC236}">
                <a16:creationId xmlns:a16="http://schemas.microsoft.com/office/drawing/2014/main" id="{A8AD55A9-BC4A-4DEB-9D97-3727F1EEF9EC}"/>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8027A7A2-9D40-4A43-A6D3-BB62B56603EE}"/>
              </a:ext>
            </a:extLst>
          </p:cNvPr>
          <p:cNvSpPr>
            <a:spLocks noGrp="1"/>
          </p:cNvSpPr>
          <p:nvPr>
            <p:ph type="sldNum" sz="quarter" idx="12"/>
          </p:nvPr>
        </p:nvSpPr>
        <p:spPr/>
        <p:txBody>
          <a:bodyPr/>
          <a:lstStyle/>
          <a:p>
            <a:fld id="{3C01A389-2652-4869-9839-4CB10368182B}" type="slidenum">
              <a:rPr lang="ko-KR" altLang="en-US" smtClean="0"/>
              <a:t>‹#›</a:t>
            </a:fld>
            <a:endParaRPr lang="ko-KR" altLang="en-US"/>
          </a:p>
        </p:txBody>
      </p:sp>
    </p:spTree>
    <p:extLst>
      <p:ext uri="{BB962C8B-B14F-4D97-AF65-F5344CB8AC3E}">
        <p14:creationId xmlns:p14="http://schemas.microsoft.com/office/powerpoint/2010/main" val="3612175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973D199-A14B-4733-B9D1-60DAACFEC6EE}"/>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BA0E4ABB-26C6-482B-AABE-2A3A8DF43677}"/>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2EC1F759-28C2-4E39-906A-89812BA2FC62}"/>
              </a:ext>
            </a:extLst>
          </p:cNvPr>
          <p:cNvSpPr>
            <a:spLocks noGrp="1"/>
          </p:cNvSpPr>
          <p:nvPr>
            <p:ph type="dt" sz="half" idx="10"/>
          </p:nvPr>
        </p:nvSpPr>
        <p:spPr/>
        <p:txBody>
          <a:bodyPr/>
          <a:lstStyle/>
          <a:p>
            <a:fld id="{EEAECC07-2759-4331-A4AA-6A941EED390A}" type="datetimeFigureOut">
              <a:rPr lang="ko-KR" altLang="en-US" smtClean="0"/>
              <a:t>2021-06-15</a:t>
            </a:fld>
            <a:endParaRPr lang="ko-KR" altLang="en-US"/>
          </a:p>
        </p:txBody>
      </p:sp>
      <p:sp>
        <p:nvSpPr>
          <p:cNvPr id="5" name="바닥글 개체 틀 4">
            <a:extLst>
              <a:ext uri="{FF2B5EF4-FFF2-40B4-BE49-F238E27FC236}">
                <a16:creationId xmlns:a16="http://schemas.microsoft.com/office/drawing/2014/main" id="{B22C8D94-E0C0-4B36-8C05-99BA5EC1F988}"/>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E47261BF-6FB1-4B36-BB08-612FFE7DEA2A}"/>
              </a:ext>
            </a:extLst>
          </p:cNvPr>
          <p:cNvSpPr>
            <a:spLocks noGrp="1"/>
          </p:cNvSpPr>
          <p:nvPr>
            <p:ph type="sldNum" sz="quarter" idx="12"/>
          </p:nvPr>
        </p:nvSpPr>
        <p:spPr/>
        <p:txBody>
          <a:bodyPr/>
          <a:lstStyle/>
          <a:p>
            <a:fld id="{3C01A389-2652-4869-9839-4CB10368182B}" type="slidenum">
              <a:rPr lang="ko-KR" altLang="en-US" smtClean="0"/>
              <a:t>‹#›</a:t>
            </a:fld>
            <a:endParaRPr lang="ko-KR" altLang="en-US"/>
          </a:p>
        </p:txBody>
      </p:sp>
    </p:spTree>
    <p:extLst>
      <p:ext uri="{BB962C8B-B14F-4D97-AF65-F5344CB8AC3E}">
        <p14:creationId xmlns:p14="http://schemas.microsoft.com/office/powerpoint/2010/main" val="1750310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6978E19-FBFC-48EE-A6A5-A62043561D68}"/>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725145EB-88E0-47B6-ABBB-5D3FCDCCC1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AE056CC9-94D6-4CE1-A199-26A50F5D960D}"/>
              </a:ext>
            </a:extLst>
          </p:cNvPr>
          <p:cNvSpPr>
            <a:spLocks noGrp="1"/>
          </p:cNvSpPr>
          <p:nvPr>
            <p:ph type="dt" sz="half" idx="10"/>
          </p:nvPr>
        </p:nvSpPr>
        <p:spPr/>
        <p:txBody>
          <a:bodyPr/>
          <a:lstStyle/>
          <a:p>
            <a:fld id="{EEAECC07-2759-4331-A4AA-6A941EED390A}" type="datetimeFigureOut">
              <a:rPr lang="ko-KR" altLang="en-US" smtClean="0"/>
              <a:t>2021-06-15</a:t>
            </a:fld>
            <a:endParaRPr lang="ko-KR" altLang="en-US"/>
          </a:p>
        </p:txBody>
      </p:sp>
      <p:sp>
        <p:nvSpPr>
          <p:cNvPr id="5" name="바닥글 개체 틀 4">
            <a:extLst>
              <a:ext uri="{FF2B5EF4-FFF2-40B4-BE49-F238E27FC236}">
                <a16:creationId xmlns:a16="http://schemas.microsoft.com/office/drawing/2014/main" id="{564F85A8-2A0D-4E38-A4D2-C97CF1E1FAB4}"/>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1DA0B5D7-CC67-495B-9A0A-9A2FDE4B2E58}"/>
              </a:ext>
            </a:extLst>
          </p:cNvPr>
          <p:cNvSpPr>
            <a:spLocks noGrp="1"/>
          </p:cNvSpPr>
          <p:nvPr>
            <p:ph type="sldNum" sz="quarter" idx="12"/>
          </p:nvPr>
        </p:nvSpPr>
        <p:spPr/>
        <p:txBody>
          <a:bodyPr/>
          <a:lstStyle/>
          <a:p>
            <a:fld id="{3C01A389-2652-4869-9839-4CB10368182B}" type="slidenum">
              <a:rPr lang="ko-KR" altLang="en-US" smtClean="0"/>
              <a:t>‹#›</a:t>
            </a:fld>
            <a:endParaRPr lang="ko-KR" altLang="en-US"/>
          </a:p>
        </p:txBody>
      </p:sp>
    </p:spTree>
    <p:extLst>
      <p:ext uri="{BB962C8B-B14F-4D97-AF65-F5344CB8AC3E}">
        <p14:creationId xmlns:p14="http://schemas.microsoft.com/office/powerpoint/2010/main" val="3916294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A2A2241-0590-4598-8BD3-864B1B8D4B73}"/>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22539379-328D-4870-9C55-E820B2B3F383}"/>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1A4D9127-1C2F-481F-8C1D-8CD914EB209B}"/>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B44BC940-8D4E-4E90-961B-202F15AD6595}"/>
              </a:ext>
            </a:extLst>
          </p:cNvPr>
          <p:cNvSpPr>
            <a:spLocks noGrp="1"/>
          </p:cNvSpPr>
          <p:nvPr>
            <p:ph type="dt" sz="half" idx="10"/>
          </p:nvPr>
        </p:nvSpPr>
        <p:spPr/>
        <p:txBody>
          <a:bodyPr/>
          <a:lstStyle/>
          <a:p>
            <a:fld id="{EEAECC07-2759-4331-A4AA-6A941EED390A}" type="datetimeFigureOut">
              <a:rPr lang="ko-KR" altLang="en-US" smtClean="0"/>
              <a:t>2021-06-15</a:t>
            </a:fld>
            <a:endParaRPr lang="ko-KR" altLang="en-US"/>
          </a:p>
        </p:txBody>
      </p:sp>
      <p:sp>
        <p:nvSpPr>
          <p:cNvPr id="6" name="바닥글 개체 틀 5">
            <a:extLst>
              <a:ext uri="{FF2B5EF4-FFF2-40B4-BE49-F238E27FC236}">
                <a16:creationId xmlns:a16="http://schemas.microsoft.com/office/drawing/2014/main" id="{08DEA23C-BBCF-46E1-A7D5-7DE17B8EE69F}"/>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C5E88862-22F7-4883-A2B5-8EAE638B9B04}"/>
              </a:ext>
            </a:extLst>
          </p:cNvPr>
          <p:cNvSpPr>
            <a:spLocks noGrp="1"/>
          </p:cNvSpPr>
          <p:nvPr>
            <p:ph type="sldNum" sz="quarter" idx="12"/>
          </p:nvPr>
        </p:nvSpPr>
        <p:spPr/>
        <p:txBody>
          <a:bodyPr/>
          <a:lstStyle/>
          <a:p>
            <a:fld id="{3C01A389-2652-4869-9839-4CB10368182B}" type="slidenum">
              <a:rPr lang="ko-KR" altLang="en-US" smtClean="0"/>
              <a:t>‹#›</a:t>
            </a:fld>
            <a:endParaRPr lang="ko-KR" altLang="en-US"/>
          </a:p>
        </p:txBody>
      </p:sp>
    </p:spTree>
    <p:extLst>
      <p:ext uri="{BB962C8B-B14F-4D97-AF65-F5344CB8AC3E}">
        <p14:creationId xmlns:p14="http://schemas.microsoft.com/office/powerpoint/2010/main" val="2389239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7F330FC-9989-49E9-8414-2E5C810042A0}"/>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3AB5BDFC-3182-445A-84C6-72CD0E0E48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0D758CDA-ABC3-413F-80B9-DFC2792EF2F9}"/>
              </a:ext>
            </a:extLst>
          </p:cNvPr>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8EC26935-835B-4715-AAAA-F473359E97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024208BA-3699-485C-9C4B-8FE183350499}"/>
              </a:ext>
            </a:extLst>
          </p:cNvPr>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9DB9C75D-F8BF-4394-95D7-CAB018B146DE}"/>
              </a:ext>
            </a:extLst>
          </p:cNvPr>
          <p:cNvSpPr>
            <a:spLocks noGrp="1"/>
          </p:cNvSpPr>
          <p:nvPr>
            <p:ph type="dt" sz="half" idx="10"/>
          </p:nvPr>
        </p:nvSpPr>
        <p:spPr/>
        <p:txBody>
          <a:bodyPr/>
          <a:lstStyle/>
          <a:p>
            <a:fld id="{EEAECC07-2759-4331-A4AA-6A941EED390A}" type="datetimeFigureOut">
              <a:rPr lang="ko-KR" altLang="en-US" smtClean="0"/>
              <a:t>2021-06-15</a:t>
            </a:fld>
            <a:endParaRPr lang="ko-KR" altLang="en-US"/>
          </a:p>
        </p:txBody>
      </p:sp>
      <p:sp>
        <p:nvSpPr>
          <p:cNvPr id="8" name="바닥글 개체 틀 7">
            <a:extLst>
              <a:ext uri="{FF2B5EF4-FFF2-40B4-BE49-F238E27FC236}">
                <a16:creationId xmlns:a16="http://schemas.microsoft.com/office/drawing/2014/main" id="{E00C4511-B8D2-4690-9718-CAE3EBF9CBBC}"/>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36A68CE8-EEFA-40C0-A03C-4B45D308963A}"/>
              </a:ext>
            </a:extLst>
          </p:cNvPr>
          <p:cNvSpPr>
            <a:spLocks noGrp="1"/>
          </p:cNvSpPr>
          <p:nvPr>
            <p:ph type="sldNum" sz="quarter" idx="12"/>
          </p:nvPr>
        </p:nvSpPr>
        <p:spPr/>
        <p:txBody>
          <a:bodyPr/>
          <a:lstStyle/>
          <a:p>
            <a:fld id="{3C01A389-2652-4869-9839-4CB10368182B}" type="slidenum">
              <a:rPr lang="ko-KR" altLang="en-US" smtClean="0"/>
              <a:t>‹#›</a:t>
            </a:fld>
            <a:endParaRPr lang="ko-KR" altLang="en-US"/>
          </a:p>
        </p:txBody>
      </p:sp>
    </p:spTree>
    <p:extLst>
      <p:ext uri="{BB962C8B-B14F-4D97-AF65-F5344CB8AC3E}">
        <p14:creationId xmlns:p14="http://schemas.microsoft.com/office/powerpoint/2010/main" val="287795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A74A637-D468-4D7A-864C-66B153C44C14}"/>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8EE2EDF5-8708-4CC2-BE29-A6E1D9710851}"/>
              </a:ext>
            </a:extLst>
          </p:cNvPr>
          <p:cNvSpPr>
            <a:spLocks noGrp="1"/>
          </p:cNvSpPr>
          <p:nvPr>
            <p:ph type="dt" sz="half" idx="10"/>
          </p:nvPr>
        </p:nvSpPr>
        <p:spPr/>
        <p:txBody>
          <a:bodyPr/>
          <a:lstStyle/>
          <a:p>
            <a:fld id="{EEAECC07-2759-4331-A4AA-6A941EED390A}" type="datetimeFigureOut">
              <a:rPr lang="ko-KR" altLang="en-US" smtClean="0"/>
              <a:t>2021-06-15</a:t>
            </a:fld>
            <a:endParaRPr lang="ko-KR" altLang="en-US"/>
          </a:p>
        </p:txBody>
      </p:sp>
      <p:sp>
        <p:nvSpPr>
          <p:cNvPr id="4" name="바닥글 개체 틀 3">
            <a:extLst>
              <a:ext uri="{FF2B5EF4-FFF2-40B4-BE49-F238E27FC236}">
                <a16:creationId xmlns:a16="http://schemas.microsoft.com/office/drawing/2014/main" id="{3D20587F-540A-4298-9C28-54F1698AA93C}"/>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CFFC273A-FDFC-4D2F-9FDA-0A888CF850C1}"/>
              </a:ext>
            </a:extLst>
          </p:cNvPr>
          <p:cNvSpPr>
            <a:spLocks noGrp="1"/>
          </p:cNvSpPr>
          <p:nvPr>
            <p:ph type="sldNum" sz="quarter" idx="12"/>
          </p:nvPr>
        </p:nvSpPr>
        <p:spPr/>
        <p:txBody>
          <a:bodyPr/>
          <a:lstStyle/>
          <a:p>
            <a:fld id="{3C01A389-2652-4869-9839-4CB10368182B}" type="slidenum">
              <a:rPr lang="ko-KR" altLang="en-US" smtClean="0"/>
              <a:t>‹#›</a:t>
            </a:fld>
            <a:endParaRPr lang="ko-KR" altLang="en-US"/>
          </a:p>
        </p:txBody>
      </p:sp>
    </p:spTree>
    <p:extLst>
      <p:ext uri="{BB962C8B-B14F-4D97-AF65-F5344CB8AC3E}">
        <p14:creationId xmlns:p14="http://schemas.microsoft.com/office/powerpoint/2010/main" val="616074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DE934473-CD73-4782-8B28-28F444D311DC}"/>
              </a:ext>
            </a:extLst>
          </p:cNvPr>
          <p:cNvSpPr>
            <a:spLocks noGrp="1"/>
          </p:cNvSpPr>
          <p:nvPr>
            <p:ph type="dt" sz="half" idx="10"/>
          </p:nvPr>
        </p:nvSpPr>
        <p:spPr/>
        <p:txBody>
          <a:bodyPr/>
          <a:lstStyle/>
          <a:p>
            <a:fld id="{EEAECC07-2759-4331-A4AA-6A941EED390A}" type="datetimeFigureOut">
              <a:rPr lang="ko-KR" altLang="en-US" smtClean="0"/>
              <a:t>2021-06-15</a:t>
            </a:fld>
            <a:endParaRPr lang="ko-KR" altLang="en-US"/>
          </a:p>
        </p:txBody>
      </p:sp>
      <p:sp>
        <p:nvSpPr>
          <p:cNvPr id="3" name="바닥글 개체 틀 2">
            <a:extLst>
              <a:ext uri="{FF2B5EF4-FFF2-40B4-BE49-F238E27FC236}">
                <a16:creationId xmlns:a16="http://schemas.microsoft.com/office/drawing/2014/main" id="{378792D3-7C8D-4783-9CF9-48ED07DD594B}"/>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10E36179-7355-44E9-9C81-4C290A01AA40}"/>
              </a:ext>
            </a:extLst>
          </p:cNvPr>
          <p:cNvSpPr>
            <a:spLocks noGrp="1"/>
          </p:cNvSpPr>
          <p:nvPr>
            <p:ph type="sldNum" sz="quarter" idx="12"/>
          </p:nvPr>
        </p:nvSpPr>
        <p:spPr/>
        <p:txBody>
          <a:bodyPr/>
          <a:lstStyle/>
          <a:p>
            <a:fld id="{3C01A389-2652-4869-9839-4CB10368182B}" type="slidenum">
              <a:rPr lang="ko-KR" altLang="en-US" smtClean="0"/>
              <a:t>‹#›</a:t>
            </a:fld>
            <a:endParaRPr lang="ko-KR" altLang="en-US"/>
          </a:p>
        </p:txBody>
      </p:sp>
    </p:spTree>
    <p:extLst>
      <p:ext uri="{BB962C8B-B14F-4D97-AF65-F5344CB8AC3E}">
        <p14:creationId xmlns:p14="http://schemas.microsoft.com/office/powerpoint/2010/main" val="737513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4E1D81D-8B74-4521-9E10-06D6CDD15F72}"/>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69F8F45C-C4C5-4D37-B9E7-3E568030D4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6ACF377D-CE6E-43FB-8EA5-93D664BC60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CB154079-5AF1-44C4-A0A6-9B665473E6A0}"/>
              </a:ext>
            </a:extLst>
          </p:cNvPr>
          <p:cNvSpPr>
            <a:spLocks noGrp="1"/>
          </p:cNvSpPr>
          <p:nvPr>
            <p:ph type="dt" sz="half" idx="10"/>
          </p:nvPr>
        </p:nvSpPr>
        <p:spPr/>
        <p:txBody>
          <a:bodyPr/>
          <a:lstStyle/>
          <a:p>
            <a:fld id="{EEAECC07-2759-4331-A4AA-6A941EED390A}" type="datetimeFigureOut">
              <a:rPr lang="ko-KR" altLang="en-US" smtClean="0"/>
              <a:t>2021-06-15</a:t>
            </a:fld>
            <a:endParaRPr lang="ko-KR" altLang="en-US"/>
          </a:p>
        </p:txBody>
      </p:sp>
      <p:sp>
        <p:nvSpPr>
          <p:cNvPr id="6" name="바닥글 개체 틀 5">
            <a:extLst>
              <a:ext uri="{FF2B5EF4-FFF2-40B4-BE49-F238E27FC236}">
                <a16:creationId xmlns:a16="http://schemas.microsoft.com/office/drawing/2014/main" id="{E633877B-BA2F-49A2-8048-27C6888C938B}"/>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125FC665-EEED-4727-94AE-BB0EDD75CF9F}"/>
              </a:ext>
            </a:extLst>
          </p:cNvPr>
          <p:cNvSpPr>
            <a:spLocks noGrp="1"/>
          </p:cNvSpPr>
          <p:nvPr>
            <p:ph type="sldNum" sz="quarter" idx="12"/>
          </p:nvPr>
        </p:nvSpPr>
        <p:spPr/>
        <p:txBody>
          <a:bodyPr/>
          <a:lstStyle/>
          <a:p>
            <a:fld id="{3C01A389-2652-4869-9839-4CB10368182B}" type="slidenum">
              <a:rPr lang="ko-KR" altLang="en-US" smtClean="0"/>
              <a:t>‹#›</a:t>
            </a:fld>
            <a:endParaRPr lang="ko-KR" altLang="en-US"/>
          </a:p>
        </p:txBody>
      </p:sp>
    </p:spTree>
    <p:extLst>
      <p:ext uri="{BB962C8B-B14F-4D97-AF65-F5344CB8AC3E}">
        <p14:creationId xmlns:p14="http://schemas.microsoft.com/office/powerpoint/2010/main" val="155193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6C0A6C6-6E82-4BB1-9117-91BF407F00EE}"/>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AB10C7B9-CB4E-48A0-B2CA-C3DB7E19F6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89620C5F-86D9-4BFA-A41B-932883C68F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6A6E2951-C95E-4FAB-B586-9B3CBE84FBC6}"/>
              </a:ext>
            </a:extLst>
          </p:cNvPr>
          <p:cNvSpPr>
            <a:spLocks noGrp="1"/>
          </p:cNvSpPr>
          <p:nvPr>
            <p:ph type="dt" sz="half" idx="10"/>
          </p:nvPr>
        </p:nvSpPr>
        <p:spPr/>
        <p:txBody>
          <a:bodyPr/>
          <a:lstStyle/>
          <a:p>
            <a:fld id="{EEAECC07-2759-4331-A4AA-6A941EED390A}" type="datetimeFigureOut">
              <a:rPr lang="ko-KR" altLang="en-US" smtClean="0"/>
              <a:t>2021-06-15</a:t>
            </a:fld>
            <a:endParaRPr lang="ko-KR" altLang="en-US"/>
          </a:p>
        </p:txBody>
      </p:sp>
      <p:sp>
        <p:nvSpPr>
          <p:cNvPr id="6" name="바닥글 개체 틀 5">
            <a:extLst>
              <a:ext uri="{FF2B5EF4-FFF2-40B4-BE49-F238E27FC236}">
                <a16:creationId xmlns:a16="http://schemas.microsoft.com/office/drawing/2014/main" id="{DD05081E-A749-4801-A405-B20EE51EFD8F}"/>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7CB5EB5C-22C2-495A-8FF4-6F3E0B8DD6E7}"/>
              </a:ext>
            </a:extLst>
          </p:cNvPr>
          <p:cNvSpPr>
            <a:spLocks noGrp="1"/>
          </p:cNvSpPr>
          <p:nvPr>
            <p:ph type="sldNum" sz="quarter" idx="12"/>
          </p:nvPr>
        </p:nvSpPr>
        <p:spPr/>
        <p:txBody>
          <a:bodyPr/>
          <a:lstStyle/>
          <a:p>
            <a:fld id="{3C01A389-2652-4869-9839-4CB10368182B}" type="slidenum">
              <a:rPr lang="ko-KR" altLang="en-US" smtClean="0"/>
              <a:t>‹#›</a:t>
            </a:fld>
            <a:endParaRPr lang="ko-KR" altLang="en-US"/>
          </a:p>
        </p:txBody>
      </p:sp>
    </p:spTree>
    <p:extLst>
      <p:ext uri="{BB962C8B-B14F-4D97-AF65-F5344CB8AC3E}">
        <p14:creationId xmlns:p14="http://schemas.microsoft.com/office/powerpoint/2010/main" val="298309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575A9C5F-735B-47F1-930D-AD5FB4BB21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15C8F809-2722-4974-984C-D65352E2C2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14306321-CED4-4FF4-A042-6A6E595616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AECC07-2759-4331-A4AA-6A941EED390A}" type="datetimeFigureOut">
              <a:rPr lang="ko-KR" altLang="en-US" smtClean="0"/>
              <a:t>2021-06-15</a:t>
            </a:fld>
            <a:endParaRPr lang="ko-KR" altLang="en-US"/>
          </a:p>
        </p:txBody>
      </p:sp>
      <p:sp>
        <p:nvSpPr>
          <p:cNvPr id="5" name="바닥글 개체 틀 4">
            <a:extLst>
              <a:ext uri="{FF2B5EF4-FFF2-40B4-BE49-F238E27FC236}">
                <a16:creationId xmlns:a16="http://schemas.microsoft.com/office/drawing/2014/main" id="{FB9B3E4B-DB09-457D-B3E0-F1E48195B6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1CE5F7DD-C716-4D11-A5F3-EC4891B69D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01A389-2652-4869-9839-4CB10368182B}" type="slidenum">
              <a:rPr lang="ko-KR" altLang="en-US" smtClean="0"/>
              <a:t>‹#›</a:t>
            </a:fld>
            <a:endParaRPr lang="ko-KR" altLang="en-US"/>
          </a:p>
        </p:txBody>
      </p:sp>
    </p:spTree>
    <p:extLst>
      <p:ext uri="{BB962C8B-B14F-4D97-AF65-F5344CB8AC3E}">
        <p14:creationId xmlns:p14="http://schemas.microsoft.com/office/powerpoint/2010/main" val="3120621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image" Target="../media/image420.png"/><Relationship Id="rId17" Type="http://schemas.openxmlformats.org/officeDocument/2006/relationships/image" Target="../media/image47.png"/><Relationship Id="rId2" Type="http://schemas.openxmlformats.org/officeDocument/2006/relationships/tags" Target="../tags/tag16.xml"/><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image" Target="../media/image42.png"/><Relationship Id="rId5" Type="http://schemas.openxmlformats.org/officeDocument/2006/relationships/tags" Target="../tags/tag19.xml"/><Relationship Id="rId15" Type="http://schemas.openxmlformats.org/officeDocument/2006/relationships/image" Target="../media/image45.png"/><Relationship Id="rId10" Type="http://schemas.openxmlformats.org/officeDocument/2006/relationships/notesSlide" Target="../notesSlides/notesSlide10.xml"/><Relationship Id="rId19" Type="http://schemas.openxmlformats.org/officeDocument/2006/relationships/image" Target="../media/image49.png"/><Relationship Id="rId4" Type="http://schemas.openxmlformats.org/officeDocument/2006/relationships/tags" Target="../tags/tag18.xml"/><Relationship Id="rId9" Type="http://schemas.openxmlformats.org/officeDocument/2006/relationships/slideLayout" Target="../slideLayouts/slideLayout2.xml"/><Relationship Id="rId14" Type="http://schemas.openxmlformats.org/officeDocument/2006/relationships/image" Target="../media/image44.png"/></Relationships>
</file>

<file path=ppt/slides/_rels/slide11.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image" Target="../media/image53.png"/><Relationship Id="rId18" Type="http://schemas.openxmlformats.org/officeDocument/2006/relationships/image" Target="../media/image58.png"/><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tags" Target="../tags/tag24.xml"/><Relationship Id="rId16" Type="http://schemas.openxmlformats.org/officeDocument/2006/relationships/image" Target="../media/image56.png"/><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51.png"/><Relationship Id="rId5" Type="http://schemas.openxmlformats.org/officeDocument/2006/relationships/tags" Target="../tags/tag27.xml"/><Relationship Id="rId15" Type="http://schemas.openxmlformats.org/officeDocument/2006/relationships/image" Target="../media/image55.png"/><Relationship Id="rId10" Type="http://schemas.openxmlformats.org/officeDocument/2006/relationships/notesSlide" Target="../notesSlides/notesSlide11.xml"/><Relationship Id="rId4" Type="http://schemas.openxmlformats.org/officeDocument/2006/relationships/tags" Target="../tags/tag26.xml"/><Relationship Id="rId9" Type="http://schemas.openxmlformats.org/officeDocument/2006/relationships/slideLayout" Target="../slideLayouts/slideLayout2.xml"/><Relationship Id="rId14" Type="http://schemas.openxmlformats.org/officeDocument/2006/relationships/image" Target="../media/image5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notesSlide" Target="../notesSlides/notesSlide13.xml"/><Relationship Id="rId18" Type="http://schemas.openxmlformats.org/officeDocument/2006/relationships/image" Target="../media/image64.png"/><Relationship Id="rId3" Type="http://schemas.openxmlformats.org/officeDocument/2006/relationships/tags" Target="../tags/tag35.xml"/><Relationship Id="rId21" Type="http://schemas.openxmlformats.org/officeDocument/2006/relationships/image" Target="../media/image66.png"/><Relationship Id="rId7" Type="http://schemas.openxmlformats.org/officeDocument/2006/relationships/tags" Target="../tags/tag39.xml"/><Relationship Id="rId12" Type="http://schemas.openxmlformats.org/officeDocument/2006/relationships/slideLayout" Target="../slideLayouts/slideLayout2.xml"/><Relationship Id="rId17" Type="http://schemas.openxmlformats.org/officeDocument/2006/relationships/image" Target="../media/image46.png"/><Relationship Id="rId2" Type="http://schemas.openxmlformats.org/officeDocument/2006/relationships/tags" Target="../tags/tag34.xml"/><Relationship Id="rId16" Type="http://schemas.openxmlformats.org/officeDocument/2006/relationships/image" Target="../media/image63.png"/><Relationship Id="rId20" Type="http://schemas.openxmlformats.org/officeDocument/2006/relationships/image" Target="../media/image65.png"/><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24" Type="http://schemas.openxmlformats.org/officeDocument/2006/relationships/image" Target="../media/image69.png"/><Relationship Id="rId5" Type="http://schemas.openxmlformats.org/officeDocument/2006/relationships/tags" Target="../tags/tag37.xml"/><Relationship Id="rId15" Type="http://schemas.openxmlformats.org/officeDocument/2006/relationships/image" Target="../media/image62.png"/><Relationship Id="rId23" Type="http://schemas.openxmlformats.org/officeDocument/2006/relationships/image" Target="../media/image68.png"/><Relationship Id="rId10" Type="http://schemas.openxmlformats.org/officeDocument/2006/relationships/tags" Target="../tags/tag42.xml"/><Relationship Id="rId19" Type="http://schemas.openxmlformats.org/officeDocument/2006/relationships/image" Target="../media/image48.png"/><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image" Target="../media/image61.png"/><Relationship Id="rId22" Type="http://schemas.openxmlformats.org/officeDocument/2006/relationships/image" Target="../media/image67.png"/></Relationships>
</file>

<file path=ppt/slides/_rels/slide1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tags" Target="../tags/tag56.xml"/><Relationship Id="rId18" Type="http://schemas.openxmlformats.org/officeDocument/2006/relationships/image" Target="../media/image44.png"/><Relationship Id="rId26" Type="http://schemas.openxmlformats.org/officeDocument/2006/relationships/image" Target="../media/image73.png"/><Relationship Id="rId3" Type="http://schemas.openxmlformats.org/officeDocument/2006/relationships/tags" Target="../tags/tag46.xml"/><Relationship Id="rId21" Type="http://schemas.openxmlformats.org/officeDocument/2006/relationships/image" Target="../media/image47.png"/><Relationship Id="rId7" Type="http://schemas.openxmlformats.org/officeDocument/2006/relationships/tags" Target="../tags/tag50.xml"/><Relationship Id="rId12" Type="http://schemas.openxmlformats.org/officeDocument/2006/relationships/tags" Target="../tags/tag55.xml"/><Relationship Id="rId17" Type="http://schemas.openxmlformats.org/officeDocument/2006/relationships/image" Target="../media/image43.png"/><Relationship Id="rId25" Type="http://schemas.openxmlformats.org/officeDocument/2006/relationships/image" Target="../media/image72.png"/><Relationship Id="rId2" Type="http://schemas.openxmlformats.org/officeDocument/2006/relationships/tags" Target="../tags/tag45.xml"/><Relationship Id="rId16" Type="http://schemas.openxmlformats.org/officeDocument/2006/relationships/image" Target="../media/image700.png"/><Relationship Id="rId20" Type="http://schemas.openxmlformats.org/officeDocument/2006/relationships/image" Target="../media/image46.png"/><Relationship Id="rId29" Type="http://schemas.openxmlformats.org/officeDocument/2006/relationships/image" Target="../media/image76.png"/><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tags" Target="../tags/tag54.xml"/><Relationship Id="rId24" Type="http://schemas.openxmlformats.org/officeDocument/2006/relationships/image" Target="../media/image71.png"/><Relationship Id="rId5" Type="http://schemas.openxmlformats.org/officeDocument/2006/relationships/tags" Target="../tags/tag48.xml"/><Relationship Id="rId15" Type="http://schemas.openxmlformats.org/officeDocument/2006/relationships/notesSlide" Target="../notesSlides/notesSlide17.xml"/><Relationship Id="rId23" Type="http://schemas.openxmlformats.org/officeDocument/2006/relationships/image" Target="../media/image49.png"/><Relationship Id="rId28" Type="http://schemas.openxmlformats.org/officeDocument/2006/relationships/image" Target="../media/image75.png"/><Relationship Id="rId10" Type="http://schemas.openxmlformats.org/officeDocument/2006/relationships/tags" Target="../tags/tag53.xml"/><Relationship Id="rId19" Type="http://schemas.openxmlformats.org/officeDocument/2006/relationships/image" Target="../media/image45.png"/><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slideLayout" Target="../slideLayouts/slideLayout2.xml"/><Relationship Id="rId22" Type="http://schemas.openxmlformats.org/officeDocument/2006/relationships/image" Target="../media/image48.png"/><Relationship Id="rId27" Type="http://schemas.openxmlformats.org/officeDocument/2006/relationships/image" Target="../media/image7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png"/><Relationship Id="rId18" Type="http://schemas.openxmlformats.org/officeDocument/2006/relationships/image" Target="../media/image17.png"/><Relationship Id="rId3" Type="http://schemas.openxmlformats.org/officeDocument/2006/relationships/notesSlide" Target="../notesSlides/notesSlide4.xml"/><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6.png"/><Relationship Id="rId2" Type="http://schemas.openxmlformats.org/officeDocument/2006/relationships/slideLayout" Target="../slideLayouts/slideLayout2.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tags" Target="../tags/tag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4.png"/><Relationship Id="rId10" Type="http://schemas.openxmlformats.org/officeDocument/2006/relationships/image" Target="../media/image11.png"/><Relationship Id="rId19"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70.png"/><Relationship Id="rId10" Type="http://schemas.openxmlformats.org/officeDocument/2006/relationships/image" Target="../media/image24.png"/><Relationship Id="rId4" Type="http://schemas.openxmlformats.org/officeDocument/2006/relationships/customXml" Target="../ink/ink1.xml"/><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40.png"/><Relationship Id="rId3" Type="http://schemas.openxmlformats.org/officeDocument/2006/relationships/customXml" Target="../ink/ink3.xml"/><Relationship Id="rId7" Type="http://schemas.openxmlformats.org/officeDocument/2006/relationships/image" Target="../media/image23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0.png"/><Relationship Id="rId11" Type="http://schemas.openxmlformats.org/officeDocument/2006/relationships/image" Target="../media/image27.png"/><Relationship Id="rId5" Type="http://schemas.openxmlformats.org/officeDocument/2006/relationships/customXml" Target="../ink/ink4.xml"/><Relationship Id="rId10" Type="http://schemas.openxmlformats.org/officeDocument/2006/relationships/image" Target="../media/image26.png"/><Relationship Id="rId4" Type="http://schemas.openxmlformats.org/officeDocument/2006/relationships/image" Target="../media/image170.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3" Type="http://schemas.openxmlformats.org/officeDocument/2006/relationships/tags" Target="../tags/tag4.xml"/><Relationship Id="rId7" Type="http://schemas.openxmlformats.org/officeDocument/2006/relationships/image" Target="../media/image29.png"/><Relationship Id="rId12" Type="http://schemas.openxmlformats.org/officeDocument/2006/relationships/image" Target="../media/image3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notesSlide" Target="../notesSlides/notesSlide7.xml"/><Relationship Id="rId10" Type="http://schemas.openxmlformats.org/officeDocument/2006/relationships/image" Target="../media/image31.png"/><Relationship Id="rId4" Type="http://schemas.openxmlformats.org/officeDocument/2006/relationships/slideLayout" Target="../slideLayouts/slideLayout2.xml"/><Relationship Id="rId9" Type="http://schemas.openxmlformats.org/officeDocument/2006/relationships/image" Target="../media/image30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38.png"/><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360.png"/><Relationship Id="rId2" Type="http://schemas.openxmlformats.org/officeDocument/2006/relationships/tags" Target="../tags/tag8.xml"/><Relationship Id="rId16" Type="http://schemas.openxmlformats.org/officeDocument/2006/relationships/image" Target="../media/image41.png"/><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37.png"/><Relationship Id="rId5" Type="http://schemas.openxmlformats.org/officeDocument/2006/relationships/tags" Target="../tags/tag11.xml"/><Relationship Id="rId15" Type="http://schemas.openxmlformats.org/officeDocument/2006/relationships/image" Target="../media/image40.png"/><Relationship Id="rId10" Type="http://schemas.openxmlformats.org/officeDocument/2006/relationships/notesSlide" Target="../notesSlides/notesSlide9.xml"/><Relationship Id="rId4" Type="http://schemas.openxmlformats.org/officeDocument/2006/relationships/tags" Target="../tags/tag10.xml"/><Relationship Id="rId9" Type="http://schemas.openxmlformats.org/officeDocument/2006/relationships/slideLayout" Target="../slideLayouts/slideLayout2.xml"/><Relationship Id="rId1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제목 1">
                <a:extLst>
                  <a:ext uri="{FF2B5EF4-FFF2-40B4-BE49-F238E27FC236}">
                    <a16:creationId xmlns:a16="http://schemas.microsoft.com/office/drawing/2014/main" id="{82C1B8B2-5734-438E-9BAA-1874478E7E44}"/>
                  </a:ext>
                </a:extLst>
              </p:cNvPr>
              <p:cNvSpPr>
                <a:spLocks noGrp="1"/>
              </p:cNvSpPr>
              <p:nvPr>
                <p:ph type="ctrTitle"/>
              </p:nvPr>
            </p:nvSpPr>
            <p:spPr>
              <a:xfrm>
                <a:off x="1524000" y="894945"/>
                <a:ext cx="9144000" cy="2295727"/>
              </a:xfrm>
            </p:spPr>
            <p:txBody>
              <a:bodyPr>
                <a:normAutofit fontScale="90000"/>
              </a:bodyPr>
              <a:lstStyle/>
              <a:p>
                <a:r>
                  <a:rPr lang="en-US" altLang="ko-KR" dirty="0"/>
                  <a:t>Semi-inclusive </a:t>
                </a:r>
                <a:br>
                  <a:rPr lang="en-US" altLang="ko-KR" dirty="0"/>
                </a:br>
                <a:r>
                  <a:rPr lang="en-US" altLang="ko-KR" dirty="0"/>
                  <a:t>lepton jet</a:t>
                </a:r>
                <a:r>
                  <a:rPr lang="ko-KR" altLang="en-US" dirty="0"/>
                  <a:t> </a:t>
                </a:r>
                <a:r>
                  <a:rPr lang="en-US" altLang="ko-KR" dirty="0"/>
                  <a:t>function </a:t>
                </a:r>
                <a:br>
                  <a:rPr lang="en-US" altLang="ko-KR" dirty="0"/>
                </a:br>
                <a:r>
                  <a:rPr lang="en-US" altLang="ko-KR" dirty="0"/>
                  <a:t>in</a:t>
                </a:r>
                <a:r>
                  <a:rPr lang="ko-KR" altLang="en-US" dirty="0"/>
                  <a:t> </a:t>
                </a:r>
                <a14:m>
                  <m:oMath xmlns:m="http://schemas.openxmlformats.org/officeDocument/2006/math">
                    <m:r>
                      <a:rPr lang="en-US" altLang="ko-KR" b="0" i="1" smtClean="0">
                        <a:latin typeface="Cambria Math" panose="02040503050406030204" pitchFamily="18" charset="0"/>
                      </a:rPr>
                      <m:t>𝑆𝑈</m:t>
                    </m:r>
                    <m:sSub>
                      <m:sSubPr>
                        <m:ctrlPr>
                          <a:rPr lang="en-US" altLang="ko-KR" b="0" i="1" smtClean="0">
                            <a:latin typeface="Cambria Math" panose="02040503050406030204" pitchFamily="18" charset="0"/>
                          </a:rPr>
                        </m:ctrlPr>
                      </m:sSubPr>
                      <m:e>
                        <m:d>
                          <m:dPr>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2</m:t>
                            </m:r>
                          </m:e>
                        </m:d>
                      </m:e>
                      <m:sub>
                        <m:r>
                          <a:rPr lang="en-US" altLang="ko-KR" b="0" i="1" smtClean="0">
                            <a:latin typeface="Cambria Math" panose="02040503050406030204" pitchFamily="18" charset="0"/>
                          </a:rPr>
                          <m:t>𝐿</m:t>
                        </m:r>
                      </m:sub>
                    </m:sSub>
                  </m:oMath>
                </a14:m>
                <a:endParaRPr lang="ko-KR" altLang="en-US" dirty="0"/>
              </a:p>
            </p:txBody>
          </p:sp>
        </mc:Choice>
        <mc:Fallback xmlns="">
          <p:sp>
            <p:nvSpPr>
              <p:cNvPr id="2" name="제목 1">
                <a:extLst>
                  <a:ext uri="{FF2B5EF4-FFF2-40B4-BE49-F238E27FC236}">
                    <a16:creationId xmlns:a16="http://schemas.microsoft.com/office/drawing/2014/main" id="{82C1B8B2-5734-438E-9BAA-1874478E7E44}"/>
                  </a:ext>
                </a:extLst>
              </p:cNvPr>
              <p:cNvSpPr>
                <a:spLocks noGrp="1" noRot="1" noChangeAspect="1" noMove="1" noResize="1" noEditPoints="1" noAdjustHandles="1" noChangeArrowheads="1" noChangeShapeType="1" noTextEdit="1"/>
              </p:cNvSpPr>
              <p:nvPr>
                <p:ph type="ctrTitle"/>
              </p:nvPr>
            </p:nvSpPr>
            <p:spPr>
              <a:xfrm>
                <a:off x="1524000" y="894945"/>
                <a:ext cx="9144000" cy="2295727"/>
              </a:xfrm>
              <a:blipFill>
                <a:blip r:embed="rId3"/>
                <a:stretch>
                  <a:fillRect t="-11968" b="-16223"/>
                </a:stretch>
              </a:blipFill>
            </p:spPr>
            <p:txBody>
              <a:bodyPr/>
              <a:lstStyle/>
              <a:p>
                <a:r>
                  <a:rPr lang="ko-KR" altLang="en-US">
                    <a:noFill/>
                  </a:rPr>
                  <a:t> </a:t>
                </a:r>
              </a:p>
            </p:txBody>
          </p:sp>
        </mc:Fallback>
      </mc:AlternateContent>
      <p:sp>
        <p:nvSpPr>
          <p:cNvPr id="3" name="부제목 2">
            <a:extLst>
              <a:ext uri="{FF2B5EF4-FFF2-40B4-BE49-F238E27FC236}">
                <a16:creationId xmlns:a16="http://schemas.microsoft.com/office/drawing/2014/main" id="{2E9483A8-D304-47B7-95FA-9EF20AB11D8C}"/>
              </a:ext>
            </a:extLst>
          </p:cNvPr>
          <p:cNvSpPr>
            <a:spLocks noGrp="1"/>
          </p:cNvSpPr>
          <p:nvPr>
            <p:ph type="subTitle" idx="1"/>
          </p:nvPr>
        </p:nvSpPr>
        <p:spPr>
          <a:xfrm>
            <a:off x="1524000" y="3155959"/>
            <a:ext cx="9144000" cy="3244846"/>
          </a:xfrm>
        </p:spPr>
        <p:txBody>
          <a:bodyPr>
            <a:normAutofit/>
          </a:bodyPr>
          <a:lstStyle/>
          <a:p>
            <a:r>
              <a:rPr lang="en-US" altLang="ko-KR" dirty="0" err="1"/>
              <a:t>Taehyun</a:t>
            </a:r>
            <a:r>
              <a:rPr lang="en-US" altLang="ko-KR" dirty="0"/>
              <a:t> Kwon</a:t>
            </a:r>
          </a:p>
          <a:p>
            <a:r>
              <a:rPr lang="en-US" altLang="ko-KR" dirty="0"/>
              <a:t>in Korea University </a:t>
            </a:r>
          </a:p>
          <a:p>
            <a:endParaRPr lang="en-US" altLang="ko-KR" dirty="0"/>
          </a:p>
          <a:p>
            <a:r>
              <a:rPr lang="en-US" altLang="ko-KR" dirty="0"/>
              <a:t>with </a:t>
            </a:r>
            <a:r>
              <a:rPr lang="en-US" altLang="ko-KR" dirty="0" err="1"/>
              <a:t>Junegone</a:t>
            </a:r>
            <a:r>
              <a:rPr lang="en-US" altLang="ko-KR" dirty="0"/>
              <a:t> </a:t>
            </a:r>
            <a:r>
              <a:rPr lang="en-US" altLang="ko-KR" dirty="0" err="1"/>
              <a:t>Chay</a:t>
            </a:r>
            <a:r>
              <a:rPr lang="en-US" altLang="ko-KR" dirty="0"/>
              <a:t>, </a:t>
            </a:r>
            <a:r>
              <a:rPr lang="en-US" altLang="ko-KR" dirty="0" err="1"/>
              <a:t>Taewook</a:t>
            </a:r>
            <a:r>
              <a:rPr lang="en-US" altLang="ko-KR" dirty="0"/>
              <a:t> Ha</a:t>
            </a:r>
          </a:p>
          <a:p>
            <a:r>
              <a:rPr lang="en-US" altLang="ko-KR" dirty="0" err="1"/>
              <a:t>Arxiv</a:t>
            </a:r>
            <a:r>
              <a:rPr lang="en-US" altLang="ko-KR" dirty="0"/>
              <a:t> : 2105.06672 </a:t>
            </a:r>
          </a:p>
          <a:p>
            <a:r>
              <a:rPr lang="en-US" altLang="ko-KR" dirty="0"/>
              <a:t>PASCOS 2021 </a:t>
            </a:r>
            <a:br>
              <a:rPr lang="en-US" altLang="ko-KR" dirty="0"/>
            </a:br>
            <a:r>
              <a:rPr lang="en-US" altLang="ko-KR" dirty="0"/>
              <a:t>15. 06. 2021</a:t>
            </a:r>
            <a:endParaRPr lang="ko-KR" altLang="en-US" dirty="0"/>
          </a:p>
        </p:txBody>
      </p:sp>
    </p:spTree>
    <p:extLst>
      <p:ext uri="{BB962C8B-B14F-4D97-AF65-F5344CB8AC3E}">
        <p14:creationId xmlns:p14="http://schemas.microsoft.com/office/powerpoint/2010/main" val="4028948376"/>
      </p:ext>
    </p:extLst>
  </p:cSld>
  <p:clrMapOvr>
    <a:masterClrMapping/>
  </p:clrMapOvr>
  <mc:AlternateContent xmlns:mc="http://schemas.openxmlformats.org/markup-compatibility/2006" xmlns:p14="http://schemas.microsoft.com/office/powerpoint/2010/main">
    <mc:Choice Requires="p14">
      <p:transition spd="slow" p14:dur="2000" advTm="3533"/>
    </mc:Choice>
    <mc:Fallback xmlns="">
      <p:transition spd="slow" advTm="353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5685C99-B354-4D18-BA68-D36A2B48D86F}"/>
              </a:ext>
            </a:extLst>
          </p:cNvPr>
          <p:cNvSpPr>
            <a:spLocks noGrp="1"/>
          </p:cNvSpPr>
          <p:nvPr>
            <p:ph type="title"/>
          </p:nvPr>
        </p:nvSpPr>
        <p:spPr>
          <a:xfrm>
            <a:off x="0" y="1"/>
            <a:ext cx="12192000" cy="571500"/>
          </a:xfrm>
          <a:solidFill>
            <a:schemeClr val="accent1">
              <a:alpha val="40000"/>
            </a:schemeClr>
          </a:solidFill>
        </p:spPr>
        <p:txBody>
          <a:bodyPr>
            <a:normAutofit fontScale="90000"/>
          </a:bodyPr>
          <a:lstStyle/>
          <a:p>
            <a:r>
              <a:rPr lang="en-US" altLang="ko-KR" dirty="0"/>
              <a:t>The </a:t>
            </a:r>
            <a:r>
              <a:rPr lang="en-US" altLang="ko-KR" dirty="0" err="1"/>
              <a:t>resummation</a:t>
            </a:r>
            <a:r>
              <a:rPr lang="en-US" altLang="ko-KR" dirty="0"/>
              <a:t> of the </a:t>
            </a:r>
            <a:r>
              <a:rPr lang="en-US" altLang="ko-KR"/>
              <a:t>large logarithm</a:t>
            </a:r>
            <a:endParaRPr lang="ko-KR" alt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40A112C-EEFF-4B90-9AD6-30CC2C7C939D}"/>
                  </a:ext>
                </a:extLst>
              </p:cNvPr>
              <p:cNvSpPr txBox="1"/>
              <p:nvPr/>
            </p:nvSpPr>
            <p:spPr>
              <a:xfrm>
                <a:off x="512448" y="1075197"/>
                <a:ext cx="11167103" cy="57996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ko-KR" sz="2400" b="0" i="1" smtClean="0">
                          <a:solidFill>
                            <a:schemeClr val="tx1"/>
                          </a:solidFill>
                          <a:latin typeface="Cambria Math" panose="02040503050406030204" pitchFamily="18" charset="0"/>
                        </a:rPr>
                        <m:t>𝜎</m:t>
                      </m:r>
                      <m:r>
                        <a:rPr lang="en-US" altLang="ko-KR" sz="2400" i="1">
                          <a:solidFill>
                            <a:schemeClr val="tx1"/>
                          </a:solidFill>
                          <a:latin typeface="Cambria Math" panose="02040503050406030204" pitchFamily="18" charset="0"/>
                          <a:ea typeface="Cambria Math" panose="02040503050406030204" pitchFamily="18" charset="0"/>
                        </a:rPr>
                        <m:t>∝</m:t>
                      </m:r>
                      <m:sSub>
                        <m:sSubPr>
                          <m:ctrlPr>
                            <a:rPr lang="en-US" altLang="ko-KR" sz="2400" i="1" smtClean="0">
                              <a:solidFill>
                                <a:srgbClr val="FF0000"/>
                              </a:solidFill>
                              <a:latin typeface="Cambria Math" panose="02040503050406030204" pitchFamily="18" charset="0"/>
                              <a:ea typeface="Cambria Math" panose="02040503050406030204" pitchFamily="18" charset="0"/>
                            </a:rPr>
                          </m:ctrlPr>
                        </m:sSubPr>
                        <m:e>
                          <m:r>
                            <a:rPr lang="en-US" altLang="ko-KR" sz="2400" i="1">
                              <a:solidFill>
                                <a:srgbClr val="FF0000"/>
                              </a:solidFill>
                              <a:latin typeface="Cambria Math" panose="02040503050406030204" pitchFamily="18" charset="0"/>
                              <a:ea typeface="Cambria Math" panose="02040503050406030204" pitchFamily="18" charset="0"/>
                            </a:rPr>
                            <m:t>𝐻</m:t>
                          </m:r>
                        </m:e>
                        <m:sub>
                          <m:r>
                            <a:rPr lang="en-US" altLang="ko-KR" sz="2400" i="1">
                              <a:solidFill>
                                <a:srgbClr val="FF0000"/>
                              </a:solidFill>
                              <a:latin typeface="Cambria Math" panose="02040503050406030204" pitchFamily="18" charset="0"/>
                              <a:ea typeface="Cambria Math" panose="02040503050406030204" pitchFamily="18" charset="0"/>
                            </a:rPr>
                            <m:t>𝐽𝐼</m:t>
                          </m:r>
                        </m:sub>
                      </m:sSub>
                      <m:d>
                        <m:dPr>
                          <m:ctrlPr>
                            <a:rPr lang="en-US" altLang="ko-KR" sz="2400" b="0" i="1" smtClean="0">
                              <a:solidFill>
                                <a:srgbClr val="FF0000"/>
                              </a:solidFill>
                              <a:latin typeface="Cambria Math" panose="02040503050406030204" pitchFamily="18" charset="0"/>
                              <a:ea typeface="Cambria Math" panose="02040503050406030204" pitchFamily="18" charset="0"/>
                            </a:rPr>
                          </m:ctrlPr>
                        </m:dPr>
                        <m:e>
                          <m:sSub>
                            <m:sSubPr>
                              <m:ctrlPr>
                                <a:rPr lang="en-US" altLang="ko-KR" sz="2400" i="1">
                                  <a:solidFill>
                                    <a:schemeClr val="accent6">
                                      <a:lumMod val="50000"/>
                                    </a:schemeClr>
                                  </a:solidFill>
                                  <a:latin typeface="Cambria Math" panose="02040503050406030204" pitchFamily="18" charset="0"/>
                                  <a:ea typeface="Cambria Math" panose="02040503050406030204" pitchFamily="18" charset="0"/>
                                </a:rPr>
                              </m:ctrlPr>
                            </m:sSubPr>
                            <m:e>
                              <m:r>
                                <a:rPr lang="en-US" altLang="ko-KR" sz="2400" i="1">
                                  <a:solidFill>
                                    <a:schemeClr val="accent6">
                                      <a:lumMod val="50000"/>
                                    </a:schemeClr>
                                  </a:solidFill>
                                  <a:latin typeface="Cambria Math" panose="02040503050406030204" pitchFamily="18" charset="0"/>
                                  <a:ea typeface="Cambria Math" panose="02040503050406030204" pitchFamily="18" charset="0"/>
                                </a:rPr>
                                <m:t>𝜇</m:t>
                              </m:r>
                            </m:e>
                            <m:sub>
                              <m:r>
                                <a:rPr lang="en-US" altLang="ko-KR" sz="2400" i="1">
                                  <a:solidFill>
                                    <a:schemeClr val="accent6">
                                      <a:lumMod val="50000"/>
                                    </a:schemeClr>
                                  </a:solidFill>
                                  <a:latin typeface="Cambria Math" panose="02040503050406030204" pitchFamily="18" charset="0"/>
                                  <a:ea typeface="Cambria Math" panose="02040503050406030204" pitchFamily="18" charset="0"/>
                                </a:rPr>
                                <m:t>𝐹</m:t>
                              </m:r>
                            </m:sub>
                          </m:sSub>
                        </m:e>
                      </m:d>
                      <m:r>
                        <a:rPr lang="en-US" altLang="ko-KR" sz="2400" i="1">
                          <a:latin typeface="Cambria Math" panose="02040503050406030204" pitchFamily="18" charset="0"/>
                          <a:ea typeface="Cambria Math" panose="02040503050406030204" pitchFamily="18" charset="0"/>
                        </a:rPr>
                        <m:t>⊗</m:t>
                      </m:r>
                      <m:sSubSup>
                        <m:sSubSupPr>
                          <m:ctrlPr>
                            <a:rPr lang="en-US" altLang="ko-KR" sz="2400" i="1" smtClean="0">
                              <a:solidFill>
                                <a:schemeClr val="accent1"/>
                              </a:solidFill>
                              <a:latin typeface="Cambria Math" panose="02040503050406030204" pitchFamily="18" charset="0"/>
                              <a:ea typeface="Cambria Math" panose="02040503050406030204" pitchFamily="18" charset="0"/>
                            </a:rPr>
                          </m:ctrlPr>
                        </m:sSubSupPr>
                        <m:e>
                          <m:r>
                            <a:rPr lang="en-US" altLang="ko-KR" sz="2400" i="1">
                              <a:solidFill>
                                <a:schemeClr val="accent1"/>
                              </a:solidFill>
                              <a:latin typeface="Cambria Math" panose="02040503050406030204" pitchFamily="18" charset="0"/>
                              <a:ea typeface="Cambria Math" panose="02040503050406030204" pitchFamily="18" charset="0"/>
                            </a:rPr>
                            <m:t>𝐵</m:t>
                          </m:r>
                        </m:e>
                        <m:sub>
                          <m:r>
                            <a:rPr lang="en-US" altLang="ko-KR" sz="2400" i="1">
                              <a:solidFill>
                                <a:schemeClr val="accent1"/>
                              </a:solidFill>
                              <a:latin typeface="Cambria Math" panose="02040503050406030204" pitchFamily="18" charset="0"/>
                              <a:ea typeface="Cambria Math" panose="02040503050406030204" pitchFamily="18" charset="0"/>
                            </a:rPr>
                            <m:t>1</m:t>
                          </m:r>
                        </m:sub>
                        <m:sup>
                          <m:r>
                            <a:rPr lang="en-US" altLang="ko-KR" sz="2400" i="1">
                              <a:solidFill>
                                <a:schemeClr val="accent1"/>
                              </a:solidFill>
                              <a:latin typeface="Cambria Math" panose="02040503050406030204" pitchFamily="18" charset="0"/>
                              <a:ea typeface="Cambria Math" panose="02040503050406030204" pitchFamily="18" charset="0"/>
                            </a:rPr>
                            <m:t>𝑑</m:t>
                          </m:r>
                        </m:sup>
                      </m:sSubSup>
                      <m:d>
                        <m:dPr>
                          <m:ctrlPr>
                            <a:rPr lang="en-US" altLang="ko-KR" sz="2400" b="0" i="1" smtClean="0">
                              <a:solidFill>
                                <a:schemeClr val="accent1"/>
                              </a:solidFill>
                              <a:latin typeface="Cambria Math" panose="02040503050406030204" pitchFamily="18" charset="0"/>
                              <a:ea typeface="Cambria Math" panose="02040503050406030204" pitchFamily="18" charset="0"/>
                            </a:rPr>
                          </m:ctrlPr>
                        </m:dPr>
                        <m:e>
                          <m:sSub>
                            <m:sSubPr>
                              <m:ctrlPr>
                                <a:rPr lang="en-US" altLang="ko-KR" sz="2400" i="1">
                                  <a:solidFill>
                                    <a:schemeClr val="accent6">
                                      <a:lumMod val="50000"/>
                                    </a:schemeClr>
                                  </a:solidFill>
                                  <a:latin typeface="Cambria Math" panose="02040503050406030204" pitchFamily="18" charset="0"/>
                                  <a:ea typeface="Cambria Math" panose="02040503050406030204" pitchFamily="18" charset="0"/>
                                </a:rPr>
                              </m:ctrlPr>
                            </m:sSubPr>
                            <m:e>
                              <m:r>
                                <a:rPr lang="en-US" altLang="ko-KR" sz="2400" i="1">
                                  <a:solidFill>
                                    <a:schemeClr val="accent6">
                                      <a:lumMod val="50000"/>
                                    </a:schemeClr>
                                  </a:solidFill>
                                  <a:latin typeface="Cambria Math" panose="02040503050406030204" pitchFamily="18" charset="0"/>
                                  <a:ea typeface="Cambria Math" panose="02040503050406030204" pitchFamily="18" charset="0"/>
                                </a:rPr>
                                <m:t>𝜇</m:t>
                              </m:r>
                            </m:e>
                            <m:sub>
                              <m:r>
                                <a:rPr lang="en-US" altLang="ko-KR" sz="2400" i="1">
                                  <a:solidFill>
                                    <a:schemeClr val="accent6">
                                      <a:lumMod val="50000"/>
                                    </a:schemeClr>
                                  </a:solidFill>
                                  <a:latin typeface="Cambria Math" panose="02040503050406030204" pitchFamily="18" charset="0"/>
                                  <a:ea typeface="Cambria Math" panose="02040503050406030204" pitchFamily="18" charset="0"/>
                                </a:rPr>
                                <m:t>𝐹</m:t>
                              </m:r>
                            </m:sub>
                          </m:sSub>
                          <m:r>
                            <a:rPr lang="en-US" altLang="ko-KR" sz="2400" i="1">
                              <a:latin typeface="Cambria Math" panose="02040503050406030204" pitchFamily="18" charset="0"/>
                              <a:ea typeface="Cambria Math" panose="02040503050406030204" pitchFamily="18" charset="0"/>
                            </a:rPr>
                            <m:t>,</m:t>
                          </m:r>
                          <m:sSub>
                            <m:sSubPr>
                              <m:ctrlPr>
                                <a:rPr lang="en-US" altLang="ko-KR" sz="2400" i="1">
                                  <a:solidFill>
                                    <a:schemeClr val="accent6">
                                      <a:lumMod val="50000"/>
                                    </a:schemeClr>
                                  </a:solidFill>
                                  <a:latin typeface="Cambria Math" panose="02040503050406030204" pitchFamily="18" charset="0"/>
                                  <a:ea typeface="Cambria Math" panose="02040503050406030204" pitchFamily="18" charset="0"/>
                                </a:rPr>
                              </m:ctrlPr>
                            </m:sSubPr>
                            <m:e>
                              <m:r>
                                <a:rPr lang="en-US" altLang="ko-KR" sz="2400" i="1">
                                  <a:solidFill>
                                    <a:schemeClr val="accent6">
                                      <a:lumMod val="50000"/>
                                    </a:schemeClr>
                                  </a:solidFill>
                                  <a:latin typeface="Cambria Math" panose="02040503050406030204" pitchFamily="18" charset="0"/>
                                  <a:ea typeface="Cambria Math" panose="02040503050406030204" pitchFamily="18" charset="0"/>
                                </a:rPr>
                                <m:t>𝜈</m:t>
                              </m:r>
                            </m:e>
                            <m:sub>
                              <m:r>
                                <a:rPr lang="en-US" altLang="ko-KR" sz="2400" i="1">
                                  <a:solidFill>
                                    <a:schemeClr val="accent6">
                                      <a:lumMod val="50000"/>
                                    </a:schemeClr>
                                  </a:solidFill>
                                  <a:latin typeface="Cambria Math" panose="02040503050406030204" pitchFamily="18" charset="0"/>
                                  <a:ea typeface="Cambria Math" panose="02040503050406030204" pitchFamily="18" charset="0"/>
                                </a:rPr>
                                <m:t>𝐹</m:t>
                              </m:r>
                            </m:sub>
                          </m:sSub>
                        </m:e>
                      </m:d>
                      <m:r>
                        <a:rPr lang="en-US" altLang="ko-KR" sz="2400" i="1">
                          <a:latin typeface="Cambria Math" panose="02040503050406030204" pitchFamily="18" charset="0"/>
                          <a:ea typeface="Cambria Math" panose="02040503050406030204" pitchFamily="18" charset="0"/>
                        </a:rPr>
                        <m:t>⊗</m:t>
                      </m:r>
                      <m:sSubSup>
                        <m:sSubSupPr>
                          <m:ctrlPr>
                            <a:rPr lang="en-US" altLang="ko-KR" sz="2400" i="1" smtClean="0">
                              <a:solidFill>
                                <a:schemeClr val="accent1"/>
                              </a:solidFill>
                              <a:latin typeface="Cambria Math" panose="02040503050406030204" pitchFamily="18" charset="0"/>
                              <a:ea typeface="Cambria Math" panose="02040503050406030204" pitchFamily="18" charset="0"/>
                            </a:rPr>
                          </m:ctrlPr>
                        </m:sSubSupPr>
                        <m:e>
                          <m:r>
                            <a:rPr lang="en-US" altLang="ko-KR" sz="2400" i="1">
                              <a:solidFill>
                                <a:schemeClr val="accent1"/>
                              </a:solidFill>
                              <a:latin typeface="Cambria Math" panose="02040503050406030204" pitchFamily="18" charset="0"/>
                              <a:ea typeface="Cambria Math" panose="02040503050406030204" pitchFamily="18" charset="0"/>
                            </a:rPr>
                            <m:t>𝐵</m:t>
                          </m:r>
                        </m:e>
                        <m:sub>
                          <m:r>
                            <a:rPr lang="en-US" altLang="ko-KR" sz="2400" i="1">
                              <a:solidFill>
                                <a:schemeClr val="accent1"/>
                              </a:solidFill>
                              <a:latin typeface="Cambria Math" panose="02040503050406030204" pitchFamily="18" charset="0"/>
                              <a:ea typeface="Cambria Math" panose="02040503050406030204" pitchFamily="18" charset="0"/>
                            </a:rPr>
                            <m:t>2</m:t>
                          </m:r>
                        </m:sub>
                        <m:sup>
                          <m:r>
                            <a:rPr lang="en-US" altLang="ko-KR" sz="2400" i="1">
                              <a:solidFill>
                                <a:schemeClr val="accent1"/>
                              </a:solidFill>
                              <a:latin typeface="Cambria Math" panose="02040503050406030204" pitchFamily="18" charset="0"/>
                              <a:ea typeface="Cambria Math" panose="02040503050406030204" pitchFamily="18" charset="0"/>
                            </a:rPr>
                            <m:t>𝑐</m:t>
                          </m:r>
                        </m:sup>
                      </m:sSubSup>
                      <m:d>
                        <m:dPr>
                          <m:ctrlPr>
                            <a:rPr lang="en-US" altLang="ko-KR" sz="2400" i="1">
                              <a:solidFill>
                                <a:schemeClr val="accent1"/>
                              </a:solidFill>
                              <a:latin typeface="Cambria Math" panose="02040503050406030204" pitchFamily="18" charset="0"/>
                              <a:ea typeface="Cambria Math" panose="02040503050406030204" pitchFamily="18" charset="0"/>
                            </a:rPr>
                          </m:ctrlPr>
                        </m:dPr>
                        <m:e>
                          <m:sSub>
                            <m:sSubPr>
                              <m:ctrlPr>
                                <a:rPr lang="en-US" altLang="ko-KR" sz="2400" i="1">
                                  <a:solidFill>
                                    <a:schemeClr val="accent6">
                                      <a:lumMod val="50000"/>
                                    </a:schemeClr>
                                  </a:solidFill>
                                  <a:latin typeface="Cambria Math" panose="02040503050406030204" pitchFamily="18" charset="0"/>
                                  <a:ea typeface="Cambria Math" panose="02040503050406030204" pitchFamily="18" charset="0"/>
                                </a:rPr>
                              </m:ctrlPr>
                            </m:sSubPr>
                            <m:e>
                              <m:r>
                                <a:rPr lang="en-US" altLang="ko-KR" sz="2400" i="1">
                                  <a:solidFill>
                                    <a:schemeClr val="accent6">
                                      <a:lumMod val="50000"/>
                                    </a:schemeClr>
                                  </a:solidFill>
                                  <a:latin typeface="Cambria Math" panose="02040503050406030204" pitchFamily="18" charset="0"/>
                                  <a:ea typeface="Cambria Math" panose="02040503050406030204" pitchFamily="18" charset="0"/>
                                </a:rPr>
                                <m:t>𝜇</m:t>
                              </m:r>
                            </m:e>
                            <m:sub>
                              <m:r>
                                <a:rPr lang="en-US" altLang="ko-KR" sz="2400" i="1">
                                  <a:solidFill>
                                    <a:schemeClr val="accent6">
                                      <a:lumMod val="50000"/>
                                    </a:schemeClr>
                                  </a:solidFill>
                                  <a:latin typeface="Cambria Math" panose="02040503050406030204" pitchFamily="18" charset="0"/>
                                  <a:ea typeface="Cambria Math" panose="02040503050406030204" pitchFamily="18" charset="0"/>
                                </a:rPr>
                                <m:t>𝐹</m:t>
                              </m:r>
                            </m:sub>
                          </m:sSub>
                          <m:r>
                            <a:rPr lang="en-US" altLang="ko-KR" sz="2400" i="1">
                              <a:latin typeface="Cambria Math" panose="02040503050406030204" pitchFamily="18" charset="0"/>
                              <a:ea typeface="Cambria Math" panose="02040503050406030204" pitchFamily="18" charset="0"/>
                            </a:rPr>
                            <m:t>,</m:t>
                          </m:r>
                          <m:sSub>
                            <m:sSubPr>
                              <m:ctrlPr>
                                <a:rPr lang="en-US" altLang="ko-KR" sz="2400" i="1">
                                  <a:solidFill>
                                    <a:schemeClr val="accent6">
                                      <a:lumMod val="50000"/>
                                    </a:schemeClr>
                                  </a:solidFill>
                                  <a:latin typeface="Cambria Math" panose="02040503050406030204" pitchFamily="18" charset="0"/>
                                  <a:ea typeface="Cambria Math" panose="02040503050406030204" pitchFamily="18" charset="0"/>
                                </a:rPr>
                              </m:ctrlPr>
                            </m:sSubPr>
                            <m:e>
                              <m:r>
                                <a:rPr lang="en-US" altLang="ko-KR" sz="2400" i="1">
                                  <a:solidFill>
                                    <a:schemeClr val="accent6">
                                      <a:lumMod val="50000"/>
                                    </a:schemeClr>
                                  </a:solidFill>
                                  <a:latin typeface="Cambria Math" panose="02040503050406030204" pitchFamily="18" charset="0"/>
                                  <a:ea typeface="Cambria Math" panose="02040503050406030204" pitchFamily="18" charset="0"/>
                                </a:rPr>
                                <m:t>𝜈</m:t>
                              </m:r>
                            </m:e>
                            <m:sub>
                              <m:r>
                                <a:rPr lang="en-US" altLang="ko-KR" sz="2400" i="1">
                                  <a:solidFill>
                                    <a:schemeClr val="accent6">
                                      <a:lumMod val="50000"/>
                                    </a:schemeClr>
                                  </a:solidFill>
                                  <a:latin typeface="Cambria Math" panose="02040503050406030204" pitchFamily="18" charset="0"/>
                                  <a:ea typeface="Cambria Math" panose="02040503050406030204" pitchFamily="18" charset="0"/>
                                </a:rPr>
                                <m:t>𝐹</m:t>
                              </m:r>
                            </m:sub>
                          </m:sSub>
                        </m:e>
                      </m:d>
                      <m:r>
                        <a:rPr lang="en-US" altLang="ko-KR" sz="2400" i="1">
                          <a:latin typeface="Cambria Math" panose="02040503050406030204" pitchFamily="18" charset="0"/>
                          <a:ea typeface="Cambria Math" panose="02040503050406030204" pitchFamily="18" charset="0"/>
                        </a:rPr>
                        <m:t>⊗</m:t>
                      </m:r>
                      <m:sSubSup>
                        <m:sSubSupPr>
                          <m:ctrlPr>
                            <a:rPr lang="en-US" altLang="ko-KR" sz="2400" i="1" smtClean="0">
                              <a:solidFill>
                                <a:schemeClr val="accent1"/>
                              </a:solidFill>
                              <a:latin typeface="Cambria Math" panose="02040503050406030204" pitchFamily="18" charset="0"/>
                              <a:ea typeface="Cambria Math" panose="02040503050406030204" pitchFamily="18" charset="0"/>
                            </a:rPr>
                          </m:ctrlPr>
                        </m:sSubSupPr>
                        <m:e>
                          <m:r>
                            <a:rPr lang="en-US" altLang="ko-KR" sz="2400" i="1">
                              <a:solidFill>
                                <a:schemeClr val="accent1"/>
                              </a:solidFill>
                              <a:latin typeface="Cambria Math" panose="02040503050406030204" pitchFamily="18" charset="0"/>
                              <a:ea typeface="Cambria Math" panose="02040503050406030204" pitchFamily="18" charset="0"/>
                            </a:rPr>
                            <m:t>𝐽</m:t>
                          </m:r>
                        </m:e>
                        <m:sub>
                          <m:r>
                            <a:rPr lang="en-US" altLang="ko-KR" sz="2400" i="1">
                              <a:solidFill>
                                <a:schemeClr val="accent1"/>
                              </a:solidFill>
                              <a:latin typeface="Cambria Math" panose="02040503050406030204" pitchFamily="18" charset="0"/>
                              <a:ea typeface="Cambria Math" panose="02040503050406030204" pitchFamily="18" charset="0"/>
                            </a:rPr>
                            <m:t>3</m:t>
                          </m:r>
                        </m:sub>
                        <m:sup>
                          <m:r>
                            <a:rPr lang="en-US" altLang="ko-KR" sz="2400" i="1">
                              <a:solidFill>
                                <a:schemeClr val="accent1"/>
                              </a:solidFill>
                              <a:latin typeface="Cambria Math" panose="02040503050406030204" pitchFamily="18" charset="0"/>
                              <a:ea typeface="Cambria Math" panose="02040503050406030204" pitchFamily="18" charset="0"/>
                            </a:rPr>
                            <m:t>𝑒</m:t>
                          </m:r>
                        </m:sup>
                      </m:sSubSup>
                      <m:d>
                        <m:dPr>
                          <m:ctrlPr>
                            <a:rPr lang="en-US" altLang="ko-KR" sz="2400" i="1">
                              <a:solidFill>
                                <a:schemeClr val="accent1"/>
                              </a:solidFill>
                              <a:latin typeface="Cambria Math" panose="02040503050406030204" pitchFamily="18" charset="0"/>
                              <a:ea typeface="Cambria Math" panose="02040503050406030204" pitchFamily="18" charset="0"/>
                            </a:rPr>
                          </m:ctrlPr>
                        </m:dPr>
                        <m:e>
                          <m:sSub>
                            <m:sSubPr>
                              <m:ctrlPr>
                                <a:rPr lang="en-US" altLang="ko-KR" sz="2400" i="1">
                                  <a:solidFill>
                                    <a:schemeClr val="accent6">
                                      <a:lumMod val="50000"/>
                                    </a:schemeClr>
                                  </a:solidFill>
                                  <a:latin typeface="Cambria Math" panose="02040503050406030204" pitchFamily="18" charset="0"/>
                                  <a:ea typeface="Cambria Math" panose="02040503050406030204" pitchFamily="18" charset="0"/>
                                </a:rPr>
                              </m:ctrlPr>
                            </m:sSubPr>
                            <m:e>
                              <m:r>
                                <a:rPr lang="en-US" altLang="ko-KR" sz="2400" i="1">
                                  <a:solidFill>
                                    <a:schemeClr val="accent6">
                                      <a:lumMod val="50000"/>
                                    </a:schemeClr>
                                  </a:solidFill>
                                  <a:latin typeface="Cambria Math" panose="02040503050406030204" pitchFamily="18" charset="0"/>
                                  <a:ea typeface="Cambria Math" panose="02040503050406030204" pitchFamily="18" charset="0"/>
                                </a:rPr>
                                <m:t>𝜇</m:t>
                              </m:r>
                            </m:e>
                            <m:sub>
                              <m:r>
                                <a:rPr lang="en-US" altLang="ko-KR" sz="2400" i="1">
                                  <a:solidFill>
                                    <a:schemeClr val="accent6">
                                      <a:lumMod val="50000"/>
                                    </a:schemeClr>
                                  </a:solidFill>
                                  <a:latin typeface="Cambria Math" panose="02040503050406030204" pitchFamily="18" charset="0"/>
                                  <a:ea typeface="Cambria Math" panose="02040503050406030204" pitchFamily="18" charset="0"/>
                                </a:rPr>
                                <m:t>𝐹</m:t>
                              </m:r>
                            </m:sub>
                          </m:sSub>
                          <m:r>
                            <a:rPr lang="en-US" altLang="ko-KR" sz="2400" i="1">
                              <a:latin typeface="Cambria Math" panose="02040503050406030204" pitchFamily="18" charset="0"/>
                              <a:ea typeface="Cambria Math" panose="02040503050406030204" pitchFamily="18" charset="0"/>
                            </a:rPr>
                            <m:t>,</m:t>
                          </m:r>
                          <m:sSub>
                            <m:sSubPr>
                              <m:ctrlPr>
                                <a:rPr lang="en-US" altLang="ko-KR" sz="2400" i="1">
                                  <a:solidFill>
                                    <a:schemeClr val="accent6">
                                      <a:lumMod val="50000"/>
                                    </a:schemeClr>
                                  </a:solidFill>
                                  <a:latin typeface="Cambria Math" panose="02040503050406030204" pitchFamily="18" charset="0"/>
                                  <a:ea typeface="Cambria Math" panose="02040503050406030204" pitchFamily="18" charset="0"/>
                                </a:rPr>
                              </m:ctrlPr>
                            </m:sSubPr>
                            <m:e>
                              <m:r>
                                <a:rPr lang="en-US" altLang="ko-KR" sz="2400" i="1">
                                  <a:solidFill>
                                    <a:schemeClr val="accent6">
                                      <a:lumMod val="50000"/>
                                    </a:schemeClr>
                                  </a:solidFill>
                                  <a:latin typeface="Cambria Math" panose="02040503050406030204" pitchFamily="18" charset="0"/>
                                  <a:ea typeface="Cambria Math" panose="02040503050406030204" pitchFamily="18" charset="0"/>
                                </a:rPr>
                                <m:t>𝜈</m:t>
                              </m:r>
                            </m:e>
                            <m:sub>
                              <m:r>
                                <a:rPr lang="en-US" altLang="ko-KR" sz="2400" i="1">
                                  <a:solidFill>
                                    <a:schemeClr val="accent6">
                                      <a:lumMod val="50000"/>
                                    </a:schemeClr>
                                  </a:solidFill>
                                  <a:latin typeface="Cambria Math" panose="02040503050406030204" pitchFamily="18" charset="0"/>
                                  <a:ea typeface="Cambria Math" panose="02040503050406030204" pitchFamily="18" charset="0"/>
                                </a:rPr>
                                <m:t>𝐹</m:t>
                              </m:r>
                            </m:sub>
                          </m:sSub>
                        </m:e>
                      </m:d>
                      <m:r>
                        <a:rPr lang="en-US" altLang="ko-KR" sz="2400" i="1">
                          <a:latin typeface="Cambria Math" panose="02040503050406030204" pitchFamily="18" charset="0"/>
                          <a:ea typeface="Cambria Math" panose="02040503050406030204" pitchFamily="18" charset="0"/>
                        </a:rPr>
                        <m:t>⊗</m:t>
                      </m:r>
                      <m:sSubSup>
                        <m:sSubSupPr>
                          <m:ctrlPr>
                            <a:rPr lang="en-US" altLang="ko-KR" sz="2400" i="1" smtClean="0">
                              <a:solidFill>
                                <a:schemeClr val="accent1"/>
                              </a:solidFill>
                              <a:latin typeface="Cambria Math" panose="02040503050406030204" pitchFamily="18" charset="0"/>
                              <a:ea typeface="Cambria Math" panose="02040503050406030204" pitchFamily="18" charset="0"/>
                            </a:rPr>
                          </m:ctrlPr>
                        </m:sSubSupPr>
                        <m:e>
                          <m:r>
                            <a:rPr lang="en-US" altLang="ko-KR" sz="2400" i="1">
                              <a:solidFill>
                                <a:schemeClr val="accent1"/>
                              </a:solidFill>
                              <a:latin typeface="Cambria Math" panose="02040503050406030204" pitchFamily="18" charset="0"/>
                              <a:ea typeface="Cambria Math" panose="02040503050406030204" pitchFamily="18" charset="0"/>
                            </a:rPr>
                            <m:t>𝐽</m:t>
                          </m:r>
                        </m:e>
                        <m:sub>
                          <m:r>
                            <a:rPr lang="en-US" altLang="ko-KR" sz="2400" i="1">
                              <a:solidFill>
                                <a:schemeClr val="accent1"/>
                              </a:solidFill>
                              <a:latin typeface="Cambria Math" panose="02040503050406030204" pitchFamily="18" charset="0"/>
                              <a:ea typeface="Cambria Math" panose="02040503050406030204" pitchFamily="18" charset="0"/>
                            </a:rPr>
                            <m:t>4</m:t>
                          </m:r>
                        </m:sub>
                        <m:sup>
                          <m:r>
                            <a:rPr lang="en-US" altLang="ko-KR" sz="2400" i="1">
                              <a:solidFill>
                                <a:schemeClr val="accent1"/>
                              </a:solidFill>
                              <a:latin typeface="Cambria Math" panose="02040503050406030204" pitchFamily="18" charset="0"/>
                              <a:ea typeface="Cambria Math" panose="02040503050406030204" pitchFamily="18" charset="0"/>
                            </a:rPr>
                            <m:t>𝑓</m:t>
                          </m:r>
                        </m:sup>
                      </m:sSubSup>
                      <m:d>
                        <m:dPr>
                          <m:ctrlPr>
                            <a:rPr lang="en-US" altLang="ko-KR" sz="2400" i="1">
                              <a:solidFill>
                                <a:schemeClr val="accent1"/>
                              </a:solidFill>
                              <a:latin typeface="Cambria Math" panose="02040503050406030204" pitchFamily="18" charset="0"/>
                              <a:ea typeface="Cambria Math" panose="02040503050406030204" pitchFamily="18" charset="0"/>
                            </a:rPr>
                          </m:ctrlPr>
                        </m:dPr>
                        <m:e>
                          <m:sSub>
                            <m:sSubPr>
                              <m:ctrlPr>
                                <a:rPr lang="en-US" altLang="ko-KR" sz="2400" i="1">
                                  <a:solidFill>
                                    <a:schemeClr val="accent6">
                                      <a:lumMod val="50000"/>
                                    </a:schemeClr>
                                  </a:solidFill>
                                  <a:latin typeface="Cambria Math" panose="02040503050406030204" pitchFamily="18" charset="0"/>
                                  <a:ea typeface="Cambria Math" panose="02040503050406030204" pitchFamily="18" charset="0"/>
                                </a:rPr>
                              </m:ctrlPr>
                            </m:sSubPr>
                            <m:e>
                              <m:r>
                                <a:rPr lang="en-US" altLang="ko-KR" sz="2400" i="1">
                                  <a:solidFill>
                                    <a:schemeClr val="accent6">
                                      <a:lumMod val="50000"/>
                                    </a:schemeClr>
                                  </a:solidFill>
                                  <a:latin typeface="Cambria Math" panose="02040503050406030204" pitchFamily="18" charset="0"/>
                                  <a:ea typeface="Cambria Math" panose="02040503050406030204" pitchFamily="18" charset="0"/>
                                </a:rPr>
                                <m:t>𝜇</m:t>
                              </m:r>
                            </m:e>
                            <m:sub>
                              <m:r>
                                <a:rPr lang="en-US" altLang="ko-KR" sz="2400" i="1">
                                  <a:solidFill>
                                    <a:schemeClr val="accent6">
                                      <a:lumMod val="50000"/>
                                    </a:schemeClr>
                                  </a:solidFill>
                                  <a:latin typeface="Cambria Math" panose="02040503050406030204" pitchFamily="18" charset="0"/>
                                  <a:ea typeface="Cambria Math" panose="02040503050406030204" pitchFamily="18" charset="0"/>
                                </a:rPr>
                                <m:t>𝐹</m:t>
                              </m:r>
                            </m:sub>
                          </m:sSub>
                          <m:r>
                            <a:rPr lang="en-US" altLang="ko-KR" sz="2400" i="1">
                              <a:latin typeface="Cambria Math" panose="02040503050406030204" pitchFamily="18" charset="0"/>
                              <a:ea typeface="Cambria Math" panose="02040503050406030204" pitchFamily="18" charset="0"/>
                            </a:rPr>
                            <m:t>,</m:t>
                          </m:r>
                          <m:sSub>
                            <m:sSubPr>
                              <m:ctrlPr>
                                <a:rPr lang="en-US" altLang="ko-KR" sz="2400" i="1">
                                  <a:solidFill>
                                    <a:schemeClr val="accent6">
                                      <a:lumMod val="50000"/>
                                    </a:schemeClr>
                                  </a:solidFill>
                                  <a:latin typeface="Cambria Math" panose="02040503050406030204" pitchFamily="18" charset="0"/>
                                  <a:ea typeface="Cambria Math" panose="02040503050406030204" pitchFamily="18" charset="0"/>
                                </a:rPr>
                              </m:ctrlPr>
                            </m:sSubPr>
                            <m:e>
                              <m:r>
                                <a:rPr lang="en-US" altLang="ko-KR" sz="2400" i="1">
                                  <a:solidFill>
                                    <a:schemeClr val="accent6">
                                      <a:lumMod val="50000"/>
                                    </a:schemeClr>
                                  </a:solidFill>
                                  <a:latin typeface="Cambria Math" panose="02040503050406030204" pitchFamily="18" charset="0"/>
                                  <a:ea typeface="Cambria Math" panose="02040503050406030204" pitchFamily="18" charset="0"/>
                                </a:rPr>
                                <m:t>𝜈</m:t>
                              </m:r>
                            </m:e>
                            <m:sub>
                              <m:r>
                                <a:rPr lang="en-US" altLang="ko-KR" sz="2400" i="1">
                                  <a:solidFill>
                                    <a:schemeClr val="accent6">
                                      <a:lumMod val="50000"/>
                                    </a:schemeClr>
                                  </a:solidFill>
                                  <a:latin typeface="Cambria Math" panose="02040503050406030204" pitchFamily="18" charset="0"/>
                                  <a:ea typeface="Cambria Math" panose="02040503050406030204" pitchFamily="18" charset="0"/>
                                </a:rPr>
                                <m:t>𝐹</m:t>
                              </m:r>
                            </m:sub>
                          </m:sSub>
                        </m:e>
                      </m:d>
                      <m:r>
                        <a:rPr lang="en-US" altLang="ko-KR" sz="2400" i="1">
                          <a:latin typeface="Cambria Math" panose="02040503050406030204" pitchFamily="18" charset="0"/>
                          <a:ea typeface="Cambria Math" panose="02040503050406030204" pitchFamily="18" charset="0"/>
                        </a:rPr>
                        <m:t>⊗</m:t>
                      </m:r>
                      <m:sSubSup>
                        <m:sSubSupPr>
                          <m:ctrlPr>
                            <a:rPr lang="en-US" altLang="ko-KR" sz="2400" i="1" smtClean="0">
                              <a:solidFill>
                                <a:schemeClr val="accent2"/>
                              </a:solidFill>
                              <a:latin typeface="Cambria Math" panose="02040503050406030204" pitchFamily="18" charset="0"/>
                              <a:ea typeface="Cambria Math" panose="02040503050406030204" pitchFamily="18" charset="0"/>
                            </a:rPr>
                          </m:ctrlPr>
                        </m:sSubSupPr>
                        <m:e>
                          <m:r>
                            <a:rPr lang="en-US" altLang="ko-KR" sz="2400" i="1">
                              <a:solidFill>
                                <a:schemeClr val="accent2"/>
                              </a:solidFill>
                              <a:latin typeface="Cambria Math" panose="02040503050406030204" pitchFamily="18" charset="0"/>
                              <a:ea typeface="Cambria Math" panose="02040503050406030204" pitchFamily="18" charset="0"/>
                            </a:rPr>
                            <m:t>𝑆</m:t>
                          </m:r>
                        </m:e>
                        <m:sub>
                          <m:r>
                            <a:rPr lang="en-US" altLang="ko-KR" sz="2400" i="1">
                              <a:solidFill>
                                <a:schemeClr val="accent2"/>
                              </a:solidFill>
                              <a:latin typeface="Cambria Math" panose="02040503050406030204" pitchFamily="18" charset="0"/>
                              <a:ea typeface="Cambria Math" panose="02040503050406030204" pitchFamily="18" charset="0"/>
                            </a:rPr>
                            <m:t>𝐼𝐽</m:t>
                          </m:r>
                        </m:sub>
                        <m:sup>
                          <m:r>
                            <a:rPr lang="en-US" altLang="ko-KR" sz="2400" i="1">
                              <a:solidFill>
                                <a:schemeClr val="accent2"/>
                              </a:solidFill>
                              <a:latin typeface="Cambria Math" panose="02040503050406030204" pitchFamily="18" charset="0"/>
                              <a:ea typeface="Cambria Math" panose="02040503050406030204" pitchFamily="18" charset="0"/>
                            </a:rPr>
                            <m:t>𝑐𝑑𝑒𝑓</m:t>
                          </m:r>
                        </m:sup>
                      </m:sSubSup>
                      <m:d>
                        <m:dPr>
                          <m:ctrlPr>
                            <a:rPr lang="en-US" altLang="ko-KR" sz="2400" i="1" smtClean="0">
                              <a:solidFill>
                                <a:schemeClr val="accent2"/>
                              </a:solidFill>
                              <a:latin typeface="Cambria Math" panose="02040503050406030204" pitchFamily="18" charset="0"/>
                              <a:ea typeface="Cambria Math" panose="02040503050406030204" pitchFamily="18" charset="0"/>
                            </a:rPr>
                          </m:ctrlPr>
                        </m:dPr>
                        <m:e>
                          <m:sSub>
                            <m:sSubPr>
                              <m:ctrlPr>
                                <a:rPr lang="en-US" altLang="ko-KR" sz="2400" i="1">
                                  <a:solidFill>
                                    <a:schemeClr val="accent6">
                                      <a:lumMod val="50000"/>
                                    </a:schemeClr>
                                  </a:solidFill>
                                  <a:latin typeface="Cambria Math" panose="02040503050406030204" pitchFamily="18" charset="0"/>
                                  <a:ea typeface="Cambria Math" panose="02040503050406030204" pitchFamily="18" charset="0"/>
                                </a:rPr>
                              </m:ctrlPr>
                            </m:sSubPr>
                            <m:e>
                              <m:r>
                                <a:rPr lang="en-US" altLang="ko-KR" sz="2400" i="1">
                                  <a:solidFill>
                                    <a:schemeClr val="accent6">
                                      <a:lumMod val="50000"/>
                                    </a:schemeClr>
                                  </a:solidFill>
                                  <a:latin typeface="Cambria Math" panose="02040503050406030204" pitchFamily="18" charset="0"/>
                                  <a:ea typeface="Cambria Math" panose="02040503050406030204" pitchFamily="18" charset="0"/>
                                </a:rPr>
                                <m:t>𝜇</m:t>
                              </m:r>
                            </m:e>
                            <m:sub>
                              <m:r>
                                <a:rPr lang="en-US" altLang="ko-KR" sz="2400" i="1">
                                  <a:solidFill>
                                    <a:schemeClr val="accent6">
                                      <a:lumMod val="50000"/>
                                    </a:schemeClr>
                                  </a:solidFill>
                                  <a:latin typeface="Cambria Math" panose="02040503050406030204" pitchFamily="18" charset="0"/>
                                  <a:ea typeface="Cambria Math" panose="02040503050406030204" pitchFamily="18" charset="0"/>
                                </a:rPr>
                                <m:t>𝐹</m:t>
                              </m:r>
                            </m:sub>
                          </m:sSub>
                          <m:r>
                            <a:rPr lang="en-US" altLang="ko-KR" sz="2400" i="1">
                              <a:latin typeface="Cambria Math" panose="02040503050406030204" pitchFamily="18" charset="0"/>
                              <a:ea typeface="Cambria Math" panose="02040503050406030204" pitchFamily="18" charset="0"/>
                            </a:rPr>
                            <m:t>,</m:t>
                          </m:r>
                          <m:sSub>
                            <m:sSubPr>
                              <m:ctrlPr>
                                <a:rPr lang="en-US" altLang="ko-KR" sz="2400" i="1">
                                  <a:solidFill>
                                    <a:schemeClr val="accent6">
                                      <a:lumMod val="50000"/>
                                    </a:schemeClr>
                                  </a:solidFill>
                                  <a:latin typeface="Cambria Math" panose="02040503050406030204" pitchFamily="18" charset="0"/>
                                  <a:ea typeface="Cambria Math" panose="02040503050406030204" pitchFamily="18" charset="0"/>
                                </a:rPr>
                              </m:ctrlPr>
                            </m:sSubPr>
                            <m:e>
                              <m:r>
                                <a:rPr lang="en-US" altLang="ko-KR" sz="2400" i="1">
                                  <a:solidFill>
                                    <a:schemeClr val="accent6">
                                      <a:lumMod val="50000"/>
                                    </a:schemeClr>
                                  </a:solidFill>
                                  <a:latin typeface="Cambria Math" panose="02040503050406030204" pitchFamily="18" charset="0"/>
                                  <a:ea typeface="Cambria Math" panose="02040503050406030204" pitchFamily="18" charset="0"/>
                                </a:rPr>
                                <m:t>𝜈</m:t>
                              </m:r>
                            </m:e>
                            <m:sub>
                              <m:r>
                                <a:rPr lang="en-US" altLang="ko-KR" sz="2400" i="1">
                                  <a:solidFill>
                                    <a:schemeClr val="accent6">
                                      <a:lumMod val="50000"/>
                                    </a:schemeClr>
                                  </a:solidFill>
                                  <a:latin typeface="Cambria Math" panose="02040503050406030204" pitchFamily="18" charset="0"/>
                                  <a:ea typeface="Cambria Math" panose="02040503050406030204" pitchFamily="18" charset="0"/>
                                </a:rPr>
                                <m:t>𝐹</m:t>
                              </m:r>
                            </m:sub>
                          </m:sSub>
                        </m:e>
                      </m:d>
                    </m:oMath>
                  </m:oMathPara>
                </a14:m>
                <a:endParaRPr lang="ko-KR" altLang="en-US" sz="2400" dirty="0">
                  <a:solidFill>
                    <a:schemeClr val="tx1"/>
                  </a:solidFill>
                </a:endParaRPr>
              </a:p>
            </p:txBody>
          </p:sp>
        </mc:Choice>
        <mc:Fallback xmlns="">
          <p:sp>
            <p:nvSpPr>
              <p:cNvPr id="5" name="TextBox 4">
                <a:extLst>
                  <a:ext uri="{FF2B5EF4-FFF2-40B4-BE49-F238E27FC236}">
                    <a16:creationId xmlns:a16="http://schemas.microsoft.com/office/drawing/2014/main" id="{840A112C-EEFF-4B90-9AD6-30CC2C7C939D}"/>
                  </a:ext>
                </a:extLst>
              </p:cNvPr>
              <p:cNvSpPr txBox="1">
                <a:spLocks noRot="1" noChangeAspect="1" noMove="1" noResize="1" noEditPoints="1" noAdjustHandles="1" noChangeArrowheads="1" noChangeShapeType="1" noTextEdit="1"/>
              </p:cNvSpPr>
              <p:nvPr/>
            </p:nvSpPr>
            <p:spPr>
              <a:xfrm>
                <a:off x="512448" y="1075197"/>
                <a:ext cx="11167103" cy="579967"/>
              </a:xfrm>
              <a:prstGeom prst="rect">
                <a:avLst/>
              </a:prstGeom>
              <a:blipFill>
                <a:blip r:embed="rId11"/>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40" name="TextBox 139">
                <a:extLst>
                  <a:ext uri="{FF2B5EF4-FFF2-40B4-BE49-F238E27FC236}">
                    <a16:creationId xmlns:a16="http://schemas.microsoft.com/office/drawing/2014/main" id="{DE1B0A2D-5FF6-4895-9E93-246B71ABADAE}"/>
                  </a:ext>
                </a:extLst>
              </p:cNvPr>
              <p:cNvSpPr txBox="1"/>
              <p:nvPr/>
            </p:nvSpPr>
            <p:spPr>
              <a:xfrm>
                <a:off x="5490342" y="3050912"/>
                <a:ext cx="5623974" cy="1938992"/>
              </a:xfrm>
              <a:prstGeom prst="rect">
                <a:avLst/>
              </a:prstGeom>
              <a:noFill/>
            </p:spPr>
            <p:txBody>
              <a:bodyPr wrap="square" rtlCol="0">
                <a:spAutoFit/>
              </a:bodyPr>
              <a:lstStyle/>
              <a:p>
                <a:r>
                  <a:rPr lang="en-US" altLang="ko-KR" sz="2400" dirty="0"/>
                  <a:t> All the factorized parts have common scales </a:t>
                </a:r>
                <a14:m>
                  <m:oMath xmlns:m="http://schemas.openxmlformats.org/officeDocument/2006/math">
                    <m:sSub>
                      <m:sSubPr>
                        <m:ctrlPr>
                          <a:rPr lang="en-US" altLang="ko-KR" sz="2400" b="0" i="1" smtClean="0">
                            <a:latin typeface="Cambria Math" panose="02040503050406030204" pitchFamily="18" charset="0"/>
                          </a:rPr>
                        </m:ctrlPr>
                      </m:sSubPr>
                      <m:e>
                        <m:r>
                          <a:rPr lang="en-US" altLang="ko-KR" sz="2400" b="0" i="1" smtClean="0">
                            <a:latin typeface="Cambria Math" panose="02040503050406030204" pitchFamily="18" charset="0"/>
                          </a:rPr>
                          <m:t>𝜇</m:t>
                        </m:r>
                      </m:e>
                      <m:sub>
                        <m:r>
                          <a:rPr lang="en-US" altLang="ko-KR" sz="2400" b="0" i="1" smtClean="0">
                            <a:latin typeface="Cambria Math" panose="02040503050406030204" pitchFamily="18" charset="0"/>
                          </a:rPr>
                          <m:t>𝐹</m:t>
                        </m:r>
                      </m:sub>
                    </m:sSub>
                  </m:oMath>
                </a14:m>
                <a:r>
                  <a:rPr lang="ko-KR" altLang="en-US" sz="2400" dirty="0"/>
                  <a:t> </a:t>
                </a:r>
                <a:r>
                  <a:rPr lang="en-US" altLang="ko-KR" sz="2400" dirty="0"/>
                  <a:t>and </a:t>
                </a:r>
                <a14:m>
                  <m:oMath xmlns:m="http://schemas.openxmlformats.org/officeDocument/2006/math">
                    <m:sSub>
                      <m:sSubPr>
                        <m:ctrlPr>
                          <a:rPr lang="en-US" altLang="ko-KR" sz="2400" i="1">
                            <a:latin typeface="Cambria Math" panose="02040503050406030204" pitchFamily="18" charset="0"/>
                          </a:rPr>
                        </m:ctrlPr>
                      </m:sSubPr>
                      <m:e>
                        <m:r>
                          <a:rPr lang="en-US" altLang="ko-KR" sz="2400" b="0" i="1" smtClean="0">
                            <a:latin typeface="Cambria Math" panose="02040503050406030204" pitchFamily="18" charset="0"/>
                          </a:rPr>
                          <m:t>𝜈</m:t>
                        </m:r>
                      </m:e>
                      <m:sub>
                        <m:r>
                          <a:rPr lang="en-US" altLang="ko-KR" sz="2400" i="1">
                            <a:latin typeface="Cambria Math" panose="02040503050406030204" pitchFamily="18" charset="0"/>
                          </a:rPr>
                          <m:t>𝐹</m:t>
                        </m:r>
                      </m:sub>
                    </m:sSub>
                  </m:oMath>
                </a14:m>
                <a:r>
                  <a:rPr lang="en-US" altLang="ko-KR" sz="2400" dirty="0"/>
                  <a:t>, which can make the logarithms large in some of the parts.</a:t>
                </a:r>
              </a:p>
              <a:p>
                <a:r>
                  <a:rPr lang="en-US" altLang="ko-KR" sz="2400" dirty="0"/>
                  <a:t> We have to </a:t>
                </a:r>
                <a:r>
                  <a:rPr lang="en-US" altLang="ko-KR" sz="2400" dirty="0" err="1"/>
                  <a:t>resum</a:t>
                </a:r>
                <a:r>
                  <a:rPr lang="en-US" altLang="ko-KR" sz="2400" dirty="0"/>
                  <a:t> the logarithm by evolving each part.</a:t>
                </a:r>
                <a:endParaRPr lang="ko-KR" altLang="en-US" sz="2400" dirty="0"/>
              </a:p>
            </p:txBody>
          </p:sp>
        </mc:Choice>
        <mc:Fallback xmlns="">
          <p:sp>
            <p:nvSpPr>
              <p:cNvPr id="140" name="TextBox 139">
                <a:extLst>
                  <a:ext uri="{FF2B5EF4-FFF2-40B4-BE49-F238E27FC236}">
                    <a16:creationId xmlns:a16="http://schemas.microsoft.com/office/drawing/2014/main" id="{DE1B0A2D-5FF6-4895-9E93-246B71ABADAE}"/>
                  </a:ext>
                </a:extLst>
              </p:cNvPr>
              <p:cNvSpPr txBox="1">
                <a:spLocks noRot="1" noChangeAspect="1" noMove="1" noResize="1" noEditPoints="1" noAdjustHandles="1" noChangeArrowheads="1" noChangeShapeType="1" noTextEdit="1"/>
              </p:cNvSpPr>
              <p:nvPr/>
            </p:nvSpPr>
            <p:spPr>
              <a:xfrm>
                <a:off x="5490342" y="3050912"/>
                <a:ext cx="5623974" cy="1938992"/>
              </a:xfrm>
              <a:prstGeom prst="rect">
                <a:avLst/>
              </a:prstGeom>
              <a:blipFill>
                <a:blip r:embed="rId12"/>
                <a:stretch>
                  <a:fillRect l="-1735" t="-2508" r="-2061" b="-5956"/>
                </a:stretch>
              </a:blipFill>
            </p:spPr>
            <p:txBody>
              <a:bodyPr/>
              <a:lstStyle/>
              <a:p>
                <a:r>
                  <a:rPr lang="ko-KR" altLang="en-US">
                    <a:noFill/>
                  </a:rPr>
                  <a:t> </a:t>
                </a:r>
              </a:p>
            </p:txBody>
          </p:sp>
        </mc:Fallback>
      </mc:AlternateContent>
      <p:grpSp>
        <p:nvGrpSpPr>
          <p:cNvPr id="161" name="그룹 160">
            <a:extLst>
              <a:ext uri="{FF2B5EF4-FFF2-40B4-BE49-F238E27FC236}">
                <a16:creationId xmlns:a16="http://schemas.microsoft.com/office/drawing/2014/main" id="{C6B58FBC-B663-43A4-B258-05B1985E4CD2}"/>
              </a:ext>
            </a:extLst>
          </p:cNvPr>
          <p:cNvGrpSpPr/>
          <p:nvPr/>
        </p:nvGrpSpPr>
        <p:grpSpPr>
          <a:xfrm>
            <a:off x="1077684" y="1935076"/>
            <a:ext cx="3664066" cy="4441234"/>
            <a:chOff x="6803566" y="1935076"/>
            <a:chExt cx="3664066" cy="4441234"/>
          </a:xfrm>
        </p:grpSpPr>
        <p:grpSp>
          <p:nvGrpSpPr>
            <p:cNvPr id="137" name="그룹 136">
              <a:extLst>
                <a:ext uri="{FF2B5EF4-FFF2-40B4-BE49-F238E27FC236}">
                  <a16:creationId xmlns:a16="http://schemas.microsoft.com/office/drawing/2014/main" id="{A1D76EA2-7BC2-44C8-B9FD-15854EC8D9F6}"/>
                </a:ext>
              </a:extLst>
            </p:cNvPr>
            <p:cNvGrpSpPr>
              <a:grpSpLocks noChangeAspect="1"/>
            </p:cNvGrpSpPr>
            <p:nvPr/>
          </p:nvGrpSpPr>
          <p:grpSpPr>
            <a:xfrm>
              <a:off x="6803566" y="1935076"/>
              <a:ext cx="3664066" cy="3297249"/>
              <a:chOff x="1566388" y="2194484"/>
              <a:chExt cx="4246583" cy="3821449"/>
            </a:xfrm>
          </p:grpSpPr>
          <p:sp>
            <p:nvSpPr>
              <p:cNvPr id="37" name="TextBox 36">
                <a:extLst>
                  <a:ext uri="{FF2B5EF4-FFF2-40B4-BE49-F238E27FC236}">
                    <a16:creationId xmlns:a16="http://schemas.microsoft.com/office/drawing/2014/main" id="{04495425-7733-45D8-8703-E915673F257D}"/>
                  </a:ext>
                </a:extLst>
              </p:cNvPr>
              <p:cNvSpPr txBox="1"/>
              <p:nvPr/>
            </p:nvSpPr>
            <p:spPr>
              <a:xfrm>
                <a:off x="2016445" y="3787040"/>
                <a:ext cx="213576" cy="533753"/>
              </a:xfrm>
              <a:prstGeom prst="rect">
                <a:avLst/>
              </a:prstGeom>
              <a:noFill/>
            </p:spPr>
            <p:txBody>
              <a:bodyPr wrap="none" rtlCol="0">
                <a:spAutoFit/>
              </a:bodyPr>
              <a:lstStyle/>
              <a:p>
                <a:endParaRPr lang="ko-KR" altLang="en-US" sz="2400" dirty="0"/>
              </a:p>
            </p:txBody>
          </p:sp>
          <p:cxnSp>
            <p:nvCxnSpPr>
              <p:cNvPr id="6" name="직선 화살표 연결선 5">
                <a:extLst>
                  <a:ext uri="{FF2B5EF4-FFF2-40B4-BE49-F238E27FC236}">
                    <a16:creationId xmlns:a16="http://schemas.microsoft.com/office/drawing/2014/main" id="{55971D39-6448-4E26-A3FA-9351C799D6E6}"/>
                  </a:ext>
                </a:extLst>
              </p:cNvPr>
              <p:cNvCxnSpPr>
                <a:cxnSpLocks/>
              </p:cNvCxnSpPr>
              <p:nvPr/>
            </p:nvCxnSpPr>
            <p:spPr>
              <a:xfrm>
                <a:off x="2016445" y="5734972"/>
                <a:ext cx="379652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직선 화살표 연결선 9">
                <a:extLst>
                  <a:ext uri="{FF2B5EF4-FFF2-40B4-BE49-F238E27FC236}">
                    <a16:creationId xmlns:a16="http://schemas.microsoft.com/office/drawing/2014/main" id="{2BBAC255-43CE-40AB-B166-F8B2F84247BD}"/>
                  </a:ext>
                </a:extLst>
              </p:cNvPr>
              <p:cNvCxnSpPr>
                <a:cxnSpLocks/>
              </p:cNvCxnSpPr>
              <p:nvPr/>
            </p:nvCxnSpPr>
            <p:spPr>
              <a:xfrm flipV="1">
                <a:off x="2016446" y="2194484"/>
                <a:ext cx="14517" cy="35404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86" name="그림 85" descr="\documentclass{article}&#10;\usepackage{amsmath}&#10;\pagestyle{empty}&#10;\begin{document}&#10;$&#10;\mu_H $&#10;&#10;\end{document}" title="IguanaTex Bitmap Display">
                <a:extLst>
                  <a:ext uri="{FF2B5EF4-FFF2-40B4-BE49-F238E27FC236}">
                    <a16:creationId xmlns:a16="http://schemas.microsoft.com/office/drawing/2014/main" id="{15CED0C7-01C6-4B7F-8B2C-9B800E9AA42C}"/>
                  </a:ext>
                </a:extLst>
              </p:cNvPr>
              <p:cNvPicPr>
                <a:picLocks noChangeAspect="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a:xfrm>
                <a:off x="1566388" y="3679207"/>
                <a:ext cx="366443" cy="192031"/>
              </a:xfrm>
              <a:prstGeom prst="rect">
                <a:avLst/>
              </a:prstGeom>
            </p:spPr>
          </p:pic>
          <p:pic>
            <p:nvPicPr>
              <p:cNvPr id="88" name="그림 87" descr="\documentclass{article}&#10;\usepackage{amsmath}&#10;\pagestyle{empty}&#10;\begin{document}&#10;$&#10;\mu_C $&#10;&#10;\end{document}" title="IguanaTex Bitmap Display">
                <a:extLst>
                  <a:ext uri="{FF2B5EF4-FFF2-40B4-BE49-F238E27FC236}">
                    <a16:creationId xmlns:a16="http://schemas.microsoft.com/office/drawing/2014/main" id="{2B97A37F-16BF-4E1A-B548-5E60FEA30A05}"/>
                  </a:ext>
                </a:extLst>
              </p:cNvPr>
              <p:cNvPicPr>
                <a:picLocks noChangeAspect="1"/>
              </p:cNvPicPr>
              <p:nvPr>
                <p:custDataLst>
                  <p:tags r:id="rId3"/>
                </p:custDataLst>
              </p:nvPr>
            </p:nvPicPr>
            <p:blipFill>
              <a:blip r:embed="rId14">
                <a:extLst>
                  <a:ext uri="{28A0092B-C50C-407E-A947-70E740481C1C}">
                    <a14:useLocalDpi xmlns:a14="http://schemas.microsoft.com/office/drawing/2010/main" val="0"/>
                  </a:ext>
                </a:extLst>
              </a:blip>
              <a:stretch>
                <a:fillRect/>
              </a:stretch>
            </p:blipFill>
            <p:spPr>
              <a:xfrm>
                <a:off x="1594891" y="4309413"/>
                <a:ext cx="341779" cy="192030"/>
              </a:xfrm>
              <a:prstGeom prst="rect">
                <a:avLst/>
              </a:prstGeom>
            </p:spPr>
          </p:pic>
          <p:pic>
            <p:nvPicPr>
              <p:cNvPr id="90" name="그림 89" descr="\documentclass{article}&#10;\usepackage{amsmath}&#10;\pagestyle{empty}&#10;\begin{document}&#10;$&#10;\mu_S &#10;$&#10;&#10;\end{document}" title="IguanaTex Bitmap Display">
                <a:extLst>
                  <a:ext uri="{FF2B5EF4-FFF2-40B4-BE49-F238E27FC236}">
                    <a16:creationId xmlns:a16="http://schemas.microsoft.com/office/drawing/2014/main" id="{8B7AD9C8-A4DB-4F57-AA55-42455A86C7B1}"/>
                  </a:ext>
                </a:extLst>
              </p:cNvPr>
              <p:cNvPicPr>
                <a:picLocks noChangeAspect="1"/>
              </p:cNvPicPr>
              <p:nvPr>
                <p:custDataLst>
                  <p:tags r:id="rId4"/>
                </p:custDataLst>
              </p:nvPr>
            </p:nvPicPr>
            <p:blipFill>
              <a:blip r:embed="rId15">
                <a:extLst>
                  <a:ext uri="{28A0092B-C50C-407E-A947-70E740481C1C}">
                    <a14:useLocalDpi xmlns:a14="http://schemas.microsoft.com/office/drawing/2010/main" val="0"/>
                  </a:ext>
                </a:extLst>
              </a:blip>
              <a:stretch>
                <a:fillRect/>
              </a:stretch>
            </p:blipFill>
            <p:spPr>
              <a:xfrm>
                <a:off x="1603512" y="4877921"/>
                <a:ext cx="315353" cy="192030"/>
              </a:xfrm>
              <a:prstGeom prst="rect">
                <a:avLst/>
              </a:prstGeom>
            </p:spPr>
          </p:pic>
          <p:pic>
            <p:nvPicPr>
              <p:cNvPr id="27" name="그림 26" descr="\documentclass{article}&#10;\usepackage{amsmath}&#10;\pagestyle{empty}&#10;\begin{document}&#10;$&#10;\mu_F&#10;$&#10;&#10;\end{document}" title="IguanaTex Bitmap Display">
                <a:extLst>
                  <a:ext uri="{FF2B5EF4-FFF2-40B4-BE49-F238E27FC236}">
                    <a16:creationId xmlns:a16="http://schemas.microsoft.com/office/drawing/2014/main" id="{40C9A3DE-4CCA-4B2A-BD18-5BFF5B521A95}"/>
                  </a:ext>
                </a:extLst>
              </p:cNvPr>
              <p:cNvPicPr>
                <a:picLocks noChangeAspect="1"/>
              </p:cNvPicPr>
              <p:nvPr>
                <p:custDataLst>
                  <p:tags r:id="rId5"/>
                </p:custDataLst>
              </p:nvPr>
            </p:nvPicPr>
            <p:blipFill>
              <a:blip r:embed="rId16">
                <a:extLst>
                  <a:ext uri="{28A0092B-C50C-407E-A947-70E740481C1C}">
                    <a14:useLocalDpi xmlns:a14="http://schemas.microsoft.com/office/drawing/2010/main" val="0"/>
                  </a:ext>
                </a:extLst>
              </a:blip>
              <a:stretch>
                <a:fillRect/>
              </a:stretch>
            </p:blipFill>
            <p:spPr>
              <a:xfrm>
                <a:off x="1575744" y="2711149"/>
                <a:ext cx="340017" cy="192030"/>
              </a:xfrm>
              <a:prstGeom prst="rect">
                <a:avLst/>
              </a:prstGeom>
            </p:spPr>
          </p:pic>
          <p:pic>
            <p:nvPicPr>
              <p:cNvPr id="92" name="그림 91" descr="\documentclass{article}&#10;\usepackage{amsmath}&#10;\pagestyle{empty}&#10;\begin{document}&#10;$&#10;\nu_S $&#10;&#10;\end{document}" title="IguanaTex Bitmap Display">
                <a:extLst>
                  <a:ext uri="{FF2B5EF4-FFF2-40B4-BE49-F238E27FC236}">
                    <a16:creationId xmlns:a16="http://schemas.microsoft.com/office/drawing/2014/main" id="{A4F54A0B-F7D6-44DD-8BB9-468C23D31429}"/>
                  </a:ext>
                </a:extLst>
              </p:cNvPr>
              <p:cNvPicPr>
                <a:picLocks noChangeAspect="1"/>
              </p:cNvPicPr>
              <p:nvPr>
                <p:custDataLst>
                  <p:tags r:id="rId6"/>
                </p:custDataLst>
              </p:nvPr>
            </p:nvPicPr>
            <p:blipFill>
              <a:blip r:embed="rId17">
                <a:extLst>
                  <a:ext uri="{28A0092B-C50C-407E-A947-70E740481C1C}">
                    <a14:useLocalDpi xmlns:a14="http://schemas.microsoft.com/office/drawing/2010/main" val="0"/>
                  </a:ext>
                </a:extLst>
              </a:blip>
              <a:stretch>
                <a:fillRect/>
              </a:stretch>
            </p:blipFill>
            <p:spPr>
              <a:xfrm>
                <a:off x="2677303" y="5839758"/>
                <a:ext cx="276595" cy="176175"/>
              </a:xfrm>
              <a:prstGeom prst="rect">
                <a:avLst/>
              </a:prstGeom>
            </p:spPr>
          </p:pic>
          <p:pic>
            <p:nvPicPr>
              <p:cNvPr id="29" name="그림 28" descr="\documentclass{article}&#10;\usepackage{amsmath}&#10;\pagestyle{empty}&#10;\begin{document}&#10;$&#10;\nu_F&#10;$&#10;&#10;\end{document}" title="IguanaTex Bitmap Display">
                <a:extLst>
                  <a:ext uri="{FF2B5EF4-FFF2-40B4-BE49-F238E27FC236}">
                    <a16:creationId xmlns:a16="http://schemas.microsoft.com/office/drawing/2014/main" id="{831E55AF-649C-4615-B7D9-ACA45BB4B3DA}"/>
                  </a:ext>
                </a:extLst>
              </p:cNvPr>
              <p:cNvPicPr>
                <a:picLocks noChangeAspect="1"/>
              </p:cNvPicPr>
              <p:nvPr>
                <p:custDataLst>
                  <p:tags r:id="rId7"/>
                </p:custDataLst>
              </p:nvPr>
            </p:nvPicPr>
            <p:blipFill>
              <a:blip r:embed="rId18">
                <a:extLst>
                  <a:ext uri="{28A0092B-C50C-407E-A947-70E740481C1C}">
                    <a14:useLocalDpi xmlns:a14="http://schemas.microsoft.com/office/drawing/2010/main" val="0"/>
                  </a:ext>
                </a:extLst>
              </a:blip>
              <a:stretch>
                <a:fillRect/>
              </a:stretch>
            </p:blipFill>
            <p:spPr>
              <a:xfrm>
                <a:off x="5080969" y="5829948"/>
                <a:ext cx="301258" cy="174413"/>
              </a:xfrm>
              <a:prstGeom prst="rect">
                <a:avLst/>
              </a:prstGeom>
            </p:spPr>
          </p:pic>
          <p:pic>
            <p:nvPicPr>
              <p:cNvPr id="94" name="그림 93" descr="\documentclass{article}&#10;\usepackage{amsmath}&#10;\pagestyle{empty}&#10;\begin{document}&#10;$&#10;\nu_C \ $&#10;&#10;\end{document}" title="IguanaTex Bitmap Display">
                <a:extLst>
                  <a:ext uri="{FF2B5EF4-FFF2-40B4-BE49-F238E27FC236}">
                    <a16:creationId xmlns:a16="http://schemas.microsoft.com/office/drawing/2014/main" id="{00F87CB1-019B-4CD8-BFB5-1081CD85668A}"/>
                  </a:ext>
                </a:extLst>
              </p:cNvPr>
              <p:cNvPicPr>
                <a:picLocks noChangeAspect="1"/>
              </p:cNvPicPr>
              <p:nvPr>
                <p:custDataLst>
                  <p:tags r:id="rId8"/>
                </p:custDataLst>
              </p:nvPr>
            </p:nvPicPr>
            <p:blipFill>
              <a:blip r:embed="rId19">
                <a:extLst>
                  <a:ext uri="{28A0092B-C50C-407E-A947-70E740481C1C}">
                    <a14:useLocalDpi xmlns:a14="http://schemas.microsoft.com/office/drawing/2010/main" val="0"/>
                  </a:ext>
                </a:extLst>
              </a:blip>
              <a:stretch>
                <a:fillRect/>
              </a:stretch>
            </p:blipFill>
            <p:spPr>
              <a:xfrm>
                <a:off x="3896479" y="5839757"/>
                <a:ext cx="303020" cy="176175"/>
              </a:xfrm>
              <a:prstGeom prst="rect">
                <a:avLst/>
              </a:prstGeom>
            </p:spPr>
          </p:pic>
          <p:cxnSp>
            <p:nvCxnSpPr>
              <p:cNvPr id="31" name="직선 연결선 30">
                <a:extLst>
                  <a:ext uri="{FF2B5EF4-FFF2-40B4-BE49-F238E27FC236}">
                    <a16:creationId xmlns:a16="http://schemas.microsoft.com/office/drawing/2014/main" id="{E50CAEE3-329F-4BE6-B3EE-46E1CD23577C}"/>
                  </a:ext>
                </a:extLst>
              </p:cNvPr>
              <p:cNvCxnSpPr/>
              <p:nvPr/>
            </p:nvCxnSpPr>
            <p:spPr>
              <a:xfrm>
                <a:off x="2016445" y="4933792"/>
                <a:ext cx="80118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직선 연결선 32">
                <a:extLst>
                  <a:ext uri="{FF2B5EF4-FFF2-40B4-BE49-F238E27FC236}">
                    <a16:creationId xmlns:a16="http://schemas.microsoft.com/office/drawing/2014/main" id="{D753A9F3-1EB5-4E7A-86AF-54259C091684}"/>
                  </a:ext>
                </a:extLst>
              </p:cNvPr>
              <p:cNvCxnSpPr>
                <a:cxnSpLocks/>
              </p:cNvCxnSpPr>
              <p:nvPr/>
            </p:nvCxnSpPr>
            <p:spPr>
              <a:xfrm rot="5400000">
                <a:off x="2417035" y="5334382"/>
                <a:ext cx="80118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직선 연결선 33">
                <a:extLst>
                  <a:ext uri="{FF2B5EF4-FFF2-40B4-BE49-F238E27FC236}">
                    <a16:creationId xmlns:a16="http://schemas.microsoft.com/office/drawing/2014/main" id="{7113824B-3E1A-4FB3-8687-63398DA1FCE5}"/>
                  </a:ext>
                </a:extLst>
              </p:cNvPr>
              <p:cNvCxnSpPr>
                <a:cxnSpLocks/>
              </p:cNvCxnSpPr>
              <p:nvPr/>
            </p:nvCxnSpPr>
            <p:spPr>
              <a:xfrm>
                <a:off x="2016444" y="3787042"/>
                <a:ext cx="3337865" cy="92"/>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5" name="직선 연결선 34">
                <a:extLst>
                  <a:ext uri="{FF2B5EF4-FFF2-40B4-BE49-F238E27FC236}">
                    <a16:creationId xmlns:a16="http://schemas.microsoft.com/office/drawing/2014/main" id="{FD23A874-E4E3-419B-AD55-2C2F5D0F4237}"/>
                  </a:ext>
                </a:extLst>
              </p:cNvPr>
              <p:cNvCxnSpPr>
                <a:cxnSpLocks/>
              </p:cNvCxnSpPr>
              <p:nvPr/>
            </p:nvCxnSpPr>
            <p:spPr>
              <a:xfrm>
                <a:off x="4036416" y="3775223"/>
                <a:ext cx="0" cy="195974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직선 연결선 47">
                <a:extLst>
                  <a:ext uri="{FF2B5EF4-FFF2-40B4-BE49-F238E27FC236}">
                    <a16:creationId xmlns:a16="http://schemas.microsoft.com/office/drawing/2014/main" id="{0BCEA4C1-5605-4A10-8300-682AC1A40E15}"/>
                  </a:ext>
                </a:extLst>
              </p:cNvPr>
              <p:cNvCxnSpPr>
                <a:cxnSpLocks/>
                <a:endCxn id="144" idx="2"/>
              </p:cNvCxnSpPr>
              <p:nvPr/>
            </p:nvCxnSpPr>
            <p:spPr>
              <a:xfrm>
                <a:off x="2016444" y="2789441"/>
                <a:ext cx="3152572" cy="88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직선 연결선 48">
                <a:extLst>
                  <a:ext uri="{FF2B5EF4-FFF2-40B4-BE49-F238E27FC236}">
                    <a16:creationId xmlns:a16="http://schemas.microsoft.com/office/drawing/2014/main" id="{33B6B187-3512-4F95-AAE3-0A647BE53500}"/>
                  </a:ext>
                </a:extLst>
              </p:cNvPr>
              <p:cNvCxnSpPr>
                <a:cxnSpLocks/>
              </p:cNvCxnSpPr>
              <p:nvPr/>
            </p:nvCxnSpPr>
            <p:spPr>
              <a:xfrm>
                <a:off x="5214601" y="2807165"/>
                <a:ext cx="0" cy="29396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4" name="직선 연결선 53">
                <a:extLst>
                  <a:ext uri="{FF2B5EF4-FFF2-40B4-BE49-F238E27FC236}">
                    <a16:creationId xmlns:a16="http://schemas.microsoft.com/office/drawing/2014/main" id="{5423AC83-684B-4479-9EEC-73D126D6D5C2}"/>
                  </a:ext>
                </a:extLst>
              </p:cNvPr>
              <p:cNvCxnSpPr>
                <a:cxnSpLocks/>
              </p:cNvCxnSpPr>
              <p:nvPr/>
            </p:nvCxnSpPr>
            <p:spPr>
              <a:xfrm flipV="1">
                <a:off x="2016444" y="4381561"/>
                <a:ext cx="2019972" cy="118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pic>
          <p:nvPicPr>
            <p:cNvPr id="139" name="그림 138" descr="\documentclass{article}&#10;\usepackage{amsmath}&#10;\pagestyle{empty}&#10;\begin{document}&#10;\begin{flalign*}&#10;&amp;\mu_H \sim Q \\&#10;&amp;\mu_C \sim \sqrt{QM},\  \nu_C \sim Q ,\\&#10;&amp;\mu_S \sim M \ \ \ \ \ \ ,\  \nu_S \sim M\\&#10;\end{flalign*} &#10;&#10;&#10;&#10;\end{document}" title="IguanaTex Bitmap Display">
              <a:extLst>
                <a:ext uri="{FF2B5EF4-FFF2-40B4-BE49-F238E27FC236}">
                  <a16:creationId xmlns:a16="http://schemas.microsoft.com/office/drawing/2014/main" id="{9A091201-0589-4CAB-8FAB-BB643C7BB49D}"/>
                </a:ext>
              </a:extLst>
            </p:cNvPr>
            <p:cNvPicPr>
              <a:picLocks noChangeAspect="1"/>
            </p:cNvPicPr>
            <p:nvPr>
              <p:custDataLst>
                <p:tags r:id="rId1"/>
              </p:custDataLst>
            </p:nvPr>
          </p:nvPicPr>
          <p:blipFill>
            <a:blip r:embed="rId20">
              <a:extLst>
                <a:ext uri="{28A0092B-C50C-407E-A947-70E740481C1C}">
                  <a14:useLocalDpi xmlns:a14="http://schemas.microsoft.com/office/drawing/2010/main" val="0"/>
                </a:ext>
              </a:extLst>
            </a:blip>
            <a:stretch>
              <a:fillRect/>
            </a:stretch>
          </p:blipFill>
          <p:spPr>
            <a:xfrm>
              <a:off x="7638214" y="5323359"/>
              <a:ext cx="2480764" cy="1052951"/>
            </a:xfrm>
            <a:prstGeom prst="rect">
              <a:avLst/>
            </a:prstGeom>
          </p:spPr>
        </p:pic>
        <p:sp>
          <p:nvSpPr>
            <p:cNvPr id="142" name="타원 141">
              <a:extLst>
                <a:ext uri="{FF2B5EF4-FFF2-40B4-BE49-F238E27FC236}">
                  <a16:creationId xmlns:a16="http://schemas.microsoft.com/office/drawing/2014/main" id="{6C2194DB-4C9B-44F2-9BF6-169EAE4E7493}"/>
                </a:ext>
              </a:extLst>
            </p:cNvPr>
            <p:cNvSpPr/>
            <p:nvPr/>
          </p:nvSpPr>
          <p:spPr>
            <a:xfrm>
              <a:off x="8887649" y="3794772"/>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4" name="타원 143">
              <a:extLst>
                <a:ext uri="{FF2B5EF4-FFF2-40B4-BE49-F238E27FC236}">
                  <a16:creationId xmlns:a16="http://schemas.microsoft.com/office/drawing/2014/main" id="{F164A906-4D7C-4336-A4FF-7877A79EDBA3}"/>
                </a:ext>
              </a:extLst>
            </p:cNvPr>
            <p:cNvSpPr/>
            <p:nvPr/>
          </p:nvSpPr>
          <p:spPr>
            <a:xfrm>
              <a:off x="9912008" y="2402068"/>
              <a:ext cx="108000" cy="108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47" name="직선 연결선 146">
              <a:extLst>
                <a:ext uri="{FF2B5EF4-FFF2-40B4-BE49-F238E27FC236}">
                  <a16:creationId xmlns:a16="http://schemas.microsoft.com/office/drawing/2014/main" id="{18B7F28C-87C5-4792-B273-D321762F73A7}"/>
                </a:ext>
              </a:extLst>
            </p:cNvPr>
            <p:cNvCxnSpPr>
              <a:cxnSpLocks/>
            </p:cNvCxnSpPr>
            <p:nvPr/>
          </p:nvCxnSpPr>
          <p:spPr>
            <a:xfrm flipV="1">
              <a:off x="7881420" y="2463712"/>
              <a:ext cx="0" cy="1845108"/>
            </a:xfrm>
            <a:prstGeom prst="line">
              <a:avLst/>
            </a:prstGeom>
            <a:ln w="31750">
              <a:solidFill>
                <a:schemeClr val="accent2"/>
              </a:solidFill>
              <a:prstDash val="solid"/>
              <a:headEnd type="none" w="lg" len="med"/>
              <a:tailEnd type="triangle" w="lg" len="lg"/>
            </a:ln>
          </p:spPr>
          <p:style>
            <a:lnRef idx="1">
              <a:schemeClr val="accent1"/>
            </a:lnRef>
            <a:fillRef idx="0">
              <a:schemeClr val="accent1"/>
            </a:fillRef>
            <a:effectRef idx="0">
              <a:schemeClr val="accent1"/>
            </a:effectRef>
            <a:fontRef idx="minor">
              <a:schemeClr val="tx1"/>
            </a:fontRef>
          </p:style>
        </p:cxnSp>
        <p:sp>
          <p:nvSpPr>
            <p:cNvPr id="141" name="타원 140">
              <a:extLst>
                <a:ext uri="{FF2B5EF4-FFF2-40B4-BE49-F238E27FC236}">
                  <a16:creationId xmlns:a16="http://schemas.microsoft.com/office/drawing/2014/main" id="{D9544FFB-8BAB-4D1F-9721-20A780CA9764}"/>
                </a:ext>
              </a:extLst>
            </p:cNvPr>
            <p:cNvSpPr/>
            <p:nvPr/>
          </p:nvSpPr>
          <p:spPr>
            <a:xfrm>
              <a:off x="7844000" y="4250418"/>
              <a:ext cx="108000" cy="108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52" name="직선 연결선 151">
              <a:extLst>
                <a:ext uri="{FF2B5EF4-FFF2-40B4-BE49-F238E27FC236}">
                  <a16:creationId xmlns:a16="http://schemas.microsoft.com/office/drawing/2014/main" id="{471442CE-C319-479D-8DCB-0809D80826FB}"/>
                </a:ext>
              </a:extLst>
            </p:cNvPr>
            <p:cNvCxnSpPr>
              <a:cxnSpLocks/>
            </p:cNvCxnSpPr>
            <p:nvPr/>
          </p:nvCxnSpPr>
          <p:spPr>
            <a:xfrm rot="5400000" flipV="1">
              <a:off x="8873276" y="1458421"/>
              <a:ext cx="0" cy="1980000"/>
            </a:xfrm>
            <a:prstGeom prst="line">
              <a:avLst/>
            </a:prstGeom>
            <a:ln w="31750">
              <a:solidFill>
                <a:schemeClr val="accent2"/>
              </a:solidFill>
              <a:prstDash val="solid"/>
              <a:headEnd type="none"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57" name="직선 연결선 156">
              <a:extLst>
                <a:ext uri="{FF2B5EF4-FFF2-40B4-BE49-F238E27FC236}">
                  <a16:creationId xmlns:a16="http://schemas.microsoft.com/office/drawing/2014/main" id="{BBB3CFCF-3F4A-4728-91FB-594475AE6EE0}"/>
                </a:ext>
              </a:extLst>
            </p:cNvPr>
            <p:cNvCxnSpPr>
              <a:cxnSpLocks/>
            </p:cNvCxnSpPr>
            <p:nvPr/>
          </p:nvCxnSpPr>
          <p:spPr>
            <a:xfrm rot="5400000" flipV="1">
              <a:off x="9431314" y="3292340"/>
              <a:ext cx="0" cy="1080000"/>
            </a:xfrm>
            <a:prstGeom prst="line">
              <a:avLst/>
            </a:prstGeom>
            <a:ln w="31750">
              <a:solidFill>
                <a:schemeClr val="accent1"/>
              </a:solidFill>
              <a:prstDash val="solid"/>
              <a:headEnd type="none"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59" name="직선 연결선 158">
              <a:extLst>
                <a:ext uri="{FF2B5EF4-FFF2-40B4-BE49-F238E27FC236}">
                  <a16:creationId xmlns:a16="http://schemas.microsoft.com/office/drawing/2014/main" id="{9AB92E6C-28DC-41B2-94A1-0AB04BD86B44}"/>
                </a:ext>
              </a:extLst>
            </p:cNvPr>
            <p:cNvCxnSpPr>
              <a:cxnSpLocks/>
            </p:cNvCxnSpPr>
            <p:nvPr/>
          </p:nvCxnSpPr>
          <p:spPr>
            <a:xfrm flipV="1">
              <a:off x="9911153" y="2507836"/>
              <a:ext cx="0" cy="1332000"/>
            </a:xfrm>
            <a:prstGeom prst="line">
              <a:avLst/>
            </a:prstGeom>
            <a:ln w="31750">
              <a:solidFill>
                <a:schemeClr val="accent1"/>
              </a:solidFill>
              <a:prstDash val="solid"/>
              <a:headEnd type="none"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60" name="직선 연결선 159">
              <a:extLst>
                <a:ext uri="{FF2B5EF4-FFF2-40B4-BE49-F238E27FC236}">
                  <a16:creationId xmlns:a16="http://schemas.microsoft.com/office/drawing/2014/main" id="{A936EA44-0B16-4386-A773-24C6711F95A4}"/>
                </a:ext>
              </a:extLst>
            </p:cNvPr>
            <p:cNvCxnSpPr>
              <a:cxnSpLocks/>
            </p:cNvCxnSpPr>
            <p:nvPr/>
          </p:nvCxnSpPr>
          <p:spPr>
            <a:xfrm flipV="1">
              <a:off x="10010123" y="2507836"/>
              <a:ext cx="0" cy="792000"/>
            </a:xfrm>
            <a:prstGeom prst="line">
              <a:avLst/>
            </a:prstGeom>
            <a:ln w="31750">
              <a:solidFill>
                <a:srgbClr val="FF0000"/>
              </a:solidFill>
              <a:prstDash val="solid"/>
              <a:headEnd type="none" w="lg" len="med"/>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64889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5685C99-B354-4D18-BA68-D36A2B48D86F}"/>
              </a:ext>
            </a:extLst>
          </p:cNvPr>
          <p:cNvSpPr>
            <a:spLocks noGrp="1"/>
          </p:cNvSpPr>
          <p:nvPr>
            <p:ph type="title"/>
          </p:nvPr>
        </p:nvSpPr>
        <p:spPr>
          <a:xfrm>
            <a:off x="0" y="1"/>
            <a:ext cx="12192000" cy="571500"/>
          </a:xfrm>
          <a:solidFill>
            <a:schemeClr val="accent1">
              <a:alpha val="40000"/>
            </a:schemeClr>
          </a:solidFill>
        </p:spPr>
        <p:txBody>
          <a:bodyPr>
            <a:normAutofit fontScale="90000"/>
          </a:bodyPr>
          <a:lstStyle/>
          <a:p>
            <a:r>
              <a:rPr lang="en-US" altLang="ko-KR" dirty="0"/>
              <a:t>Renormalization Group Equation (RGE)</a:t>
            </a:r>
            <a:endParaRPr lang="ko-KR" altLang="en-US" dirty="0"/>
          </a:p>
        </p:txBody>
      </p:sp>
      <p:sp>
        <p:nvSpPr>
          <p:cNvPr id="4" name="TextBox 3">
            <a:extLst>
              <a:ext uri="{FF2B5EF4-FFF2-40B4-BE49-F238E27FC236}">
                <a16:creationId xmlns:a16="http://schemas.microsoft.com/office/drawing/2014/main" id="{C794ED40-60DC-4945-87E9-C95F8F25684D}"/>
              </a:ext>
            </a:extLst>
          </p:cNvPr>
          <p:cNvSpPr txBox="1"/>
          <p:nvPr/>
        </p:nvSpPr>
        <p:spPr>
          <a:xfrm>
            <a:off x="956602" y="1511587"/>
            <a:ext cx="1915909" cy="584775"/>
          </a:xfrm>
          <a:prstGeom prst="rect">
            <a:avLst/>
          </a:prstGeom>
          <a:noFill/>
        </p:spPr>
        <p:txBody>
          <a:bodyPr wrap="none" rtlCol="0">
            <a:spAutoFit/>
          </a:bodyPr>
          <a:lstStyle/>
          <a:p>
            <a:pPr marL="457200" indent="-457200">
              <a:buFont typeface="Arial" panose="020B0604020202020204" pitchFamily="34" charset="0"/>
              <a:buChar char="•"/>
            </a:pPr>
            <a:r>
              <a:rPr lang="en-US" altLang="ko-KR" sz="3200" dirty="0"/>
              <a:t>Singlet</a:t>
            </a:r>
            <a:endParaRPr lang="ko-KR" altLang="en-US" sz="3200" dirty="0"/>
          </a:p>
        </p:txBody>
      </p:sp>
      <p:sp>
        <p:nvSpPr>
          <p:cNvPr id="7" name="TextBox 6">
            <a:extLst>
              <a:ext uri="{FF2B5EF4-FFF2-40B4-BE49-F238E27FC236}">
                <a16:creationId xmlns:a16="http://schemas.microsoft.com/office/drawing/2014/main" id="{0CD89C20-9073-44AA-A764-51E9CC75D8A8}"/>
              </a:ext>
            </a:extLst>
          </p:cNvPr>
          <p:cNvSpPr txBox="1"/>
          <p:nvPr/>
        </p:nvSpPr>
        <p:spPr>
          <a:xfrm>
            <a:off x="956602" y="3633635"/>
            <a:ext cx="2836033" cy="584775"/>
          </a:xfrm>
          <a:prstGeom prst="rect">
            <a:avLst/>
          </a:prstGeom>
          <a:noFill/>
        </p:spPr>
        <p:txBody>
          <a:bodyPr wrap="none" rtlCol="0">
            <a:spAutoFit/>
          </a:bodyPr>
          <a:lstStyle/>
          <a:p>
            <a:pPr marL="457200" indent="-457200">
              <a:buFont typeface="Arial" panose="020B0604020202020204" pitchFamily="34" charset="0"/>
              <a:buChar char="•"/>
            </a:pPr>
            <a:r>
              <a:rPr lang="en-US" altLang="ko-KR" sz="3200" dirty="0"/>
              <a:t>Non-singlet</a:t>
            </a:r>
            <a:endParaRPr lang="ko-KR" altLang="en-US" sz="3200" dirty="0"/>
          </a:p>
        </p:txBody>
      </p:sp>
      <p:pic>
        <p:nvPicPr>
          <p:cNvPr id="8" name="그림 7" descr="\documentclass{article}&#10;\usepackage{amsmath}&#10;\pagestyle{empty}&#10;\begin{document}&#10;&#10;\begin{math}&#10;\frac{d}{d\ln \mu} \tilde{J}_{\mathrm{semi}} (\mu) = \tilde{\gamma}_{s}^{\mu}\tilde{J}_{\mathrm{semi}} (\mu)&#10;\end{math}&#10;&#10;&#10;\end{document}" title="IguanaTex Bitmap Display">
            <a:extLst>
              <a:ext uri="{FF2B5EF4-FFF2-40B4-BE49-F238E27FC236}">
                <a16:creationId xmlns:a16="http://schemas.microsoft.com/office/drawing/2014/main" id="{4858A1B7-532F-407C-801C-D95B6D642964}"/>
              </a:ext>
            </a:extLst>
          </p:cNvPr>
          <p:cNvPicPr>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1499860" y="2096362"/>
            <a:ext cx="4278086" cy="531650"/>
          </a:xfrm>
          <a:prstGeom prst="rect">
            <a:avLst/>
          </a:prstGeom>
        </p:spPr>
      </p:pic>
      <p:pic>
        <p:nvPicPr>
          <p:cNvPr id="9" name="그림 8" descr="\documentclass{article}&#10;\usepackage{amsmath}&#10;\pagestyle{empty}&#10;\begin{document}&#10;&#10;\begin{math}&#10;\frac{d}{d\ln \nu} \tilde{J}_{\mathrm{semi}}^a (\mu,\nu) = \tilde{\gamma}_{n}^{\nu}\tilde{J}_{\mathrm{semi}}^a (\mu,\nu)&#10;\end{math}&#10;&#10;&#10;\end{document}" title="IguanaTex Bitmap Display">
            <a:extLst>
              <a:ext uri="{FF2B5EF4-FFF2-40B4-BE49-F238E27FC236}">
                <a16:creationId xmlns:a16="http://schemas.microsoft.com/office/drawing/2014/main" id="{1B71B222-DC3B-4FA3-B11C-B0988BFB69A6}"/>
              </a:ext>
            </a:extLst>
          </p:cNvPr>
          <p:cNvPicPr>
            <a:picLocks noChangeAspect="1"/>
          </p:cNvPicPr>
          <p:nvPr>
            <p:custDataLst>
              <p:tags r:id="rId2"/>
            </p:custDataLst>
          </p:nvPr>
        </p:nvPicPr>
        <p:blipFill>
          <a:blip r:embed="rId12">
            <a:extLst>
              <a:ext uri="{28A0092B-C50C-407E-A947-70E740481C1C}">
                <a14:useLocalDpi xmlns:a14="http://schemas.microsoft.com/office/drawing/2010/main" val="0"/>
              </a:ext>
            </a:extLst>
          </a:blip>
          <a:stretch>
            <a:fillRect/>
          </a:stretch>
        </p:blipFill>
        <p:spPr>
          <a:xfrm>
            <a:off x="1499860" y="5011136"/>
            <a:ext cx="4991129" cy="476528"/>
          </a:xfrm>
          <a:prstGeom prst="rect">
            <a:avLst/>
          </a:prstGeom>
        </p:spPr>
      </p:pic>
      <p:pic>
        <p:nvPicPr>
          <p:cNvPr id="10" name="그림 9" descr="\documentclass{article}&#10;\usepackage{amsmath}&#10;\pagestyle{empty}&#10;\begin{document}&#10;&#10;\begin{math}&#10;\frac{d}{d\ln \mu} \tilde{J}_{\mathrm{semi}}^a (\mu,\nu) = \tilde{\gamma}_{n}^{\mu}\tilde{J}_{\mathrm{semi}}^a (\mu,\nu)&#10;\end{math}&#10;&#10;&#10;\end{document}" title="IguanaTex Bitmap Display">
            <a:extLst>
              <a:ext uri="{FF2B5EF4-FFF2-40B4-BE49-F238E27FC236}">
                <a16:creationId xmlns:a16="http://schemas.microsoft.com/office/drawing/2014/main" id="{98EE30E6-2278-480E-8E72-1689BC3DE6A8}"/>
              </a:ext>
            </a:extLst>
          </p:cNvPr>
          <p:cNvPicPr>
            <a:picLocks noChangeAspect="1"/>
          </p:cNvPicPr>
          <p:nvPr>
            <p:custDataLst>
              <p:tags r:id="rId3"/>
            </p:custDataLst>
          </p:nvPr>
        </p:nvPicPr>
        <p:blipFill>
          <a:blip r:embed="rId13">
            <a:extLst>
              <a:ext uri="{28A0092B-C50C-407E-A947-70E740481C1C}">
                <a14:useLocalDpi xmlns:a14="http://schemas.microsoft.com/office/drawing/2010/main" val="0"/>
              </a:ext>
            </a:extLst>
          </a:blip>
          <a:stretch>
            <a:fillRect/>
          </a:stretch>
        </p:blipFill>
        <p:spPr>
          <a:xfrm>
            <a:off x="1499860" y="4238789"/>
            <a:ext cx="4991129" cy="527627"/>
          </a:xfrm>
          <a:prstGeom prst="rect">
            <a:avLst/>
          </a:prstGeom>
        </p:spPr>
      </p:pic>
      <p:pic>
        <p:nvPicPr>
          <p:cNvPr id="5" name="그림 4" descr="\documentclass{article}&#10;\usepackage{amsmath}&#10;\pagestyle{empty}&#10;\begin{document}&#10;&#10;\begin{math}&#10;\frac{d}{d\ln \nu} \tilde{J}_{\mathrm{semi}} (\mu) = 0&#10;\end{math}&#10;&#10;&#10;\end{document}" title="IguanaTex Bitmap Display">
            <a:extLst>
              <a:ext uri="{FF2B5EF4-FFF2-40B4-BE49-F238E27FC236}">
                <a16:creationId xmlns:a16="http://schemas.microsoft.com/office/drawing/2014/main" id="{416D88E0-6360-4292-8E81-C5C13F968DC0}"/>
              </a:ext>
            </a:extLst>
          </p:cNvPr>
          <p:cNvPicPr>
            <a:picLocks noChangeAspect="1"/>
          </p:cNvPicPr>
          <p:nvPr>
            <p:custDataLst>
              <p:tags r:id="rId4"/>
            </p:custDataLst>
          </p:nvPr>
        </p:nvPicPr>
        <p:blipFill>
          <a:blip r:embed="rId14">
            <a:extLst>
              <a:ext uri="{28A0092B-C50C-407E-A947-70E740481C1C}">
                <a14:useLocalDpi xmlns:a14="http://schemas.microsoft.com/office/drawing/2010/main" val="0"/>
              </a:ext>
            </a:extLst>
          </a:blip>
          <a:stretch>
            <a:fillRect/>
          </a:stretch>
        </p:blipFill>
        <p:spPr>
          <a:xfrm>
            <a:off x="1534999" y="2872732"/>
            <a:ext cx="2724704" cy="476710"/>
          </a:xfrm>
          <a:prstGeom prst="rect">
            <a:avLst/>
          </a:prstGeom>
        </p:spPr>
      </p:pic>
      <p:pic>
        <p:nvPicPr>
          <p:cNvPr id="12" name="그림 11" descr="\documentclass{article}&#10;\usepackage{amsmath}&#10;\pagestyle{empty}&#10;\begin{document}&#10;&#10;\begin{math}&#10; \tilde{\gamma}_{s}^{\mu}= 2 C_F \Gamma_c \ln\frac{\mu^2}{\omega M} - 2\gamma_{\ell}&#10;\end{math}&#10;&#10;&#10;\end{document}" title="IguanaTex Bitmap Display">
            <a:extLst>
              <a:ext uri="{FF2B5EF4-FFF2-40B4-BE49-F238E27FC236}">
                <a16:creationId xmlns:a16="http://schemas.microsoft.com/office/drawing/2014/main" id="{98A6F9C4-A281-47D4-9798-DE11F0CD49EA}"/>
              </a:ext>
            </a:extLst>
          </p:cNvPr>
          <p:cNvPicPr>
            <a:picLocks noChangeAspect="1"/>
          </p:cNvPicPr>
          <p:nvPr>
            <p:custDataLst>
              <p:tags r:id="rId5"/>
            </p:custDataLst>
          </p:nvPr>
        </p:nvPicPr>
        <p:blipFill>
          <a:blip r:embed="rId15">
            <a:extLst>
              <a:ext uri="{28A0092B-C50C-407E-A947-70E740481C1C}">
                <a14:useLocalDpi xmlns:a14="http://schemas.microsoft.com/office/drawing/2010/main" val="0"/>
              </a:ext>
            </a:extLst>
          </a:blip>
          <a:stretch>
            <a:fillRect/>
          </a:stretch>
        </p:blipFill>
        <p:spPr>
          <a:xfrm>
            <a:off x="7152215" y="2057779"/>
            <a:ext cx="3945632" cy="530543"/>
          </a:xfrm>
          <a:prstGeom prst="rect">
            <a:avLst/>
          </a:prstGeom>
        </p:spPr>
      </p:pic>
      <p:pic>
        <p:nvPicPr>
          <p:cNvPr id="14" name="그림 13" descr="\documentclass{article}&#10;\usepackage{amsmath}&#10;\pagestyle{empty}&#10;\begin{document}&#10;&#10;\begin{math}&#10; \tilde{\gamma}_{n}^{\mu}= \tilde{\gamma}_s+ C_A \Gamma_c \ln\frac{\nu M}{\mu^2}&#10;\end{math}&#10;&#10;&#10;\end{document}" title="IguanaTex Bitmap Display">
            <a:extLst>
              <a:ext uri="{FF2B5EF4-FFF2-40B4-BE49-F238E27FC236}">
                <a16:creationId xmlns:a16="http://schemas.microsoft.com/office/drawing/2014/main" id="{BF7CCBE1-7E76-484A-8D10-457CE3984D46}"/>
              </a:ext>
            </a:extLst>
          </p:cNvPr>
          <p:cNvPicPr>
            <a:picLocks noChangeAspect="1"/>
          </p:cNvPicPr>
          <p:nvPr>
            <p:custDataLst>
              <p:tags r:id="rId6"/>
            </p:custDataLst>
          </p:nvPr>
        </p:nvPicPr>
        <p:blipFill>
          <a:blip r:embed="rId16">
            <a:extLst>
              <a:ext uri="{28A0092B-C50C-407E-A947-70E740481C1C}">
                <a14:useLocalDpi xmlns:a14="http://schemas.microsoft.com/office/drawing/2010/main" val="0"/>
              </a:ext>
            </a:extLst>
          </a:blip>
          <a:stretch>
            <a:fillRect/>
          </a:stretch>
        </p:blipFill>
        <p:spPr>
          <a:xfrm>
            <a:off x="7143580" y="4235873"/>
            <a:ext cx="3713804" cy="530543"/>
          </a:xfrm>
          <a:prstGeom prst="rect">
            <a:avLst/>
          </a:prstGeom>
        </p:spPr>
      </p:pic>
      <p:pic>
        <p:nvPicPr>
          <p:cNvPr id="15" name="그림 14" descr="\documentclass{article}&#10;\usepackage{amsmath}&#10;\pagestyle{empty}&#10;\begin{document}&#10;&#10;\begin{math}&#10; \tilde{\gamma}_{n}^{\nu}= C_A \Gamma_c \ln\frac{\mu}{M}&#10;\end{math}&#10;&#10;&#10;\end{document}" title="IguanaTex Bitmap Display">
            <a:extLst>
              <a:ext uri="{FF2B5EF4-FFF2-40B4-BE49-F238E27FC236}">
                <a16:creationId xmlns:a16="http://schemas.microsoft.com/office/drawing/2014/main" id="{05268687-3001-49AD-995E-8FFCF3779A3B}"/>
              </a:ext>
            </a:extLst>
          </p:cNvPr>
          <p:cNvPicPr>
            <a:picLocks noChangeAspect="1"/>
          </p:cNvPicPr>
          <p:nvPr>
            <p:custDataLst>
              <p:tags r:id="rId7"/>
            </p:custDataLst>
          </p:nvPr>
        </p:nvPicPr>
        <p:blipFill>
          <a:blip r:embed="rId17">
            <a:extLst>
              <a:ext uri="{28A0092B-C50C-407E-A947-70E740481C1C}">
                <a14:useLocalDpi xmlns:a14="http://schemas.microsoft.com/office/drawing/2010/main" val="0"/>
              </a:ext>
            </a:extLst>
          </a:blip>
          <a:stretch>
            <a:fillRect/>
          </a:stretch>
        </p:blipFill>
        <p:spPr>
          <a:xfrm>
            <a:off x="7156832" y="5034320"/>
            <a:ext cx="2715685" cy="430161"/>
          </a:xfrm>
          <a:prstGeom prst="rect">
            <a:avLst/>
          </a:prstGeom>
        </p:spPr>
      </p:pic>
      <p:pic>
        <p:nvPicPr>
          <p:cNvPr id="19" name="그림 18" descr="\documentclass{article}&#10;\usepackage{amsmath}&#10;\pagestyle{empty}&#10;\begin{document}&#10;\begin{align*}&#10;&amp;\Gamma_c (\alpha) = \alpha/\pi , \\&#10;&amp;\gamma_{\ell} = -3\alpha C_F/(4\pi).&#10;\end{align*}&#10;&#10;\end{document}" title="IguanaTex Bitmap Display">
            <a:extLst>
              <a:ext uri="{FF2B5EF4-FFF2-40B4-BE49-F238E27FC236}">
                <a16:creationId xmlns:a16="http://schemas.microsoft.com/office/drawing/2014/main" id="{27140CB7-D6BF-4395-95CB-483213E7DED4}"/>
              </a:ext>
            </a:extLst>
          </p:cNvPr>
          <p:cNvPicPr>
            <a:picLocks noChangeAspect="1"/>
          </p:cNvPicPr>
          <p:nvPr>
            <p:custDataLst>
              <p:tags r:id="rId8"/>
            </p:custDataLst>
          </p:nvPr>
        </p:nvPicPr>
        <p:blipFill>
          <a:blip r:embed="rId18">
            <a:extLst>
              <a:ext uri="{28A0092B-C50C-407E-A947-70E740481C1C}">
                <a14:useLocalDpi xmlns:a14="http://schemas.microsoft.com/office/drawing/2010/main" val="0"/>
              </a:ext>
            </a:extLst>
          </a:blip>
          <a:stretch>
            <a:fillRect/>
          </a:stretch>
        </p:blipFill>
        <p:spPr>
          <a:xfrm>
            <a:off x="8833185" y="2757512"/>
            <a:ext cx="2414866" cy="746903"/>
          </a:xfrm>
          <a:prstGeom prst="rect">
            <a:avLst/>
          </a:prstGeom>
        </p:spPr>
      </p:pic>
      <p:sp>
        <p:nvSpPr>
          <p:cNvPr id="20" name="TextBox 19">
            <a:extLst>
              <a:ext uri="{FF2B5EF4-FFF2-40B4-BE49-F238E27FC236}">
                <a16:creationId xmlns:a16="http://schemas.microsoft.com/office/drawing/2014/main" id="{7976EA27-A8D4-4ED8-8BCF-0F4C96000B1C}"/>
              </a:ext>
            </a:extLst>
          </p:cNvPr>
          <p:cNvSpPr txBox="1"/>
          <p:nvPr/>
        </p:nvSpPr>
        <p:spPr>
          <a:xfrm>
            <a:off x="7793335" y="2591955"/>
            <a:ext cx="1023485" cy="461665"/>
          </a:xfrm>
          <a:prstGeom prst="rect">
            <a:avLst/>
          </a:prstGeom>
          <a:noFill/>
        </p:spPr>
        <p:txBody>
          <a:bodyPr wrap="none" rtlCol="0">
            <a:spAutoFit/>
          </a:bodyPr>
          <a:lstStyle/>
          <a:p>
            <a:r>
              <a:rPr lang="en-US" altLang="ko-KR" sz="2400" dirty="0"/>
              <a:t>where</a:t>
            </a:r>
            <a:endParaRPr lang="ko-KR" altLang="en-US" sz="2400" dirty="0"/>
          </a:p>
        </p:txBody>
      </p:sp>
      <p:sp>
        <p:nvSpPr>
          <p:cNvPr id="11" name="TextBox 10">
            <a:extLst>
              <a:ext uri="{FF2B5EF4-FFF2-40B4-BE49-F238E27FC236}">
                <a16:creationId xmlns:a16="http://schemas.microsoft.com/office/drawing/2014/main" id="{4420E3E4-3CDF-49FC-B578-7E03CA8D3688}"/>
              </a:ext>
            </a:extLst>
          </p:cNvPr>
          <p:cNvSpPr txBox="1"/>
          <p:nvPr/>
        </p:nvSpPr>
        <p:spPr>
          <a:xfrm>
            <a:off x="5526505" y="2871537"/>
            <a:ext cx="65" cy="276999"/>
          </a:xfrm>
          <a:prstGeom prst="rect">
            <a:avLst/>
          </a:prstGeom>
          <a:noFill/>
        </p:spPr>
        <p:txBody>
          <a:bodyPr wrap="none" lIns="0" tIns="0" rIns="0" bIns="0" rtlCol="0">
            <a:spAutoFit/>
          </a:bodyPr>
          <a:lstStyle/>
          <a:p>
            <a:endParaRPr lang="ko-KR" altLang="en-US" dirty="0"/>
          </a:p>
        </p:txBody>
      </p:sp>
      <p:sp>
        <p:nvSpPr>
          <p:cNvPr id="13" name="TextBox 12">
            <a:extLst>
              <a:ext uri="{FF2B5EF4-FFF2-40B4-BE49-F238E27FC236}">
                <a16:creationId xmlns:a16="http://schemas.microsoft.com/office/drawing/2014/main" id="{06483AF6-CC80-4299-BDD0-17970BAE1FC7}"/>
              </a:ext>
            </a:extLst>
          </p:cNvPr>
          <p:cNvSpPr txBox="1"/>
          <p:nvPr/>
        </p:nvSpPr>
        <p:spPr>
          <a:xfrm>
            <a:off x="8588547" y="1497371"/>
            <a:ext cx="942887" cy="461665"/>
          </a:xfrm>
          <a:prstGeom prst="rect">
            <a:avLst/>
          </a:prstGeom>
          <a:noFill/>
        </p:spPr>
        <p:txBody>
          <a:bodyPr wrap="none" rtlCol="0">
            <a:spAutoFit/>
          </a:bodyPr>
          <a:lstStyle/>
          <a:p>
            <a:r>
              <a:rPr lang="en-US" altLang="ko-KR" sz="2400" dirty="0">
                <a:solidFill>
                  <a:sysClr val="windowText" lastClr="000000"/>
                </a:solidFill>
              </a:rPr>
              <a:t>Cusp.</a:t>
            </a:r>
            <a:endParaRPr lang="ko-KR" altLang="en-US" sz="2400" dirty="0">
              <a:solidFill>
                <a:sysClr val="windowText" lastClr="000000"/>
              </a:solidFill>
            </a:endParaRPr>
          </a:p>
        </p:txBody>
      </p:sp>
      <p:sp>
        <p:nvSpPr>
          <p:cNvPr id="26" name="직사각형 25">
            <a:extLst>
              <a:ext uri="{FF2B5EF4-FFF2-40B4-BE49-F238E27FC236}">
                <a16:creationId xmlns:a16="http://schemas.microsoft.com/office/drawing/2014/main" id="{07017320-C110-4A94-8766-2110D08EC749}"/>
              </a:ext>
            </a:extLst>
          </p:cNvPr>
          <p:cNvSpPr/>
          <p:nvPr/>
        </p:nvSpPr>
        <p:spPr>
          <a:xfrm>
            <a:off x="8037095" y="2054146"/>
            <a:ext cx="2153994" cy="584775"/>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sp>
        <p:nvSpPr>
          <p:cNvPr id="27" name="직사각형 26">
            <a:extLst>
              <a:ext uri="{FF2B5EF4-FFF2-40B4-BE49-F238E27FC236}">
                <a16:creationId xmlns:a16="http://schemas.microsoft.com/office/drawing/2014/main" id="{5F2BF477-D762-4E3C-B0EE-15894E0B907D}"/>
              </a:ext>
            </a:extLst>
          </p:cNvPr>
          <p:cNvSpPr/>
          <p:nvPr/>
        </p:nvSpPr>
        <p:spPr>
          <a:xfrm>
            <a:off x="10539662" y="2054146"/>
            <a:ext cx="695735" cy="5847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TextBox 27">
            <a:extLst>
              <a:ext uri="{FF2B5EF4-FFF2-40B4-BE49-F238E27FC236}">
                <a16:creationId xmlns:a16="http://schemas.microsoft.com/office/drawing/2014/main" id="{3BBC87E8-8778-4119-8B97-0FF46CB51418}"/>
              </a:ext>
            </a:extLst>
          </p:cNvPr>
          <p:cNvSpPr txBox="1"/>
          <p:nvPr/>
        </p:nvSpPr>
        <p:spPr>
          <a:xfrm>
            <a:off x="10191089" y="1507886"/>
            <a:ext cx="1667444" cy="461665"/>
          </a:xfrm>
          <a:prstGeom prst="rect">
            <a:avLst/>
          </a:prstGeom>
          <a:noFill/>
        </p:spPr>
        <p:txBody>
          <a:bodyPr wrap="none" rtlCol="0">
            <a:spAutoFit/>
          </a:bodyPr>
          <a:lstStyle/>
          <a:p>
            <a:r>
              <a:rPr lang="en-US" altLang="ko-KR" sz="2400" dirty="0"/>
              <a:t>Non-Cusp.</a:t>
            </a:r>
            <a:endParaRPr lang="ko-KR" altLang="en-US" sz="2400" dirty="0"/>
          </a:p>
        </p:txBody>
      </p:sp>
      <p:sp>
        <p:nvSpPr>
          <p:cNvPr id="29" name="직사각형 28">
            <a:extLst>
              <a:ext uri="{FF2B5EF4-FFF2-40B4-BE49-F238E27FC236}">
                <a16:creationId xmlns:a16="http://schemas.microsoft.com/office/drawing/2014/main" id="{70BF2A8A-0C10-4639-92A9-AEE5AA7815AE}"/>
              </a:ext>
            </a:extLst>
          </p:cNvPr>
          <p:cNvSpPr/>
          <p:nvPr/>
        </p:nvSpPr>
        <p:spPr>
          <a:xfrm>
            <a:off x="8865269" y="4186326"/>
            <a:ext cx="2024199" cy="584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직사각형 29">
            <a:extLst>
              <a:ext uri="{FF2B5EF4-FFF2-40B4-BE49-F238E27FC236}">
                <a16:creationId xmlns:a16="http://schemas.microsoft.com/office/drawing/2014/main" id="{D91A648E-62E0-4FF5-BF66-81BD08B6B5AA}"/>
              </a:ext>
            </a:extLst>
          </p:cNvPr>
          <p:cNvSpPr/>
          <p:nvPr/>
        </p:nvSpPr>
        <p:spPr>
          <a:xfrm>
            <a:off x="8039102" y="4948323"/>
            <a:ext cx="1865499" cy="584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2331635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5685C99-B354-4D18-BA68-D36A2B48D86F}"/>
              </a:ext>
            </a:extLst>
          </p:cNvPr>
          <p:cNvSpPr>
            <a:spLocks noGrp="1"/>
          </p:cNvSpPr>
          <p:nvPr>
            <p:ph type="title"/>
          </p:nvPr>
        </p:nvSpPr>
        <p:spPr>
          <a:xfrm>
            <a:off x="0" y="1"/>
            <a:ext cx="12192000" cy="571500"/>
          </a:xfrm>
          <a:solidFill>
            <a:schemeClr val="accent1">
              <a:alpha val="40000"/>
            </a:schemeClr>
          </a:solidFill>
        </p:spPr>
        <p:txBody>
          <a:bodyPr>
            <a:normAutofit fontScale="90000"/>
          </a:bodyPr>
          <a:lstStyle/>
          <a:p>
            <a:r>
              <a:rPr lang="en-US" altLang="ko-KR" dirty="0"/>
              <a:t>The solutions of RGE for singlet</a:t>
            </a:r>
            <a:endParaRPr lang="ko-KR" altLang="en-US" dirty="0"/>
          </a:p>
        </p:txBody>
      </p:sp>
      <p:pic>
        <p:nvPicPr>
          <p:cNvPr id="7" name="그림 6" descr="\documentclass{article}&#10;\usepackage{amsmath}&#10;\pagestyle{empty}&#10;\begin{document}&#10;\begin{math}&#10;\tilde{J}_{\mathrm{semi}} (\mu_F) =U_{s} (\mu_F, \mu_C) \tilde{J}_{\mathrm{semi}} (\mu_C).&#10;\end{math}&#10;&#10;&#10;&#10;\end{document}" title="IguanaTex Bitmap Display">
            <a:extLst>
              <a:ext uri="{FF2B5EF4-FFF2-40B4-BE49-F238E27FC236}">
                <a16:creationId xmlns:a16="http://schemas.microsoft.com/office/drawing/2014/main" id="{23E4BCE1-E763-4FDE-A473-811B80CD41DF}"/>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437999" y="2769703"/>
            <a:ext cx="4666666" cy="371429"/>
          </a:xfrm>
          <a:prstGeom prst="rect">
            <a:avLst/>
          </a:prstGeom>
        </p:spPr>
      </p:pic>
      <p:sp>
        <p:nvSpPr>
          <p:cNvPr id="34" name="TextBox 33">
            <a:extLst>
              <a:ext uri="{FF2B5EF4-FFF2-40B4-BE49-F238E27FC236}">
                <a16:creationId xmlns:a16="http://schemas.microsoft.com/office/drawing/2014/main" id="{FE4E4E71-FD26-44A7-802D-348DD6B01D03}"/>
              </a:ext>
            </a:extLst>
          </p:cNvPr>
          <p:cNvSpPr txBox="1"/>
          <p:nvPr/>
        </p:nvSpPr>
        <p:spPr>
          <a:xfrm>
            <a:off x="852785" y="2040994"/>
            <a:ext cx="1915909" cy="584775"/>
          </a:xfrm>
          <a:prstGeom prst="rect">
            <a:avLst/>
          </a:prstGeom>
          <a:noFill/>
        </p:spPr>
        <p:txBody>
          <a:bodyPr wrap="none" rtlCol="0">
            <a:spAutoFit/>
          </a:bodyPr>
          <a:lstStyle/>
          <a:p>
            <a:pPr marL="457200" indent="-457200">
              <a:buFont typeface="Arial" panose="020B0604020202020204" pitchFamily="34" charset="0"/>
              <a:buChar char="•"/>
            </a:pPr>
            <a:r>
              <a:rPr lang="en-US" altLang="ko-KR" sz="3200" dirty="0"/>
              <a:t>Singlet</a:t>
            </a:r>
            <a:endParaRPr lang="ko-KR" altLang="en-US" sz="3200" dirty="0"/>
          </a:p>
        </p:txBody>
      </p:sp>
      <p:pic>
        <p:nvPicPr>
          <p:cNvPr id="4" name="그림 3" descr="\documentclass{article}&#10;\usepackage{amsmath}&#10;\pagestyle{empty}&#10;\begin{document}&#10;\begin{align*} &#10;&amp;U_{s} (\mu_F, \mu_C) =\exp\Bigl[ 4 C_F S_{\Gamma_C} (\mu_F,\mu_C) &#10;-2 C_F a_{\Gamma_c} (\mu_F, \mu_C) \ln&#10;\frac{\omega M}{\mu_C^2} -2 a_{\gamma_{\ell}} (\mu_F, \mu_C)\Bigr], \\&#10;&amp;S_{\Gamma_C} (\mu,\mu_i) =&#10;\int_{\alpha(\mu_i)}^{\alpha (\mu)} d\alpha \frac{\Gamma_c (\alpha)}{\beta (\alpha)} \int_{\alpha&#10;(\mu_i)}^{\alpha} \frac{d\alpha^{\prime}}{\beta(\alpha^{\prime})},\ &#10;a_f (\mu, \mu_i) = &#10;\int_{\alpha (\mu_i)}^{\alpha (\mu)} \frac{d\alpha}{\beta(\alpha)} f(\alpha). &#10;\end{align*} &#10;&#10;&#10;&#10;\end{document}" title="IguanaTex Bitmap Display">
            <a:extLst>
              <a:ext uri="{FF2B5EF4-FFF2-40B4-BE49-F238E27FC236}">
                <a16:creationId xmlns:a16="http://schemas.microsoft.com/office/drawing/2014/main" id="{9C450810-EC19-498F-9901-F64108C5C151}"/>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1995474" y="4301479"/>
            <a:ext cx="8729907" cy="1380571"/>
          </a:xfrm>
          <a:prstGeom prst="rect">
            <a:avLst/>
          </a:prstGeom>
        </p:spPr>
      </p:pic>
      <p:sp>
        <p:nvSpPr>
          <p:cNvPr id="37" name="TextBox 36">
            <a:extLst>
              <a:ext uri="{FF2B5EF4-FFF2-40B4-BE49-F238E27FC236}">
                <a16:creationId xmlns:a16="http://schemas.microsoft.com/office/drawing/2014/main" id="{04495425-7733-45D8-8703-E915673F257D}"/>
              </a:ext>
            </a:extLst>
          </p:cNvPr>
          <p:cNvSpPr txBox="1"/>
          <p:nvPr/>
        </p:nvSpPr>
        <p:spPr>
          <a:xfrm>
            <a:off x="1810740" y="3839815"/>
            <a:ext cx="184731" cy="461665"/>
          </a:xfrm>
          <a:prstGeom prst="rect">
            <a:avLst/>
          </a:prstGeom>
          <a:noFill/>
        </p:spPr>
        <p:txBody>
          <a:bodyPr wrap="none" rtlCol="0">
            <a:spAutoFit/>
          </a:bodyPr>
          <a:lstStyle/>
          <a:p>
            <a:endParaRPr lang="ko-KR" altLang="en-US" sz="2400" dirty="0"/>
          </a:p>
        </p:txBody>
      </p:sp>
      <p:sp>
        <p:nvSpPr>
          <p:cNvPr id="39" name="TextBox 38">
            <a:extLst>
              <a:ext uri="{FF2B5EF4-FFF2-40B4-BE49-F238E27FC236}">
                <a16:creationId xmlns:a16="http://schemas.microsoft.com/office/drawing/2014/main" id="{7F7E6FF2-8877-484F-8506-BA6828194995}"/>
              </a:ext>
            </a:extLst>
          </p:cNvPr>
          <p:cNvSpPr txBox="1"/>
          <p:nvPr/>
        </p:nvSpPr>
        <p:spPr>
          <a:xfrm>
            <a:off x="1384723" y="3839814"/>
            <a:ext cx="1531830" cy="461665"/>
          </a:xfrm>
          <a:prstGeom prst="rect">
            <a:avLst/>
          </a:prstGeom>
          <a:noFill/>
        </p:spPr>
        <p:txBody>
          <a:bodyPr wrap="none" rtlCol="0">
            <a:spAutoFit/>
          </a:bodyPr>
          <a:lstStyle/>
          <a:p>
            <a:r>
              <a:rPr lang="en-US" altLang="ko-KR" sz="2400" dirty="0"/>
              <a:t>Note that</a:t>
            </a:r>
            <a:endParaRPr lang="ko-KR" altLang="en-US" sz="2400" dirty="0"/>
          </a:p>
        </p:txBody>
      </p:sp>
    </p:spTree>
    <p:extLst>
      <p:ext uri="{BB962C8B-B14F-4D97-AF65-F5344CB8AC3E}">
        <p14:creationId xmlns:p14="http://schemas.microsoft.com/office/powerpoint/2010/main" val="3629500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5685C99-B354-4D18-BA68-D36A2B48D86F}"/>
              </a:ext>
            </a:extLst>
          </p:cNvPr>
          <p:cNvSpPr>
            <a:spLocks noGrp="1"/>
          </p:cNvSpPr>
          <p:nvPr>
            <p:ph type="title"/>
          </p:nvPr>
        </p:nvSpPr>
        <p:spPr>
          <a:xfrm>
            <a:off x="0" y="1"/>
            <a:ext cx="12192000" cy="571500"/>
          </a:xfrm>
          <a:solidFill>
            <a:schemeClr val="accent1">
              <a:alpha val="40000"/>
            </a:schemeClr>
          </a:solidFill>
        </p:spPr>
        <p:txBody>
          <a:bodyPr>
            <a:normAutofit fontScale="90000"/>
          </a:bodyPr>
          <a:lstStyle/>
          <a:p>
            <a:r>
              <a:rPr lang="en-US" altLang="ko-KR" dirty="0"/>
              <a:t>The solutions of RGE for non-singlet</a:t>
            </a:r>
            <a:endParaRPr lang="ko-KR" altLang="en-US" dirty="0"/>
          </a:p>
        </p:txBody>
      </p:sp>
      <p:pic>
        <p:nvPicPr>
          <p:cNvPr id="23" name="그림 22" descr="\documentclass{article}&#10;\usepackage{amsmath}&#10;\pagestyle{empty}&#10;\begin{document}&#10;\begin{align*}&#10;\tilde{J}_{\mathrm{semi}}^a (\mu_F, \nu_F) &#10;=U_{n} (\mu_F, \mu_C;\nu_F) V_{n} (\nu_F , \nu_C ; \mu_C)  \tilde{J}_{\mathrm{semi}}^a (\mu_C , \nu_C).&#10;\end{align*}&#10;&#10;&#10;\end{document}" title="IguanaTex Bitmap Display">
            <a:extLst>
              <a:ext uri="{FF2B5EF4-FFF2-40B4-BE49-F238E27FC236}">
                <a16:creationId xmlns:a16="http://schemas.microsoft.com/office/drawing/2014/main" id="{0F1B61A4-D2D8-43F4-A72C-9BC157AADC47}"/>
              </a:ext>
            </a:extLst>
          </p:cNvPr>
          <p:cNvPicPr>
            <a:picLocks noChangeAspect="1"/>
          </p:cNvPicPr>
          <p:nvPr>
            <p:custDataLst>
              <p:tags r:id="rId1"/>
            </p:custDataLst>
          </p:nvPr>
        </p:nvPicPr>
        <p:blipFill>
          <a:blip r:embed="rId14">
            <a:extLst>
              <a:ext uri="{28A0092B-C50C-407E-A947-70E740481C1C}">
                <a14:useLocalDpi xmlns:a14="http://schemas.microsoft.com/office/drawing/2010/main" val="0"/>
              </a:ext>
            </a:extLst>
          </a:blip>
          <a:stretch>
            <a:fillRect/>
          </a:stretch>
        </p:blipFill>
        <p:spPr>
          <a:xfrm>
            <a:off x="1060786" y="4964367"/>
            <a:ext cx="8247619" cy="371429"/>
          </a:xfrm>
          <a:prstGeom prst="rect">
            <a:avLst/>
          </a:prstGeom>
        </p:spPr>
      </p:pic>
      <p:pic>
        <p:nvPicPr>
          <p:cNvPr id="16" name="그림 15" descr="\documentclass{article}&#10;\usepackage{amsmath}&#10;\pagestyle{empty}&#10;\begin{document}&#10;&#10;\begin{math}&#10;\frac{d \tilde{\gamma}_{n} ^{\nu}}{d \ln \mu}= \frac{d \tilde{\gamma}_{n}^{\mu}}{d \ln \nu}.&#10;\end{math}&#10;&#10;&#10;\end{document}" title="IguanaTex Bitmap Display">
            <a:extLst>
              <a:ext uri="{FF2B5EF4-FFF2-40B4-BE49-F238E27FC236}">
                <a16:creationId xmlns:a16="http://schemas.microsoft.com/office/drawing/2014/main" id="{EE6A7F27-DE17-43D2-8C0E-E823C950B58B}"/>
              </a:ext>
            </a:extLst>
          </p:cNvPr>
          <p:cNvPicPr>
            <a:picLocks noChangeAspect="1"/>
          </p:cNvPicPr>
          <p:nvPr>
            <p:custDataLst>
              <p:tags r:id="rId2"/>
            </p:custDataLst>
          </p:nvPr>
        </p:nvPicPr>
        <p:blipFill>
          <a:blip r:embed="rId15">
            <a:extLst>
              <a:ext uri="{28A0092B-C50C-407E-A947-70E740481C1C}">
                <a14:useLocalDpi xmlns:a14="http://schemas.microsoft.com/office/drawing/2010/main" val="0"/>
              </a:ext>
            </a:extLst>
          </a:blip>
          <a:stretch>
            <a:fillRect/>
          </a:stretch>
        </p:blipFill>
        <p:spPr>
          <a:xfrm>
            <a:off x="6820379" y="3333503"/>
            <a:ext cx="2369804" cy="654986"/>
          </a:xfrm>
          <a:prstGeom prst="rect">
            <a:avLst/>
          </a:prstGeom>
        </p:spPr>
      </p:pic>
      <p:sp>
        <p:nvSpPr>
          <p:cNvPr id="47" name="TextBox 46">
            <a:extLst>
              <a:ext uri="{FF2B5EF4-FFF2-40B4-BE49-F238E27FC236}">
                <a16:creationId xmlns:a16="http://schemas.microsoft.com/office/drawing/2014/main" id="{8EBD15B7-B7D0-418B-97AF-4F7909A33721}"/>
              </a:ext>
            </a:extLst>
          </p:cNvPr>
          <p:cNvSpPr txBox="1"/>
          <p:nvPr/>
        </p:nvSpPr>
        <p:spPr>
          <a:xfrm>
            <a:off x="6600844" y="2399095"/>
            <a:ext cx="5021055" cy="830997"/>
          </a:xfrm>
          <a:prstGeom prst="rect">
            <a:avLst/>
          </a:prstGeom>
          <a:noFill/>
        </p:spPr>
        <p:txBody>
          <a:bodyPr wrap="none" rtlCol="0">
            <a:spAutoFit/>
          </a:bodyPr>
          <a:lstStyle/>
          <a:p>
            <a:r>
              <a:rPr lang="en-US" altLang="ko-KR" sz="2400" dirty="0"/>
              <a:t>The evolution is path-independent</a:t>
            </a:r>
            <a:br>
              <a:rPr lang="en-US" altLang="ko-KR" sz="2400" dirty="0"/>
            </a:br>
            <a:r>
              <a:rPr lang="en-US" altLang="ko-KR" sz="2400" dirty="0"/>
              <a:t>by the following relation.</a:t>
            </a:r>
            <a:endParaRPr lang="ko-KR" altLang="en-US" sz="2400" dirty="0"/>
          </a:p>
        </p:txBody>
      </p:sp>
      <p:grpSp>
        <p:nvGrpSpPr>
          <p:cNvPr id="7" name="그룹 6">
            <a:extLst>
              <a:ext uri="{FF2B5EF4-FFF2-40B4-BE49-F238E27FC236}">
                <a16:creationId xmlns:a16="http://schemas.microsoft.com/office/drawing/2014/main" id="{76724B35-7E66-47C3-B6DD-BD230BFD23A1}"/>
              </a:ext>
            </a:extLst>
          </p:cNvPr>
          <p:cNvGrpSpPr>
            <a:grpSpLocks noChangeAspect="1"/>
          </p:cNvGrpSpPr>
          <p:nvPr/>
        </p:nvGrpSpPr>
        <p:grpSpPr>
          <a:xfrm>
            <a:off x="2391843" y="1734206"/>
            <a:ext cx="2746086" cy="2778118"/>
            <a:chOff x="990600" y="1877154"/>
            <a:chExt cx="3600000" cy="3600000"/>
          </a:xfrm>
        </p:grpSpPr>
        <p:cxnSp>
          <p:nvCxnSpPr>
            <p:cNvPr id="4" name="직선 화살표 연결선 3">
              <a:extLst>
                <a:ext uri="{FF2B5EF4-FFF2-40B4-BE49-F238E27FC236}">
                  <a16:creationId xmlns:a16="http://schemas.microsoft.com/office/drawing/2014/main" id="{54F8EEFC-4BD0-440E-B89F-86A0646E59D5}"/>
                </a:ext>
              </a:extLst>
            </p:cNvPr>
            <p:cNvCxnSpPr/>
            <p:nvPr/>
          </p:nvCxnSpPr>
          <p:spPr>
            <a:xfrm flipV="1">
              <a:off x="990600" y="1877154"/>
              <a:ext cx="0" cy="3600000"/>
            </a:xfrm>
            <a:prstGeom prst="straightConnector1">
              <a:avLst/>
            </a:prstGeom>
            <a:ln>
              <a:headEnd w="med" len="lg"/>
              <a:tailEnd type="arrow" w="med" len="lg"/>
            </a:ln>
          </p:spPr>
          <p:style>
            <a:lnRef idx="1">
              <a:schemeClr val="dk1"/>
            </a:lnRef>
            <a:fillRef idx="0">
              <a:schemeClr val="dk1"/>
            </a:fillRef>
            <a:effectRef idx="0">
              <a:schemeClr val="dk1"/>
            </a:effectRef>
            <a:fontRef idx="minor">
              <a:schemeClr val="tx1"/>
            </a:fontRef>
          </p:style>
        </p:cxnSp>
        <p:cxnSp>
          <p:nvCxnSpPr>
            <p:cNvPr id="6" name="직선 화살표 연결선 5">
              <a:extLst>
                <a:ext uri="{FF2B5EF4-FFF2-40B4-BE49-F238E27FC236}">
                  <a16:creationId xmlns:a16="http://schemas.microsoft.com/office/drawing/2014/main" id="{19A09B68-9034-40E6-A4E0-D33665AE2A33}"/>
                </a:ext>
              </a:extLst>
            </p:cNvPr>
            <p:cNvCxnSpPr/>
            <p:nvPr/>
          </p:nvCxnSpPr>
          <p:spPr>
            <a:xfrm>
              <a:off x="990600" y="5477154"/>
              <a:ext cx="3600000" cy="0"/>
            </a:xfrm>
            <a:prstGeom prst="straightConnector1">
              <a:avLst/>
            </a:prstGeom>
            <a:ln>
              <a:headEnd w="med" len="lg"/>
              <a:tailEnd type="arrow" w="med" len="lg"/>
            </a:ln>
          </p:spPr>
          <p:style>
            <a:lnRef idx="1">
              <a:schemeClr val="dk1"/>
            </a:lnRef>
            <a:fillRef idx="0">
              <a:schemeClr val="dk1"/>
            </a:fillRef>
            <a:effectRef idx="0">
              <a:schemeClr val="dk1"/>
            </a:effectRef>
            <a:fontRef idx="minor">
              <a:schemeClr val="tx1"/>
            </a:fontRef>
          </p:style>
        </p:cxnSp>
      </p:grpSp>
      <p:cxnSp>
        <p:nvCxnSpPr>
          <p:cNvPr id="9" name="직선 연결선 8">
            <a:extLst>
              <a:ext uri="{FF2B5EF4-FFF2-40B4-BE49-F238E27FC236}">
                <a16:creationId xmlns:a16="http://schemas.microsoft.com/office/drawing/2014/main" id="{29D4FBD9-6C12-4DA6-AD16-59FA85EC6581}"/>
              </a:ext>
            </a:extLst>
          </p:cNvPr>
          <p:cNvCxnSpPr/>
          <p:nvPr/>
        </p:nvCxnSpPr>
        <p:spPr>
          <a:xfrm>
            <a:off x="2391843" y="3981963"/>
            <a:ext cx="720000" cy="0"/>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13" name="직선 연결선 12">
            <a:extLst>
              <a:ext uri="{FF2B5EF4-FFF2-40B4-BE49-F238E27FC236}">
                <a16:creationId xmlns:a16="http://schemas.microsoft.com/office/drawing/2014/main" id="{6E6A64CF-FEA5-44BB-AD46-B592B0044370}"/>
              </a:ext>
            </a:extLst>
          </p:cNvPr>
          <p:cNvCxnSpPr/>
          <p:nvPr/>
        </p:nvCxnSpPr>
        <p:spPr>
          <a:xfrm>
            <a:off x="3128284" y="3981963"/>
            <a:ext cx="0" cy="540000"/>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15" name="직선 연결선 14">
            <a:extLst>
              <a:ext uri="{FF2B5EF4-FFF2-40B4-BE49-F238E27FC236}">
                <a16:creationId xmlns:a16="http://schemas.microsoft.com/office/drawing/2014/main" id="{44F5138D-C7B8-494E-BAF2-4D571715F242}"/>
              </a:ext>
            </a:extLst>
          </p:cNvPr>
          <p:cNvCxnSpPr/>
          <p:nvPr/>
        </p:nvCxnSpPr>
        <p:spPr>
          <a:xfrm>
            <a:off x="2391843" y="2532680"/>
            <a:ext cx="1980000" cy="0"/>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17" name="직선 연결선 16">
            <a:extLst>
              <a:ext uri="{FF2B5EF4-FFF2-40B4-BE49-F238E27FC236}">
                <a16:creationId xmlns:a16="http://schemas.microsoft.com/office/drawing/2014/main" id="{291EE62E-7CAE-4FB3-9B7C-9AD3D00D9E66}"/>
              </a:ext>
            </a:extLst>
          </p:cNvPr>
          <p:cNvCxnSpPr/>
          <p:nvPr/>
        </p:nvCxnSpPr>
        <p:spPr>
          <a:xfrm>
            <a:off x="4384751" y="2712324"/>
            <a:ext cx="0" cy="1800000"/>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19" name="직선 연결선 18">
            <a:extLst>
              <a:ext uri="{FF2B5EF4-FFF2-40B4-BE49-F238E27FC236}">
                <a16:creationId xmlns:a16="http://schemas.microsoft.com/office/drawing/2014/main" id="{0CB88BD1-EC9D-4F69-A09C-6AA748DEB146}"/>
              </a:ext>
            </a:extLst>
          </p:cNvPr>
          <p:cNvCxnSpPr/>
          <p:nvPr/>
        </p:nvCxnSpPr>
        <p:spPr>
          <a:xfrm>
            <a:off x="3128284" y="3981963"/>
            <a:ext cx="1256467" cy="0"/>
          </a:xfrm>
          <a:prstGeom prst="line">
            <a:avLst/>
          </a:prstGeom>
          <a:ln w="3175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직선 연결선 20">
            <a:extLst>
              <a:ext uri="{FF2B5EF4-FFF2-40B4-BE49-F238E27FC236}">
                <a16:creationId xmlns:a16="http://schemas.microsoft.com/office/drawing/2014/main" id="{3AE9D392-3D20-4C99-B614-1DAB1B408D5B}"/>
              </a:ext>
            </a:extLst>
          </p:cNvPr>
          <p:cNvCxnSpPr/>
          <p:nvPr/>
        </p:nvCxnSpPr>
        <p:spPr>
          <a:xfrm flipV="1">
            <a:off x="4384751" y="2536274"/>
            <a:ext cx="0" cy="1426304"/>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pic>
        <p:nvPicPr>
          <p:cNvPr id="27" name="그림 26" descr="\documentclass{article}&#10;\usepackage{amsmath}&#10;\pagestyle{empty}&#10;\begin{document}&#10;\begin{math}&#10;\mu_C (\sim \sqrt{\omega M})&#10;\end{math}&#10;&#10;\end{document}" title="IguanaTex Bitmap Display">
            <a:extLst>
              <a:ext uri="{FF2B5EF4-FFF2-40B4-BE49-F238E27FC236}">
                <a16:creationId xmlns:a16="http://schemas.microsoft.com/office/drawing/2014/main" id="{6781B458-6078-483B-9BC7-391B4CF29368}"/>
              </a:ext>
            </a:extLst>
          </p:cNvPr>
          <p:cNvPicPr>
            <a:picLocks noChangeAspect="1"/>
          </p:cNvPicPr>
          <p:nvPr>
            <p:custDataLst>
              <p:tags r:id="rId3"/>
            </p:custDataLst>
          </p:nvPr>
        </p:nvPicPr>
        <p:blipFill>
          <a:blip r:embed="rId16">
            <a:extLst>
              <a:ext uri="{28A0092B-C50C-407E-A947-70E740481C1C}">
                <a14:useLocalDpi xmlns:a14="http://schemas.microsoft.com/office/drawing/2010/main" val="0"/>
              </a:ext>
            </a:extLst>
          </a:blip>
          <a:stretch>
            <a:fillRect/>
          </a:stretch>
        </p:blipFill>
        <p:spPr>
          <a:xfrm>
            <a:off x="883430" y="3848278"/>
            <a:ext cx="1404952" cy="289524"/>
          </a:xfrm>
          <a:prstGeom prst="rect">
            <a:avLst/>
          </a:prstGeom>
        </p:spPr>
      </p:pic>
      <p:pic>
        <p:nvPicPr>
          <p:cNvPr id="25" name="그림 24" descr="\documentclass{article}&#10;\usepackage{amsmath}&#10;\pagestyle{empty}&#10;\begin{document}&#10;\begin{math}&#10;\mu_F&#10;\end{math}&#10;&#10;\end{document}" title="IguanaTex Bitmap Display">
            <a:extLst>
              <a:ext uri="{FF2B5EF4-FFF2-40B4-BE49-F238E27FC236}">
                <a16:creationId xmlns:a16="http://schemas.microsoft.com/office/drawing/2014/main" id="{B02A1879-116A-4A97-90D4-98664D658A17}"/>
              </a:ext>
            </a:extLst>
          </p:cNvPr>
          <p:cNvPicPr>
            <a:picLocks noChangeAspect="1"/>
          </p:cNvPicPr>
          <p:nvPr>
            <p:custDataLst>
              <p:tags r:id="rId4"/>
            </p:custDataLst>
          </p:nvPr>
        </p:nvPicPr>
        <p:blipFill>
          <a:blip r:embed="rId17">
            <a:extLst>
              <a:ext uri="{28A0092B-C50C-407E-A947-70E740481C1C}">
                <a14:useLocalDpi xmlns:a14="http://schemas.microsoft.com/office/drawing/2010/main" val="0"/>
              </a:ext>
            </a:extLst>
          </a:blip>
          <a:stretch>
            <a:fillRect/>
          </a:stretch>
        </p:blipFill>
        <p:spPr>
          <a:xfrm>
            <a:off x="1980710" y="2454402"/>
            <a:ext cx="294095" cy="166095"/>
          </a:xfrm>
          <a:prstGeom prst="rect">
            <a:avLst/>
          </a:prstGeom>
        </p:spPr>
      </p:pic>
      <p:pic>
        <p:nvPicPr>
          <p:cNvPr id="30" name="그림 29" descr="\documentclass{article}&#10;\usepackage{amsmath}&#10;\pagestyle{empty}&#10;\begin{document}&#10;\begin{math}&#10;\nu_C (\sim \omega)&#10;\end{math}&#10;&#10;\end{document}" title="IguanaTex Bitmap Display">
            <a:extLst>
              <a:ext uri="{FF2B5EF4-FFF2-40B4-BE49-F238E27FC236}">
                <a16:creationId xmlns:a16="http://schemas.microsoft.com/office/drawing/2014/main" id="{79227606-AA4F-48D2-B982-70DDBD415270}"/>
              </a:ext>
            </a:extLst>
          </p:cNvPr>
          <p:cNvPicPr>
            <a:picLocks noChangeAspect="1"/>
          </p:cNvPicPr>
          <p:nvPr>
            <p:custDataLst>
              <p:tags r:id="rId5"/>
            </p:custDataLst>
          </p:nvPr>
        </p:nvPicPr>
        <p:blipFill>
          <a:blip r:embed="rId18">
            <a:extLst>
              <a:ext uri="{28A0092B-C50C-407E-A947-70E740481C1C}">
                <a14:useLocalDpi xmlns:a14="http://schemas.microsoft.com/office/drawing/2010/main" val="0"/>
              </a:ext>
            </a:extLst>
          </a:blip>
          <a:stretch>
            <a:fillRect/>
          </a:stretch>
        </p:blipFill>
        <p:spPr>
          <a:xfrm>
            <a:off x="2997236" y="4589041"/>
            <a:ext cx="977219" cy="279924"/>
          </a:xfrm>
          <a:prstGeom prst="rect">
            <a:avLst/>
          </a:prstGeom>
        </p:spPr>
      </p:pic>
      <p:pic>
        <p:nvPicPr>
          <p:cNvPr id="29" name="그림 28" descr="\documentclass{article}&#10;\usepackage{amsmath}&#10;\pagestyle{empty}&#10;\begin{document}&#10;\begin{math}&#10;\nu_F&#10;\end{math}&#10;&#10;\end{document}" title="IguanaTex Bitmap Display">
            <a:extLst>
              <a:ext uri="{FF2B5EF4-FFF2-40B4-BE49-F238E27FC236}">
                <a16:creationId xmlns:a16="http://schemas.microsoft.com/office/drawing/2014/main" id="{4447B85F-F752-4F7B-8276-76CAD2700B91}"/>
              </a:ext>
            </a:extLst>
          </p:cNvPr>
          <p:cNvPicPr>
            <a:picLocks noChangeAspect="1"/>
          </p:cNvPicPr>
          <p:nvPr>
            <p:custDataLst>
              <p:tags r:id="rId6"/>
            </p:custDataLst>
          </p:nvPr>
        </p:nvPicPr>
        <p:blipFill>
          <a:blip r:embed="rId19">
            <a:extLst>
              <a:ext uri="{28A0092B-C50C-407E-A947-70E740481C1C}">
                <a14:useLocalDpi xmlns:a14="http://schemas.microsoft.com/office/drawing/2010/main" val="0"/>
              </a:ext>
            </a:extLst>
          </a:blip>
          <a:stretch>
            <a:fillRect/>
          </a:stretch>
        </p:blipFill>
        <p:spPr>
          <a:xfrm>
            <a:off x="4246285" y="4653520"/>
            <a:ext cx="312686" cy="181029"/>
          </a:xfrm>
          <a:prstGeom prst="rect">
            <a:avLst/>
          </a:prstGeom>
        </p:spPr>
      </p:pic>
      <p:pic>
        <p:nvPicPr>
          <p:cNvPr id="11" name="그림 10" descr="\documentclass{article}&#10;\usepackage{amsmath}&#10;\pagestyle{empty}&#10;\begin{document}&#10;\begin{equation*}&#10;V_n ( \nu_F , \nu_C ;\mu_C)&#10;\end{equation*}&#10;\end{document}" title="IguanaTex Bitmap Display">
            <a:extLst>
              <a:ext uri="{FF2B5EF4-FFF2-40B4-BE49-F238E27FC236}">
                <a16:creationId xmlns:a16="http://schemas.microsoft.com/office/drawing/2014/main" id="{6BC195D8-5C14-4E5C-8D84-3FEE3E470051}"/>
              </a:ext>
            </a:extLst>
          </p:cNvPr>
          <p:cNvPicPr>
            <a:picLocks noChangeAspect="1"/>
          </p:cNvPicPr>
          <p:nvPr>
            <p:custDataLst>
              <p:tags r:id="rId7"/>
            </p:custDataLst>
          </p:nvPr>
        </p:nvPicPr>
        <p:blipFill>
          <a:blip r:embed="rId20">
            <a:extLst>
              <a:ext uri="{28A0092B-C50C-407E-A947-70E740481C1C}">
                <a14:useLocalDpi xmlns:a14="http://schemas.microsoft.com/office/drawing/2010/main" val="0"/>
              </a:ext>
            </a:extLst>
          </a:blip>
          <a:stretch>
            <a:fillRect/>
          </a:stretch>
        </p:blipFill>
        <p:spPr>
          <a:xfrm>
            <a:off x="3372333" y="4045625"/>
            <a:ext cx="1578668" cy="254476"/>
          </a:xfrm>
          <a:prstGeom prst="rect">
            <a:avLst/>
          </a:prstGeom>
        </p:spPr>
      </p:pic>
      <p:pic>
        <p:nvPicPr>
          <p:cNvPr id="14" name="그림 13" descr="\documentclass{article}&#10;\usepackage{amsmath}&#10;\pagestyle{empty}&#10;\begin{document}&#10;\begin{equation*}&#10;U_n ( \mu_F , \mu_C ;\nu_F)&#10;\end{equation*}&#10;\end{document}" title="IguanaTex Bitmap Display">
            <a:extLst>
              <a:ext uri="{FF2B5EF4-FFF2-40B4-BE49-F238E27FC236}">
                <a16:creationId xmlns:a16="http://schemas.microsoft.com/office/drawing/2014/main" id="{30078B02-209F-41C1-8048-8CEF9E189B93}"/>
              </a:ext>
            </a:extLst>
          </p:cNvPr>
          <p:cNvPicPr>
            <a:picLocks noChangeAspect="1"/>
          </p:cNvPicPr>
          <p:nvPr>
            <p:custDataLst>
              <p:tags r:id="rId8"/>
            </p:custDataLst>
          </p:nvPr>
        </p:nvPicPr>
        <p:blipFill>
          <a:blip r:embed="rId21">
            <a:extLst>
              <a:ext uri="{28A0092B-C50C-407E-A947-70E740481C1C}">
                <a14:useLocalDpi xmlns:a14="http://schemas.microsoft.com/office/drawing/2010/main" val="0"/>
              </a:ext>
            </a:extLst>
          </a:blip>
          <a:stretch>
            <a:fillRect/>
          </a:stretch>
        </p:blipFill>
        <p:spPr>
          <a:xfrm>
            <a:off x="4533058" y="3203917"/>
            <a:ext cx="1625905" cy="254476"/>
          </a:xfrm>
          <a:prstGeom prst="rect">
            <a:avLst/>
          </a:prstGeom>
        </p:spPr>
      </p:pic>
      <p:sp>
        <p:nvSpPr>
          <p:cNvPr id="26" name="TextBox 25">
            <a:extLst>
              <a:ext uri="{FF2B5EF4-FFF2-40B4-BE49-F238E27FC236}">
                <a16:creationId xmlns:a16="http://schemas.microsoft.com/office/drawing/2014/main" id="{74A59299-7C7C-42AF-85E8-D9AFCCD8DADE}"/>
              </a:ext>
            </a:extLst>
          </p:cNvPr>
          <p:cNvSpPr txBox="1"/>
          <p:nvPr/>
        </p:nvSpPr>
        <p:spPr>
          <a:xfrm>
            <a:off x="888006" y="860466"/>
            <a:ext cx="2836033" cy="584775"/>
          </a:xfrm>
          <a:prstGeom prst="rect">
            <a:avLst/>
          </a:prstGeom>
          <a:noFill/>
        </p:spPr>
        <p:txBody>
          <a:bodyPr wrap="none" rtlCol="0">
            <a:spAutoFit/>
          </a:bodyPr>
          <a:lstStyle/>
          <a:p>
            <a:pPr marL="457200" indent="-457200">
              <a:buFont typeface="Arial" panose="020B0604020202020204" pitchFamily="34" charset="0"/>
              <a:buChar char="•"/>
            </a:pPr>
            <a:r>
              <a:rPr lang="en-US" altLang="ko-KR" sz="3200" dirty="0"/>
              <a:t>Non-singlet</a:t>
            </a:r>
            <a:endParaRPr lang="ko-KR" altLang="en-US" sz="3200" dirty="0"/>
          </a:p>
        </p:txBody>
      </p:sp>
      <p:pic>
        <p:nvPicPr>
          <p:cNvPr id="8" name="그림 7" descr="\documentclass{article}&#10;\usepackage{amsmath}&#10;\pagestyle{empty}&#10;\begin{document}&#10;\begin{align*}&#10;V_{n} (\nu_F, \nu_C;  \mu_C) &amp;= \exp \Bigl[ C_A a_{\Gamma_c} (\mu_C, M) &#10;\ln \frac{\nu_F}{\nu_C}\Bigr],  \\&#10;U_{n} (\mu_F, \mu_C;\nu_F) &amp;=   U_{s} (\mu_F, \mu_C) &#10;\exp \Bigl[ - 2C_A S_{\Gamma_C}(\mu_F, \mu_C) + C_A a_{\Gamma_c} &#10;(\mu_F, \mu_C) \ln \frac{\nu_F M}{\mu_C^2} \Bigr].&#10;\end{align*}&#10;&#10;\end{document}" title="IguanaTex Bitmap Display">
            <a:extLst>
              <a:ext uri="{FF2B5EF4-FFF2-40B4-BE49-F238E27FC236}">
                <a16:creationId xmlns:a16="http://schemas.microsoft.com/office/drawing/2014/main" id="{A33B0787-D6B8-4761-8457-218FEF426383}"/>
              </a:ext>
            </a:extLst>
          </p:cNvPr>
          <p:cNvPicPr>
            <a:picLocks noChangeAspect="1"/>
          </p:cNvPicPr>
          <p:nvPr>
            <p:custDataLst>
              <p:tags r:id="rId9"/>
            </p:custDataLst>
          </p:nvPr>
        </p:nvPicPr>
        <p:blipFill>
          <a:blip r:embed="rId22">
            <a:extLst>
              <a:ext uri="{28A0092B-C50C-407E-A947-70E740481C1C}">
                <a14:useLocalDpi xmlns:a14="http://schemas.microsoft.com/office/drawing/2010/main" val="0"/>
              </a:ext>
            </a:extLst>
          </a:blip>
          <a:stretch>
            <a:fillRect/>
          </a:stretch>
        </p:blipFill>
        <p:spPr>
          <a:xfrm>
            <a:off x="2751844" y="5452188"/>
            <a:ext cx="8894475" cy="1199238"/>
          </a:xfrm>
          <a:prstGeom prst="rect">
            <a:avLst/>
          </a:prstGeom>
        </p:spPr>
      </p:pic>
      <p:sp>
        <p:nvSpPr>
          <p:cNvPr id="34" name="TextBox 33">
            <a:extLst>
              <a:ext uri="{FF2B5EF4-FFF2-40B4-BE49-F238E27FC236}">
                <a16:creationId xmlns:a16="http://schemas.microsoft.com/office/drawing/2014/main" id="{AEAF3623-2E10-4BF0-A350-C2FC9C5E9B6F}"/>
              </a:ext>
            </a:extLst>
          </p:cNvPr>
          <p:cNvSpPr txBox="1"/>
          <p:nvPr/>
        </p:nvSpPr>
        <p:spPr>
          <a:xfrm>
            <a:off x="1220013" y="5392740"/>
            <a:ext cx="1531830" cy="461665"/>
          </a:xfrm>
          <a:prstGeom prst="rect">
            <a:avLst/>
          </a:prstGeom>
          <a:noFill/>
        </p:spPr>
        <p:txBody>
          <a:bodyPr wrap="none" rtlCol="0">
            <a:spAutoFit/>
          </a:bodyPr>
          <a:lstStyle/>
          <a:p>
            <a:r>
              <a:rPr lang="en-US" altLang="ko-KR" sz="2400" dirty="0"/>
              <a:t>Note that</a:t>
            </a:r>
            <a:endParaRPr lang="ko-KR" altLang="en-US" sz="2400" dirty="0"/>
          </a:p>
        </p:txBody>
      </p:sp>
      <p:pic>
        <p:nvPicPr>
          <p:cNvPr id="41" name="그림 40" descr="\documentclass{article}&#10;\usepackage{amsmath}&#10;\pagestyle{empty}&#10;\begin{document}&#10;\begin{math}&#10;\mu&#10;\end{math}&#10;&#10;\end{document}" title="IguanaTex Bitmap Display">
            <a:extLst>
              <a:ext uri="{FF2B5EF4-FFF2-40B4-BE49-F238E27FC236}">
                <a16:creationId xmlns:a16="http://schemas.microsoft.com/office/drawing/2014/main" id="{FF3D532F-42C3-40D9-BB0C-A762E8725324}"/>
              </a:ext>
            </a:extLst>
          </p:cNvPr>
          <p:cNvPicPr>
            <a:picLocks noChangeAspect="1"/>
          </p:cNvPicPr>
          <p:nvPr>
            <p:custDataLst>
              <p:tags r:id="rId10"/>
            </p:custDataLst>
          </p:nvPr>
        </p:nvPicPr>
        <p:blipFill>
          <a:blip r:embed="rId23">
            <a:extLst>
              <a:ext uri="{28A0092B-C50C-407E-A947-70E740481C1C}">
                <a14:useLocalDpi xmlns:a14="http://schemas.microsoft.com/office/drawing/2010/main" val="0"/>
              </a:ext>
            </a:extLst>
          </a:blip>
          <a:stretch>
            <a:fillRect/>
          </a:stretch>
        </p:blipFill>
        <p:spPr>
          <a:xfrm>
            <a:off x="2133110" y="1783842"/>
            <a:ext cx="138667" cy="166095"/>
          </a:xfrm>
          <a:prstGeom prst="rect">
            <a:avLst/>
          </a:prstGeom>
        </p:spPr>
      </p:pic>
      <p:pic>
        <p:nvPicPr>
          <p:cNvPr id="44" name="그림 43" descr="\documentclass{article}&#10;\usepackage{amsmath}&#10;\pagestyle{empty}&#10;\begin{document}&#10;\begin{math}&#10;\nu&#10;\end{math}&#10;&#10;\end{document}" title="IguanaTex Bitmap Display">
            <a:extLst>
              <a:ext uri="{FF2B5EF4-FFF2-40B4-BE49-F238E27FC236}">
                <a16:creationId xmlns:a16="http://schemas.microsoft.com/office/drawing/2014/main" id="{48F34F1F-A155-4674-9A0B-8B42E32A2D6D}"/>
              </a:ext>
            </a:extLst>
          </p:cNvPr>
          <p:cNvPicPr>
            <a:picLocks noChangeAspect="1"/>
          </p:cNvPicPr>
          <p:nvPr>
            <p:custDataLst>
              <p:tags r:id="rId11"/>
            </p:custDataLst>
          </p:nvPr>
        </p:nvPicPr>
        <p:blipFill>
          <a:blip r:embed="rId24">
            <a:extLst>
              <a:ext uri="{28A0092B-C50C-407E-A947-70E740481C1C}">
                <a14:useLocalDpi xmlns:a14="http://schemas.microsoft.com/office/drawing/2010/main" val="0"/>
              </a:ext>
            </a:extLst>
          </a:blip>
          <a:stretch>
            <a:fillRect/>
          </a:stretch>
        </p:blipFill>
        <p:spPr>
          <a:xfrm>
            <a:off x="4982990" y="4610862"/>
            <a:ext cx="120381" cy="111238"/>
          </a:xfrm>
          <a:prstGeom prst="rect">
            <a:avLst/>
          </a:prstGeom>
        </p:spPr>
      </p:pic>
    </p:spTree>
    <p:extLst>
      <p:ext uri="{BB962C8B-B14F-4D97-AF65-F5344CB8AC3E}">
        <p14:creationId xmlns:p14="http://schemas.microsoft.com/office/powerpoint/2010/main" val="3646447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5685C99-B354-4D18-BA68-D36A2B48D86F}"/>
              </a:ext>
            </a:extLst>
          </p:cNvPr>
          <p:cNvSpPr>
            <a:spLocks noGrp="1"/>
          </p:cNvSpPr>
          <p:nvPr>
            <p:ph type="title"/>
          </p:nvPr>
        </p:nvSpPr>
        <p:spPr>
          <a:xfrm>
            <a:off x="0" y="1"/>
            <a:ext cx="12192000" cy="571500"/>
          </a:xfrm>
          <a:solidFill>
            <a:schemeClr val="accent1">
              <a:alpha val="40000"/>
            </a:schemeClr>
          </a:solidFill>
        </p:spPr>
        <p:txBody>
          <a:bodyPr>
            <a:normAutofit fontScale="90000"/>
          </a:bodyPr>
          <a:lstStyle/>
          <a:p>
            <a:r>
              <a:rPr lang="en-US" altLang="ko-KR" dirty="0"/>
              <a:t>Conclusion</a:t>
            </a:r>
            <a:endParaRPr lang="ko-KR" altLang="en-US" dirty="0"/>
          </a:p>
        </p:txBody>
      </p:sp>
      <mc:AlternateContent xmlns:mc="http://schemas.openxmlformats.org/markup-compatibility/2006" xmlns:a14="http://schemas.microsoft.com/office/drawing/2010/main">
        <mc:Choice Requires="a14">
          <p:sp>
            <p:nvSpPr>
              <p:cNvPr id="3" name="내용 개체 틀 2">
                <a:extLst>
                  <a:ext uri="{FF2B5EF4-FFF2-40B4-BE49-F238E27FC236}">
                    <a16:creationId xmlns:a16="http://schemas.microsoft.com/office/drawing/2014/main" id="{65FB127E-BE45-46BF-A752-18CEE9502FB8}"/>
                  </a:ext>
                </a:extLst>
              </p:cNvPr>
              <p:cNvSpPr>
                <a:spLocks noGrp="1"/>
              </p:cNvSpPr>
              <p:nvPr>
                <p:ph idx="1"/>
              </p:nvPr>
            </p:nvSpPr>
            <p:spPr>
              <a:xfrm>
                <a:off x="400050" y="1095977"/>
                <a:ext cx="11391900" cy="4666046"/>
              </a:xfrm>
            </p:spPr>
            <p:txBody>
              <a:bodyPr>
                <a:normAutofit lnSpcReduction="10000"/>
              </a:bodyPr>
              <a:lstStyle/>
              <a:p>
                <a:r>
                  <a:rPr lang="en-US" altLang="ko-KR" sz="2400" dirty="0"/>
                  <a:t>The leptonic jets including a lepton are described by semi-inclusive lepton jet functions.</a:t>
                </a:r>
                <a:br>
                  <a:rPr lang="en-US" altLang="ko-KR" sz="2400" dirty="0"/>
                </a:br>
                <a:endParaRPr lang="en-US" altLang="ko-KR" sz="2400" dirty="0"/>
              </a:p>
              <a:p>
                <a:r>
                  <a:rPr lang="en-US" altLang="ko-KR" sz="2400" dirty="0"/>
                  <a:t> In contrast to the QCD jet function for the </a:t>
                </a:r>
                <a:r>
                  <a:rPr lang="en-US" altLang="ko-KR" sz="2400" dirty="0" err="1"/>
                  <a:t>jettiness</a:t>
                </a:r>
                <a:r>
                  <a:rPr lang="en-US" altLang="ko-KR" sz="2400" dirty="0"/>
                  <a:t>, the non-singlet semi-inclusive lepton jet function has the rapidity divergence that is handled by the rapidity regulator, not the dimensional regularization.</a:t>
                </a:r>
                <a:br>
                  <a:rPr lang="en-US" altLang="ko-KR" sz="2400" dirty="0"/>
                </a:br>
                <a:endParaRPr lang="en-US" altLang="ko-KR" sz="2400" dirty="0"/>
              </a:p>
              <a:p>
                <a:r>
                  <a:rPr lang="en-US" altLang="ko-KR" sz="2400" dirty="0"/>
                  <a:t>Because of the rapidity divergence, the non-singlet semi-inclusive jet function is evolved with respect to the two scales, </a:t>
                </a:r>
                <a14:m>
                  <m:oMath xmlns:m="http://schemas.openxmlformats.org/officeDocument/2006/math">
                    <m:r>
                      <a:rPr lang="en-US" altLang="ko-KR" sz="2400" i="1" dirty="0" smtClean="0">
                        <a:latin typeface="Cambria Math" panose="02040503050406030204" pitchFamily="18" charset="0"/>
                      </a:rPr>
                      <m:t>𝜇</m:t>
                    </m:r>
                  </m:oMath>
                </a14:m>
                <a:r>
                  <a:rPr lang="en-US" altLang="ko-KR" sz="2400" dirty="0"/>
                  <a:t> and </a:t>
                </a:r>
                <a14:m>
                  <m:oMath xmlns:m="http://schemas.openxmlformats.org/officeDocument/2006/math">
                    <m:r>
                      <a:rPr lang="en-US" altLang="ko-KR" sz="2400" i="1" dirty="0" smtClean="0">
                        <a:latin typeface="Cambria Math" panose="02040503050406030204" pitchFamily="18" charset="0"/>
                      </a:rPr>
                      <m:t>𝜈</m:t>
                    </m:r>
                  </m:oMath>
                </a14:m>
                <a:r>
                  <a:rPr lang="en-US" altLang="ko-KR" sz="2400" dirty="0"/>
                  <a:t>, while the singlet is evolved with respect to only </a:t>
                </a:r>
                <a14:m>
                  <m:oMath xmlns:m="http://schemas.openxmlformats.org/officeDocument/2006/math">
                    <m:r>
                      <a:rPr lang="en-US" altLang="ko-KR" sz="2400" i="1" dirty="0">
                        <a:latin typeface="Cambria Math" panose="02040503050406030204" pitchFamily="18" charset="0"/>
                      </a:rPr>
                      <m:t>𝜇</m:t>
                    </m:r>
                  </m:oMath>
                </a14:m>
                <a:r>
                  <a:rPr lang="en-US" altLang="ko-KR" sz="2400" dirty="0"/>
                  <a:t>.</a:t>
                </a:r>
                <a:br>
                  <a:rPr lang="en-US" altLang="ko-KR" sz="2400" dirty="0"/>
                </a:br>
                <a:endParaRPr lang="en-US" altLang="ko-KR" sz="2400" dirty="0"/>
              </a:p>
              <a:p>
                <a:r>
                  <a:rPr lang="en-US" altLang="ko-KR" sz="2400" dirty="0"/>
                  <a:t>What we</a:t>
                </a:r>
                <a:r>
                  <a:rPr lang="ko-KR" altLang="en-US" sz="2400" dirty="0"/>
                  <a:t> </a:t>
                </a:r>
                <a:r>
                  <a:rPr lang="en-US" altLang="ko-KR" sz="2400" dirty="0"/>
                  <a:t>have done.</a:t>
                </a:r>
                <a:br>
                  <a:rPr lang="en-US" altLang="ko-KR" sz="2400" dirty="0"/>
                </a:br>
                <a:r>
                  <a:rPr lang="en-US" altLang="ko-KR" sz="2400" dirty="0"/>
                  <a:t>- Calculation of the other factorized parts.</a:t>
                </a:r>
                <a:br>
                  <a:rPr lang="en-US" altLang="ko-KR" sz="2400" dirty="0"/>
                </a:br>
                <a:r>
                  <a:rPr lang="en-US" altLang="ko-KR" sz="2400" dirty="0"/>
                  <a:t>- Confirmation that cross-section is independent of </a:t>
                </a:r>
                <a14:m>
                  <m:oMath xmlns:m="http://schemas.openxmlformats.org/officeDocument/2006/math">
                    <m:r>
                      <a:rPr lang="en-US" altLang="ko-KR" sz="2400" b="0" i="1" smtClean="0">
                        <a:latin typeface="Cambria Math" panose="02040503050406030204" pitchFamily="18" charset="0"/>
                      </a:rPr>
                      <m:t>𝜇</m:t>
                    </m:r>
                  </m:oMath>
                </a14:m>
                <a:r>
                  <a:rPr lang="en-US" altLang="ko-KR" sz="2400" dirty="0"/>
                  <a:t> and </a:t>
                </a:r>
                <a14:m>
                  <m:oMath xmlns:m="http://schemas.openxmlformats.org/officeDocument/2006/math">
                    <m:r>
                      <a:rPr lang="en-US" altLang="ko-KR" sz="2400" b="0" i="1" smtClean="0">
                        <a:latin typeface="Cambria Math" panose="02040503050406030204" pitchFamily="18" charset="0"/>
                      </a:rPr>
                      <m:t>𝜈</m:t>
                    </m:r>
                  </m:oMath>
                </a14:m>
                <a:r>
                  <a:rPr lang="en-US" altLang="ko-KR" sz="2400" dirty="0"/>
                  <a:t>.</a:t>
                </a:r>
                <a:endParaRPr lang="ko-KR" altLang="en-US" sz="2400" dirty="0"/>
              </a:p>
            </p:txBody>
          </p:sp>
        </mc:Choice>
        <mc:Fallback xmlns="">
          <p:sp>
            <p:nvSpPr>
              <p:cNvPr id="3" name="내용 개체 틀 2">
                <a:extLst>
                  <a:ext uri="{FF2B5EF4-FFF2-40B4-BE49-F238E27FC236}">
                    <a16:creationId xmlns:a16="http://schemas.microsoft.com/office/drawing/2014/main" id="{65FB127E-BE45-46BF-A752-18CEE9502FB8}"/>
                  </a:ext>
                </a:extLst>
              </p:cNvPr>
              <p:cNvSpPr>
                <a:spLocks noGrp="1" noRot="1" noChangeAspect="1" noMove="1" noResize="1" noEditPoints="1" noAdjustHandles="1" noChangeArrowheads="1" noChangeShapeType="1" noTextEdit="1"/>
              </p:cNvSpPr>
              <p:nvPr>
                <p:ph idx="1"/>
              </p:nvPr>
            </p:nvSpPr>
            <p:spPr>
              <a:xfrm>
                <a:off x="400050" y="1095977"/>
                <a:ext cx="11391900" cy="4666046"/>
              </a:xfrm>
              <a:blipFill>
                <a:blip r:embed="rId3"/>
                <a:stretch>
                  <a:fillRect l="-749" t="-2614" r="-1231" b="-915"/>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521202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11E090-C0EE-4B36-9D5B-BDCA825E6644}"/>
              </a:ext>
            </a:extLst>
          </p:cNvPr>
          <p:cNvSpPr txBox="1"/>
          <p:nvPr/>
        </p:nvSpPr>
        <p:spPr>
          <a:xfrm>
            <a:off x="5167701" y="3075057"/>
            <a:ext cx="1856598" cy="707886"/>
          </a:xfrm>
          <a:prstGeom prst="rect">
            <a:avLst/>
          </a:prstGeom>
          <a:noFill/>
        </p:spPr>
        <p:txBody>
          <a:bodyPr wrap="none" rtlCol="0">
            <a:spAutoFit/>
          </a:bodyPr>
          <a:lstStyle/>
          <a:p>
            <a:r>
              <a:rPr lang="en-US" altLang="ko-KR" sz="4000" dirty="0"/>
              <a:t>Backup</a:t>
            </a:r>
            <a:endParaRPr lang="ko-KR" altLang="en-US" sz="4000" dirty="0"/>
          </a:p>
        </p:txBody>
      </p:sp>
    </p:spTree>
    <p:extLst>
      <p:ext uri="{BB962C8B-B14F-4D97-AF65-F5344CB8AC3E}">
        <p14:creationId xmlns:p14="http://schemas.microsoft.com/office/powerpoint/2010/main" val="4105276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5685C99-B354-4D18-BA68-D36A2B48D86F}"/>
              </a:ext>
            </a:extLst>
          </p:cNvPr>
          <p:cNvSpPr>
            <a:spLocks noGrp="1"/>
          </p:cNvSpPr>
          <p:nvPr>
            <p:ph type="title"/>
          </p:nvPr>
        </p:nvSpPr>
        <p:spPr>
          <a:xfrm>
            <a:off x="0" y="1"/>
            <a:ext cx="12192000" cy="571500"/>
          </a:xfrm>
          <a:solidFill>
            <a:schemeClr val="accent1">
              <a:alpha val="40000"/>
            </a:schemeClr>
          </a:solidFill>
        </p:spPr>
        <p:txBody>
          <a:bodyPr>
            <a:normAutofit fontScale="90000"/>
          </a:bodyPr>
          <a:lstStyle/>
          <a:p>
            <a:r>
              <a:rPr lang="en-US" altLang="ko-KR" dirty="0"/>
              <a:t>Conclusion</a:t>
            </a:r>
            <a:endParaRPr lang="ko-KR" altLang="en-US" dirty="0"/>
          </a:p>
        </p:txBody>
      </p:sp>
      <mc:AlternateContent xmlns:mc="http://schemas.openxmlformats.org/markup-compatibility/2006" xmlns:a14="http://schemas.microsoft.com/office/drawing/2010/main">
        <mc:Choice Requires="a14">
          <p:sp>
            <p:nvSpPr>
              <p:cNvPr id="3" name="내용 개체 틀 2">
                <a:extLst>
                  <a:ext uri="{FF2B5EF4-FFF2-40B4-BE49-F238E27FC236}">
                    <a16:creationId xmlns:a16="http://schemas.microsoft.com/office/drawing/2014/main" id="{65FB127E-BE45-46BF-A752-18CEE9502FB8}"/>
                  </a:ext>
                </a:extLst>
              </p:cNvPr>
              <p:cNvSpPr>
                <a:spLocks noGrp="1"/>
              </p:cNvSpPr>
              <p:nvPr>
                <p:ph idx="1"/>
              </p:nvPr>
            </p:nvSpPr>
            <p:spPr>
              <a:xfrm>
                <a:off x="400050" y="1125156"/>
                <a:ext cx="11391900" cy="5580443"/>
              </a:xfrm>
            </p:spPr>
            <p:txBody>
              <a:bodyPr>
                <a:normAutofit/>
              </a:bodyPr>
              <a:lstStyle/>
              <a:p>
                <a:r>
                  <a:rPr lang="en-US" altLang="ko-KR" sz="2400" dirty="0"/>
                  <a:t>The leptonic jets including a lepton are described by semi-inclusive lepton jet functions.</a:t>
                </a:r>
                <a:br>
                  <a:rPr lang="en-US" altLang="ko-KR" sz="2400" dirty="0"/>
                </a:br>
                <a:endParaRPr lang="en-US" altLang="ko-KR" sz="2400" dirty="0"/>
              </a:p>
              <a:p>
                <a:r>
                  <a:rPr lang="en-US" altLang="ko-KR" sz="2400" dirty="0"/>
                  <a:t> In contrast to the QCD jet function for the </a:t>
                </a:r>
                <a:r>
                  <a:rPr lang="en-US" altLang="ko-KR" sz="2400" dirty="0" err="1"/>
                  <a:t>jettiness</a:t>
                </a:r>
                <a:r>
                  <a:rPr lang="en-US" altLang="ko-KR" sz="2400" dirty="0"/>
                  <a:t>, the non-singlet semi-inclusive lepton jet function has the rapidity divergence that is handled by the rapidity regulator, not the dimensional regularization.</a:t>
                </a:r>
                <a:br>
                  <a:rPr lang="en-US" altLang="ko-KR" sz="2400" dirty="0"/>
                </a:br>
                <a:endParaRPr lang="en-US" altLang="ko-KR" sz="2400" dirty="0"/>
              </a:p>
              <a:p>
                <a:r>
                  <a:rPr lang="en-US" altLang="ko-KR" sz="2400" dirty="0"/>
                  <a:t>Because of the rapidity divergence, the non-singlet semi-inclusive jet function is evolved with respect to the two scales, </a:t>
                </a:r>
                <a14:m>
                  <m:oMath xmlns:m="http://schemas.openxmlformats.org/officeDocument/2006/math">
                    <m:r>
                      <a:rPr lang="en-US" altLang="ko-KR" sz="2400" i="1" dirty="0" smtClean="0">
                        <a:latin typeface="Cambria Math" panose="02040503050406030204" pitchFamily="18" charset="0"/>
                      </a:rPr>
                      <m:t>𝜇</m:t>
                    </m:r>
                  </m:oMath>
                </a14:m>
                <a:r>
                  <a:rPr lang="en-US" altLang="ko-KR" sz="2400" dirty="0"/>
                  <a:t> and </a:t>
                </a:r>
                <a14:m>
                  <m:oMath xmlns:m="http://schemas.openxmlformats.org/officeDocument/2006/math">
                    <m:r>
                      <a:rPr lang="en-US" altLang="ko-KR" sz="2400" i="1" dirty="0" smtClean="0">
                        <a:latin typeface="Cambria Math" panose="02040503050406030204" pitchFamily="18" charset="0"/>
                      </a:rPr>
                      <m:t>𝜈</m:t>
                    </m:r>
                  </m:oMath>
                </a14:m>
                <a:r>
                  <a:rPr lang="en-US" altLang="ko-KR" sz="2400" dirty="0"/>
                  <a:t>, while the singlet is evolved with respect to the one, </a:t>
                </a:r>
                <a14:m>
                  <m:oMath xmlns:m="http://schemas.openxmlformats.org/officeDocument/2006/math">
                    <m:r>
                      <a:rPr lang="en-US" altLang="ko-KR" sz="2400" i="1" dirty="0">
                        <a:latin typeface="Cambria Math" panose="02040503050406030204" pitchFamily="18" charset="0"/>
                      </a:rPr>
                      <m:t>𝜇</m:t>
                    </m:r>
                  </m:oMath>
                </a14:m>
                <a:r>
                  <a:rPr lang="en-US" altLang="ko-KR" sz="2400" dirty="0"/>
                  <a:t>.</a:t>
                </a:r>
                <a:br>
                  <a:rPr lang="en-US" altLang="ko-KR" sz="2400" dirty="0"/>
                </a:br>
                <a:endParaRPr lang="en-US" altLang="ko-KR" sz="2400" dirty="0"/>
              </a:p>
              <a:p>
                <a:r>
                  <a:rPr lang="en-US" altLang="ko-KR" sz="2400" dirty="0"/>
                  <a:t>What to do next.</a:t>
                </a:r>
                <a:br>
                  <a:rPr lang="en-US" altLang="ko-KR" sz="2400" dirty="0"/>
                </a:br>
                <a:r>
                  <a:rPr lang="en-US" altLang="ko-KR" sz="2400" dirty="0"/>
                  <a:t>- Extension to </a:t>
                </a:r>
                <a14:m>
                  <m:oMath xmlns:m="http://schemas.openxmlformats.org/officeDocument/2006/math">
                    <m:r>
                      <a:rPr lang="en-US" altLang="ko-KR" sz="2400" b="0" i="1" smtClean="0">
                        <a:latin typeface="Cambria Math" panose="02040503050406030204" pitchFamily="18" charset="0"/>
                      </a:rPr>
                      <m:t>𝑆𝑈</m:t>
                    </m:r>
                    <m:sSub>
                      <m:sSubPr>
                        <m:ctrlPr>
                          <a:rPr lang="en-US" altLang="ko-KR" sz="2400" b="0" i="1" smtClean="0">
                            <a:latin typeface="Cambria Math" panose="02040503050406030204" pitchFamily="18" charset="0"/>
                          </a:rPr>
                        </m:ctrlPr>
                      </m:sSubPr>
                      <m:e>
                        <m:d>
                          <m:dPr>
                            <m:ctrlPr>
                              <a:rPr lang="en-US" altLang="ko-KR" sz="2400" b="0" i="1" smtClean="0">
                                <a:latin typeface="Cambria Math" panose="02040503050406030204" pitchFamily="18" charset="0"/>
                              </a:rPr>
                            </m:ctrlPr>
                          </m:dPr>
                          <m:e>
                            <m:r>
                              <a:rPr lang="en-US" altLang="ko-KR" sz="2400" b="0" i="1" smtClean="0">
                                <a:latin typeface="Cambria Math" panose="02040503050406030204" pitchFamily="18" charset="0"/>
                              </a:rPr>
                              <m:t>2</m:t>
                            </m:r>
                          </m:e>
                        </m:d>
                      </m:e>
                      <m:sub>
                        <m:r>
                          <a:rPr lang="en-US" altLang="ko-KR" sz="2400" b="0" i="1" smtClean="0">
                            <a:latin typeface="Cambria Math" panose="02040503050406030204" pitchFamily="18" charset="0"/>
                          </a:rPr>
                          <m:t>𝐿</m:t>
                        </m:r>
                      </m:sub>
                    </m:sSub>
                    <m:r>
                      <a:rPr lang="en-US" altLang="ko-KR" sz="2400" b="0" i="1" smtClean="0">
                        <a:latin typeface="Cambria Math" panose="02040503050406030204" pitchFamily="18" charset="0"/>
                      </a:rPr>
                      <m:t>×</m:t>
                    </m:r>
                    <m:r>
                      <a:rPr lang="en-US" altLang="ko-KR" sz="2400" b="0" i="1" smtClean="0">
                        <a:latin typeface="Cambria Math" panose="02040503050406030204" pitchFamily="18" charset="0"/>
                      </a:rPr>
                      <m:t>𝑈</m:t>
                    </m:r>
                    <m:r>
                      <a:rPr lang="en-US" altLang="ko-KR" sz="2400" b="0" i="1" smtClean="0">
                        <a:latin typeface="Cambria Math" panose="02040503050406030204" pitchFamily="18" charset="0"/>
                      </a:rPr>
                      <m:t>(1)</m:t>
                    </m:r>
                  </m:oMath>
                </a14:m>
                <a:r>
                  <a:rPr lang="ko-KR" altLang="en-US" sz="2400" dirty="0"/>
                  <a:t> </a:t>
                </a:r>
                <a:r>
                  <a:rPr lang="en-US" altLang="ko-KR" sz="2400" dirty="0"/>
                  <a:t>gauge theory</a:t>
                </a:r>
                <a:r>
                  <a:rPr lang="ko-KR" altLang="en-US" sz="2400" dirty="0"/>
                  <a:t> </a:t>
                </a:r>
                <a:r>
                  <a:rPr lang="en-US" altLang="ko-KR" sz="2400" dirty="0"/>
                  <a:t>for studying real world.</a:t>
                </a:r>
                <a:br>
                  <a:rPr lang="en-US" altLang="ko-KR" sz="2400" dirty="0"/>
                </a:br>
                <a:r>
                  <a:rPr lang="en-US" altLang="ko-KR" sz="2400" dirty="0"/>
                  <a:t>- Matching the unbroken theory to the broken theory.</a:t>
                </a:r>
                <a:br>
                  <a:rPr lang="en-US" altLang="ko-KR" sz="2400" dirty="0"/>
                </a:br>
                <a:r>
                  <a:rPr lang="en-US" altLang="ko-KR" sz="2400" dirty="0"/>
                  <a:t>- Other analysis (</a:t>
                </a:r>
                <a14:m>
                  <m:oMath xmlns:m="http://schemas.openxmlformats.org/officeDocument/2006/math">
                    <m:sSub>
                      <m:sSubPr>
                        <m:ctrlPr>
                          <a:rPr lang="en-US" altLang="ko-KR" sz="2400" i="1">
                            <a:latin typeface="Cambria Math" panose="02040503050406030204" pitchFamily="18" charset="0"/>
                          </a:rPr>
                        </m:ctrlPr>
                      </m:sSubPr>
                      <m:e>
                        <m:r>
                          <a:rPr lang="en-US" altLang="ko-KR" sz="2400" i="1">
                            <a:latin typeface="Cambria Math" panose="02040503050406030204" pitchFamily="18" charset="0"/>
                          </a:rPr>
                          <m:t>𝑃</m:t>
                        </m:r>
                      </m:e>
                      <m:sub>
                        <m:r>
                          <a:rPr lang="en-US" altLang="ko-KR" sz="2400" i="1">
                            <a:latin typeface="Cambria Math" panose="02040503050406030204" pitchFamily="18" charset="0"/>
                          </a:rPr>
                          <m:t>𝑇</m:t>
                        </m:r>
                      </m:sub>
                    </m:sSub>
                  </m:oMath>
                </a14:m>
                <a:r>
                  <a:rPr lang="en-US" altLang="ko-KR" sz="2400" dirty="0"/>
                  <a:t>-mearsurement, sub-jet structure, etc..)</a:t>
                </a:r>
                <a:endParaRPr lang="ko-KR" altLang="en-US" sz="2400" dirty="0"/>
              </a:p>
            </p:txBody>
          </p:sp>
        </mc:Choice>
        <mc:Fallback xmlns="">
          <p:sp>
            <p:nvSpPr>
              <p:cNvPr id="3" name="내용 개체 틀 2">
                <a:extLst>
                  <a:ext uri="{FF2B5EF4-FFF2-40B4-BE49-F238E27FC236}">
                    <a16:creationId xmlns:a16="http://schemas.microsoft.com/office/drawing/2014/main" id="{65FB127E-BE45-46BF-A752-18CEE9502FB8}"/>
                  </a:ext>
                </a:extLst>
              </p:cNvPr>
              <p:cNvSpPr>
                <a:spLocks noGrp="1" noRot="1" noChangeAspect="1" noMove="1" noResize="1" noEditPoints="1" noAdjustHandles="1" noChangeArrowheads="1" noChangeShapeType="1" noTextEdit="1"/>
              </p:cNvSpPr>
              <p:nvPr>
                <p:ph idx="1"/>
              </p:nvPr>
            </p:nvSpPr>
            <p:spPr>
              <a:xfrm>
                <a:off x="400050" y="1125156"/>
                <a:ext cx="11391900" cy="5580443"/>
              </a:xfrm>
              <a:blipFill>
                <a:blip r:embed="rId3"/>
                <a:stretch>
                  <a:fillRect l="-749" t="-1530" r="-1231"/>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998102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5685C99-B354-4D18-BA68-D36A2B48D86F}"/>
              </a:ext>
            </a:extLst>
          </p:cNvPr>
          <p:cNvSpPr>
            <a:spLocks noGrp="1"/>
          </p:cNvSpPr>
          <p:nvPr>
            <p:ph type="title"/>
          </p:nvPr>
        </p:nvSpPr>
        <p:spPr>
          <a:xfrm>
            <a:off x="0" y="1"/>
            <a:ext cx="12192000" cy="571500"/>
          </a:xfrm>
          <a:solidFill>
            <a:schemeClr val="accent1">
              <a:alpha val="40000"/>
            </a:schemeClr>
          </a:solidFill>
        </p:spPr>
        <p:txBody>
          <a:bodyPr>
            <a:normAutofit fontScale="90000"/>
          </a:bodyPr>
          <a:lstStyle/>
          <a:p>
            <a:r>
              <a:rPr lang="en-US" altLang="ko-KR" dirty="0"/>
              <a:t>Introduction </a:t>
            </a:r>
            <a:r>
              <a:rPr lang="mr-IN" altLang="ko-KR" dirty="0"/>
              <a:t>–</a:t>
            </a:r>
            <a:r>
              <a:rPr lang="en-US" altLang="ko-KR" dirty="0"/>
              <a:t> Motivation</a:t>
            </a:r>
            <a:endParaRPr lang="ko-KR" altLang="en-US" dirty="0"/>
          </a:p>
        </p:txBody>
      </p:sp>
      <p:sp>
        <p:nvSpPr>
          <p:cNvPr id="4" name="TextBox 3">
            <a:extLst>
              <a:ext uri="{FF2B5EF4-FFF2-40B4-BE49-F238E27FC236}">
                <a16:creationId xmlns:a16="http://schemas.microsoft.com/office/drawing/2014/main" id="{A0DA5CBC-B9F8-4EE8-BD79-6935D5FF5877}"/>
              </a:ext>
            </a:extLst>
          </p:cNvPr>
          <p:cNvSpPr txBox="1"/>
          <p:nvPr/>
        </p:nvSpPr>
        <p:spPr>
          <a:xfrm>
            <a:off x="973796" y="1720840"/>
            <a:ext cx="10452798" cy="3416320"/>
          </a:xfrm>
          <a:prstGeom prst="rect">
            <a:avLst/>
          </a:prstGeom>
          <a:noFill/>
        </p:spPr>
        <p:txBody>
          <a:bodyPr wrap="none" rtlCol="0">
            <a:spAutoFit/>
          </a:bodyPr>
          <a:lstStyle/>
          <a:p>
            <a:pPr marL="285750" indent="-285750">
              <a:buFont typeface="Arial" panose="020B0604020202020204" pitchFamily="34" charset="0"/>
              <a:buChar char="•"/>
            </a:pPr>
            <a:r>
              <a:rPr lang="en-US" altLang="ko-KR" sz="2400" dirty="0"/>
              <a:t> The particles in QCD are confined. Let’s</a:t>
            </a:r>
            <a:r>
              <a:rPr lang="ko-KR" altLang="en-US" sz="2400" dirty="0"/>
              <a:t> </a:t>
            </a:r>
            <a:r>
              <a:rPr lang="en-US" altLang="ko-KR" sz="2400" dirty="0"/>
              <a:t>consider the imaginary world </a:t>
            </a:r>
            <a:br>
              <a:rPr lang="en-US" altLang="ko-KR" sz="2400" dirty="0"/>
            </a:br>
            <a:r>
              <a:rPr lang="en-US" altLang="ko-KR" sz="2400" dirty="0"/>
              <a:t>where any particle is not confined. We can think QCD with non-singlet</a:t>
            </a:r>
            <a:br>
              <a:rPr lang="en-US" altLang="ko-KR" sz="2400" dirty="0"/>
            </a:br>
            <a:r>
              <a:rPr lang="en-US" altLang="ko-KR" sz="2400" dirty="0"/>
              <a:t>free particles, but for simplicity, Let’s consider the world without QCD.</a:t>
            </a:r>
            <a:br>
              <a:rPr lang="en-US" altLang="ko-KR" sz="2400" dirty="0"/>
            </a:br>
            <a:endParaRPr lang="en-US" altLang="ko-KR" sz="2400" dirty="0"/>
          </a:p>
          <a:p>
            <a:pPr marL="285750" indent="-285750">
              <a:buFont typeface="Arial" panose="020B0604020202020204" pitchFamily="34" charset="0"/>
              <a:buChar char="•"/>
            </a:pPr>
            <a:r>
              <a:rPr lang="en-US" altLang="ko-KR" sz="2400" dirty="0"/>
              <a:t> In the imaginary world without</a:t>
            </a:r>
            <a:r>
              <a:rPr lang="ko-KR" altLang="en-US" sz="2400" dirty="0"/>
              <a:t> </a:t>
            </a:r>
            <a:r>
              <a:rPr lang="en-US" altLang="ko-KR" sz="2400" dirty="0"/>
              <a:t>QCD, a</a:t>
            </a:r>
            <a:r>
              <a:rPr lang="en-US" altLang="ko-KR" sz="2400" b="0" i="0" dirty="0">
                <a:solidFill>
                  <a:srgbClr val="222222"/>
                </a:solidFill>
                <a:effectLst/>
                <a:latin typeface="Arial" panose="020B0604020202020204" pitchFamily="34" charset="0"/>
              </a:rPr>
              <a:t>t high energy, </a:t>
            </a:r>
            <a:r>
              <a:rPr lang="en-US" altLang="ko-KR" sz="2400" dirty="0"/>
              <a:t>a lot of leptons </a:t>
            </a:r>
            <a:br>
              <a:rPr lang="en-US" altLang="ko-KR" sz="2400" dirty="0"/>
            </a:br>
            <a:r>
              <a:rPr lang="en-US" altLang="ko-KR" sz="2400" dirty="0"/>
              <a:t>can be produced by the weak interactions. They make leptonic jets.</a:t>
            </a:r>
          </a:p>
          <a:p>
            <a:pPr marL="285750" indent="-285750">
              <a:buFont typeface="Arial" panose="020B0604020202020204" pitchFamily="34" charset="0"/>
              <a:buChar char="•"/>
            </a:pPr>
            <a:endParaRPr lang="en-US" altLang="ko-KR" sz="2400" dirty="0"/>
          </a:p>
          <a:p>
            <a:pPr marL="285750" indent="-285750">
              <a:buFont typeface="Arial" panose="020B0604020202020204" pitchFamily="34" charset="0"/>
              <a:buChar char="•"/>
            </a:pPr>
            <a:r>
              <a:rPr lang="en-US" altLang="ko-KR" sz="2400" dirty="0"/>
              <a:t> The particles in the QCD jets must be the color singlets while the </a:t>
            </a:r>
            <a:br>
              <a:rPr lang="en-US" altLang="ko-KR" sz="2400" dirty="0"/>
            </a:br>
            <a:r>
              <a:rPr lang="en-US" altLang="ko-KR" sz="2400" dirty="0"/>
              <a:t>particles in the leptonic jets can be the non-singlets.</a:t>
            </a:r>
          </a:p>
        </p:txBody>
      </p:sp>
    </p:spTree>
    <p:extLst>
      <p:ext uri="{BB962C8B-B14F-4D97-AF65-F5344CB8AC3E}">
        <p14:creationId xmlns:p14="http://schemas.microsoft.com/office/powerpoint/2010/main" val="2646393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5685C99-B354-4D18-BA68-D36A2B48D86F}"/>
              </a:ext>
            </a:extLst>
          </p:cNvPr>
          <p:cNvSpPr>
            <a:spLocks noGrp="1"/>
          </p:cNvSpPr>
          <p:nvPr>
            <p:ph type="title"/>
          </p:nvPr>
        </p:nvSpPr>
        <p:spPr>
          <a:xfrm>
            <a:off x="0" y="1"/>
            <a:ext cx="12192000" cy="571500"/>
          </a:xfrm>
          <a:solidFill>
            <a:schemeClr val="accent1">
              <a:alpha val="40000"/>
            </a:schemeClr>
          </a:solidFill>
        </p:spPr>
        <p:txBody>
          <a:bodyPr>
            <a:normAutofit fontScale="90000"/>
          </a:bodyPr>
          <a:lstStyle/>
          <a:p>
            <a:r>
              <a:rPr lang="en-US" altLang="ko-KR" dirty="0"/>
              <a:t>The </a:t>
            </a:r>
            <a:r>
              <a:rPr lang="en-US" altLang="ko-KR"/>
              <a:t>common scales</a:t>
            </a:r>
            <a:endParaRPr lang="ko-KR" alt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40A112C-EEFF-4B90-9AD6-30CC2C7C939D}"/>
                  </a:ext>
                </a:extLst>
              </p:cNvPr>
              <p:cNvSpPr txBox="1"/>
              <p:nvPr/>
            </p:nvSpPr>
            <p:spPr>
              <a:xfrm>
                <a:off x="1513114" y="1355109"/>
                <a:ext cx="9165771" cy="579967"/>
              </a:xfrm>
              <a:prstGeom prst="rect">
                <a:avLst/>
              </a:prstGeom>
              <a:noFill/>
            </p:spPr>
            <p:txBody>
              <a:bodyPr wrap="square">
                <a:spAutoFit/>
              </a:bodyPr>
              <a:lstStyle/>
              <a:p>
                <a14:m>
                  <m:oMath xmlns:m="http://schemas.openxmlformats.org/officeDocument/2006/math">
                    <m:r>
                      <a:rPr lang="en-US" altLang="ko-KR" sz="2400" b="0" i="1" smtClean="0">
                        <a:solidFill>
                          <a:schemeClr val="tx1"/>
                        </a:solidFill>
                        <a:latin typeface="Cambria Math" panose="02040503050406030204" pitchFamily="18" charset="0"/>
                      </a:rPr>
                      <m:t>𝜎</m:t>
                    </m:r>
                    <m:r>
                      <a:rPr lang="en-US" altLang="ko-KR" sz="2400" i="1">
                        <a:solidFill>
                          <a:schemeClr val="tx1"/>
                        </a:solidFill>
                        <a:latin typeface="Cambria Math" panose="02040503050406030204" pitchFamily="18" charset="0"/>
                        <a:ea typeface="Cambria Math" panose="02040503050406030204" pitchFamily="18" charset="0"/>
                      </a:rPr>
                      <m:t>∝</m:t>
                    </m:r>
                    <m:sSub>
                      <m:sSubPr>
                        <m:ctrlPr>
                          <a:rPr lang="en-US" altLang="ko-KR" sz="2400" i="1">
                            <a:latin typeface="Cambria Math" panose="02040503050406030204" pitchFamily="18" charset="0"/>
                            <a:ea typeface="Cambria Math" panose="02040503050406030204" pitchFamily="18" charset="0"/>
                          </a:rPr>
                        </m:ctrlPr>
                      </m:sSubPr>
                      <m:e>
                        <m:r>
                          <a:rPr lang="en-US" altLang="ko-KR" sz="2400" i="1">
                            <a:latin typeface="Cambria Math" panose="02040503050406030204" pitchFamily="18" charset="0"/>
                            <a:ea typeface="Cambria Math" panose="02040503050406030204" pitchFamily="18" charset="0"/>
                          </a:rPr>
                          <m:t>𝐻</m:t>
                        </m:r>
                      </m:e>
                      <m:sub>
                        <m:r>
                          <a:rPr lang="en-US" altLang="ko-KR" sz="2400" i="1">
                            <a:latin typeface="Cambria Math" panose="02040503050406030204" pitchFamily="18" charset="0"/>
                            <a:ea typeface="Cambria Math" panose="02040503050406030204" pitchFamily="18" charset="0"/>
                          </a:rPr>
                          <m:t>𝐽𝐼</m:t>
                        </m:r>
                      </m:sub>
                    </m:sSub>
                    <m:d>
                      <m:dPr>
                        <m:ctrlPr>
                          <a:rPr lang="en-US" altLang="ko-KR" sz="2400" i="1">
                            <a:latin typeface="Cambria Math" panose="02040503050406030204" pitchFamily="18" charset="0"/>
                            <a:ea typeface="Cambria Math" panose="02040503050406030204" pitchFamily="18" charset="0"/>
                          </a:rPr>
                        </m:ctrlPr>
                      </m:dPr>
                      <m:e>
                        <m:sSub>
                          <m:sSubPr>
                            <m:ctrlPr>
                              <a:rPr lang="en-US" altLang="ko-KR" sz="2400" i="1">
                                <a:latin typeface="Cambria Math" panose="02040503050406030204" pitchFamily="18" charset="0"/>
                                <a:ea typeface="Cambria Math" panose="02040503050406030204" pitchFamily="18" charset="0"/>
                              </a:rPr>
                            </m:ctrlPr>
                          </m:sSubPr>
                          <m:e>
                            <m:r>
                              <a:rPr lang="en-US" altLang="ko-KR" sz="2400" i="1">
                                <a:latin typeface="Cambria Math" panose="02040503050406030204" pitchFamily="18" charset="0"/>
                                <a:ea typeface="Cambria Math" panose="02040503050406030204" pitchFamily="18" charset="0"/>
                              </a:rPr>
                              <m:t>𝜇</m:t>
                            </m:r>
                          </m:e>
                          <m:sub>
                            <m:r>
                              <a:rPr lang="en-US" altLang="ko-KR" sz="2400" i="1">
                                <a:latin typeface="Cambria Math" panose="02040503050406030204" pitchFamily="18" charset="0"/>
                                <a:ea typeface="Cambria Math" panose="02040503050406030204" pitchFamily="18" charset="0"/>
                              </a:rPr>
                              <m:t>𝐹</m:t>
                            </m:r>
                          </m:sub>
                        </m:sSub>
                      </m:e>
                    </m:d>
                    <m:r>
                      <a:rPr lang="en-US" altLang="ko-KR" sz="2400" b="0" i="1" smtClean="0">
                        <a:latin typeface="Cambria Math" panose="02040503050406030204" pitchFamily="18" charset="0"/>
                        <a:ea typeface="Cambria Math" panose="02040503050406030204" pitchFamily="18" charset="0"/>
                      </a:rPr>
                      <m:t> </m:t>
                    </m:r>
                    <m:sSubSup>
                      <m:sSubSupPr>
                        <m:ctrlPr>
                          <a:rPr lang="en-US" altLang="ko-KR" sz="2400" i="1" smtClean="0">
                            <a:solidFill>
                              <a:schemeClr val="tx1"/>
                            </a:solidFill>
                            <a:latin typeface="Cambria Math" panose="02040503050406030204" pitchFamily="18" charset="0"/>
                            <a:ea typeface="Cambria Math" panose="02040503050406030204" pitchFamily="18" charset="0"/>
                          </a:rPr>
                        </m:ctrlPr>
                      </m:sSubSupPr>
                      <m:e>
                        <m:r>
                          <a:rPr lang="en-US" altLang="ko-KR" sz="2400" i="1">
                            <a:solidFill>
                              <a:schemeClr val="tx1"/>
                            </a:solidFill>
                            <a:latin typeface="Cambria Math" panose="02040503050406030204" pitchFamily="18" charset="0"/>
                            <a:ea typeface="Cambria Math" panose="02040503050406030204" pitchFamily="18" charset="0"/>
                          </a:rPr>
                          <m:t>𝐵</m:t>
                        </m:r>
                      </m:e>
                      <m:sub>
                        <m:r>
                          <a:rPr lang="en-US" altLang="ko-KR" sz="2400" i="1">
                            <a:solidFill>
                              <a:schemeClr val="tx1"/>
                            </a:solidFill>
                            <a:latin typeface="Cambria Math" panose="02040503050406030204" pitchFamily="18" charset="0"/>
                            <a:ea typeface="Cambria Math" panose="02040503050406030204" pitchFamily="18" charset="0"/>
                          </a:rPr>
                          <m:t>1</m:t>
                        </m:r>
                      </m:sub>
                      <m:sup>
                        <m:r>
                          <a:rPr lang="en-US" altLang="ko-KR" sz="2400" i="1">
                            <a:solidFill>
                              <a:schemeClr val="tx1"/>
                            </a:solidFill>
                            <a:latin typeface="Cambria Math" panose="02040503050406030204" pitchFamily="18" charset="0"/>
                            <a:ea typeface="Cambria Math" panose="02040503050406030204" pitchFamily="18" charset="0"/>
                          </a:rPr>
                          <m:t>𝑑</m:t>
                        </m:r>
                      </m:sup>
                    </m:sSubSup>
                    <m:d>
                      <m:dPr>
                        <m:ctrlPr>
                          <a:rPr lang="en-US" altLang="ko-KR" sz="2400" i="1">
                            <a:solidFill>
                              <a:schemeClr val="tx1"/>
                            </a:solidFill>
                            <a:latin typeface="Cambria Math" panose="02040503050406030204" pitchFamily="18" charset="0"/>
                            <a:ea typeface="Cambria Math" panose="02040503050406030204" pitchFamily="18" charset="0"/>
                          </a:rPr>
                        </m:ctrlPr>
                      </m:dPr>
                      <m:e>
                        <m:sSub>
                          <m:sSubPr>
                            <m:ctrlPr>
                              <a:rPr lang="en-US" altLang="ko-KR" sz="2400" b="0" i="1" smtClean="0">
                                <a:solidFill>
                                  <a:schemeClr val="tx1"/>
                                </a:solidFill>
                                <a:latin typeface="Cambria Math" panose="02040503050406030204" pitchFamily="18" charset="0"/>
                                <a:ea typeface="Cambria Math" panose="02040503050406030204" pitchFamily="18" charset="0"/>
                              </a:rPr>
                            </m:ctrlPr>
                          </m:sSubPr>
                          <m:e>
                            <m:r>
                              <a:rPr lang="en-US" altLang="ko-KR" sz="2400" b="0" i="1" smtClean="0">
                                <a:solidFill>
                                  <a:schemeClr val="tx1"/>
                                </a:solidFill>
                                <a:latin typeface="Cambria Math" panose="02040503050406030204" pitchFamily="18" charset="0"/>
                                <a:ea typeface="Cambria Math" panose="02040503050406030204" pitchFamily="18" charset="0"/>
                              </a:rPr>
                              <m:t>𝜇</m:t>
                            </m:r>
                          </m:e>
                          <m:sub>
                            <m:r>
                              <a:rPr lang="en-US" altLang="ko-KR" sz="2400" b="0" i="1" smtClean="0">
                                <a:solidFill>
                                  <a:schemeClr val="tx1"/>
                                </a:solidFill>
                                <a:latin typeface="Cambria Math" panose="02040503050406030204" pitchFamily="18" charset="0"/>
                                <a:ea typeface="Cambria Math" panose="02040503050406030204" pitchFamily="18" charset="0"/>
                              </a:rPr>
                              <m:t>𝐹</m:t>
                            </m:r>
                          </m:sub>
                        </m:sSub>
                        <m:r>
                          <a:rPr lang="en-US" altLang="ko-KR" sz="2400" b="0" i="1" smtClean="0">
                            <a:solidFill>
                              <a:schemeClr val="tx1"/>
                            </a:solidFill>
                            <a:latin typeface="Cambria Math" panose="02040503050406030204" pitchFamily="18" charset="0"/>
                            <a:ea typeface="Cambria Math" panose="02040503050406030204" pitchFamily="18" charset="0"/>
                          </a:rPr>
                          <m:t>,</m:t>
                        </m:r>
                        <m:sSub>
                          <m:sSubPr>
                            <m:ctrlPr>
                              <a:rPr lang="en-US" altLang="ko-KR" sz="2400" b="0" i="1" smtClean="0">
                                <a:solidFill>
                                  <a:schemeClr val="tx1"/>
                                </a:solidFill>
                                <a:latin typeface="Cambria Math" panose="02040503050406030204" pitchFamily="18" charset="0"/>
                                <a:ea typeface="Cambria Math" panose="02040503050406030204" pitchFamily="18" charset="0"/>
                              </a:rPr>
                            </m:ctrlPr>
                          </m:sSubPr>
                          <m:e>
                            <m:r>
                              <a:rPr lang="en-US" altLang="ko-KR" sz="2400" b="0" i="1" smtClean="0">
                                <a:solidFill>
                                  <a:schemeClr val="tx1"/>
                                </a:solidFill>
                                <a:latin typeface="Cambria Math" panose="02040503050406030204" pitchFamily="18" charset="0"/>
                                <a:ea typeface="Cambria Math" panose="02040503050406030204" pitchFamily="18" charset="0"/>
                              </a:rPr>
                              <m:t>𝜈</m:t>
                            </m:r>
                          </m:e>
                          <m:sub>
                            <m:r>
                              <a:rPr lang="en-US" altLang="ko-KR" sz="2400" b="0" i="1" smtClean="0">
                                <a:solidFill>
                                  <a:schemeClr val="tx1"/>
                                </a:solidFill>
                                <a:latin typeface="Cambria Math" panose="02040503050406030204" pitchFamily="18" charset="0"/>
                                <a:ea typeface="Cambria Math" panose="02040503050406030204" pitchFamily="18" charset="0"/>
                              </a:rPr>
                              <m:t>𝐹</m:t>
                            </m:r>
                          </m:sub>
                        </m:sSub>
                      </m:e>
                    </m:d>
                    <m:r>
                      <a:rPr lang="en-US" altLang="ko-KR" sz="2400" b="0" i="1" smtClean="0">
                        <a:solidFill>
                          <a:schemeClr val="tx1"/>
                        </a:solidFill>
                        <a:latin typeface="Cambria Math" panose="02040503050406030204" pitchFamily="18" charset="0"/>
                        <a:ea typeface="Cambria Math" panose="02040503050406030204" pitchFamily="18" charset="0"/>
                      </a:rPr>
                      <m:t> </m:t>
                    </m:r>
                    <m:sSubSup>
                      <m:sSubSupPr>
                        <m:ctrlPr>
                          <a:rPr lang="en-US" altLang="ko-KR" sz="2400" i="1" smtClean="0">
                            <a:solidFill>
                              <a:schemeClr val="tx1"/>
                            </a:solidFill>
                            <a:latin typeface="Cambria Math" panose="02040503050406030204" pitchFamily="18" charset="0"/>
                            <a:ea typeface="Cambria Math" panose="02040503050406030204" pitchFamily="18" charset="0"/>
                          </a:rPr>
                        </m:ctrlPr>
                      </m:sSubSupPr>
                      <m:e>
                        <m:r>
                          <a:rPr lang="en-US" altLang="ko-KR" sz="2400" i="1">
                            <a:solidFill>
                              <a:schemeClr val="tx1"/>
                            </a:solidFill>
                            <a:latin typeface="Cambria Math" panose="02040503050406030204" pitchFamily="18" charset="0"/>
                            <a:ea typeface="Cambria Math" panose="02040503050406030204" pitchFamily="18" charset="0"/>
                          </a:rPr>
                          <m:t>𝐵</m:t>
                        </m:r>
                      </m:e>
                      <m:sub>
                        <m:r>
                          <a:rPr lang="en-US" altLang="ko-KR" sz="2400" i="1">
                            <a:solidFill>
                              <a:schemeClr val="tx1"/>
                            </a:solidFill>
                            <a:latin typeface="Cambria Math" panose="02040503050406030204" pitchFamily="18" charset="0"/>
                            <a:ea typeface="Cambria Math" panose="02040503050406030204" pitchFamily="18" charset="0"/>
                          </a:rPr>
                          <m:t>2</m:t>
                        </m:r>
                      </m:sub>
                      <m:sup>
                        <m:r>
                          <a:rPr lang="en-US" altLang="ko-KR" sz="2400" i="1">
                            <a:solidFill>
                              <a:schemeClr val="tx1"/>
                            </a:solidFill>
                            <a:latin typeface="Cambria Math" panose="02040503050406030204" pitchFamily="18" charset="0"/>
                            <a:ea typeface="Cambria Math" panose="02040503050406030204" pitchFamily="18" charset="0"/>
                          </a:rPr>
                          <m:t>𝑐</m:t>
                        </m:r>
                      </m:sup>
                    </m:sSubSup>
                    <m:d>
                      <m:dPr>
                        <m:ctrlPr>
                          <a:rPr lang="en-US" altLang="ko-KR" sz="2400" i="1">
                            <a:solidFill>
                              <a:schemeClr val="tx1"/>
                            </a:solidFill>
                            <a:latin typeface="Cambria Math" panose="02040503050406030204" pitchFamily="18" charset="0"/>
                            <a:ea typeface="Cambria Math" panose="02040503050406030204" pitchFamily="18" charset="0"/>
                          </a:rPr>
                        </m:ctrlPr>
                      </m:dPr>
                      <m:e>
                        <m:sSub>
                          <m:sSubPr>
                            <m:ctrlPr>
                              <a:rPr lang="en-US" altLang="ko-KR" sz="2400" i="1">
                                <a:solidFill>
                                  <a:schemeClr val="tx1"/>
                                </a:solidFill>
                                <a:latin typeface="Cambria Math" panose="02040503050406030204" pitchFamily="18" charset="0"/>
                                <a:ea typeface="Cambria Math" panose="02040503050406030204" pitchFamily="18" charset="0"/>
                              </a:rPr>
                            </m:ctrlPr>
                          </m:sSubPr>
                          <m:e>
                            <m:r>
                              <a:rPr lang="en-US" altLang="ko-KR" sz="2400" i="1">
                                <a:solidFill>
                                  <a:schemeClr val="tx1"/>
                                </a:solidFill>
                                <a:latin typeface="Cambria Math" panose="02040503050406030204" pitchFamily="18" charset="0"/>
                                <a:ea typeface="Cambria Math" panose="02040503050406030204" pitchFamily="18" charset="0"/>
                              </a:rPr>
                              <m:t>𝜇</m:t>
                            </m:r>
                          </m:e>
                          <m:sub>
                            <m:r>
                              <a:rPr lang="en-US" altLang="ko-KR" sz="2400" i="1">
                                <a:solidFill>
                                  <a:schemeClr val="tx1"/>
                                </a:solidFill>
                                <a:latin typeface="Cambria Math" panose="02040503050406030204" pitchFamily="18" charset="0"/>
                                <a:ea typeface="Cambria Math" panose="02040503050406030204" pitchFamily="18" charset="0"/>
                              </a:rPr>
                              <m:t>𝐹</m:t>
                            </m:r>
                          </m:sub>
                        </m:sSub>
                        <m:r>
                          <a:rPr lang="en-US" altLang="ko-KR" sz="2400" i="1">
                            <a:solidFill>
                              <a:schemeClr val="tx1"/>
                            </a:solidFill>
                            <a:latin typeface="Cambria Math" panose="02040503050406030204" pitchFamily="18" charset="0"/>
                            <a:ea typeface="Cambria Math" panose="02040503050406030204" pitchFamily="18" charset="0"/>
                          </a:rPr>
                          <m:t>,</m:t>
                        </m:r>
                        <m:sSub>
                          <m:sSubPr>
                            <m:ctrlPr>
                              <a:rPr lang="en-US" altLang="ko-KR" sz="2400" i="1">
                                <a:solidFill>
                                  <a:schemeClr val="tx1"/>
                                </a:solidFill>
                                <a:latin typeface="Cambria Math" panose="02040503050406030204" pitchFamily="18" charset="0"/>
                                <a:ea typeface="Cambria Math" panose="02040503050406030204" pitchFamily="18" charset="0"/>
                              </a:rPr>
                            </m:ctrlPr>
                          </m:sSubPr>
                          <m:e>
                            <m:r>
                              <a:rPr lang="en-US" altLang="ko-KR" sz="2400" i="1">
                                <a:solidFill>
                                  <a:schemeClr val="tx1"/>
                                </a:solidFill>
                                <a:latin typeface="Cambria Math" panose="02040503050406030204" pitchFamily="18" charset="0"/>
                                <a:ea typeface="Cambria Math" panose="02040503050406030204" pitchFamily="18" charset="0"/>
                              </a:rPr>
                              <m:t>𝜈</m:t>
                            </m:r>
                          </m:e>
                          <m:sub>
                            <m:r>
                              <a:rPr lang="en-US" altLang="ko-KR" sz="2400" i="1">
                                <a:solidFill>
                                  <a:schemeClr val="tx1"/>
                                </a:solidFill>
                                <a:latin typeface="Cambria Math" panose="02040503050406030204" pitchFamily="18" charset="0"/>
                                <a:ea typeface="Cambria Math" panose="02040503050406030204" pitchFamily="18" charset="0"/>
                              </a:rPr>
                              <m:t>𝐹</m:t>
                            </m:r>
                          </m:sub>
                        </m:sSub>
                      </m:e>
                    </m:d>
                    <m:r>
                      <a:rPr lang="en-US" altLang="ko-KR" sz="2400" b="0" i="1" smtClean="0">
                        <a:solidFill>
                          <a:schemeClr val="tx1"/>
                        </a:solidFill>
                        <a:latin typeface="Cambria Math" panose="02040503050406030204" pitchFamily="18" charset="0"/>
                        <a:ea typeface="Cambria Math" panose="02040503050406030204" pitchFamily="18" charset="0"/>
                      </a:rPr>
                      <m:t> </m:t>
                    </m:r>
                    <m:sSubSup>
                      <m:sSubSupPr>
                        <m:ctrlPr>
                          <a:rPr lang="en-US" altLang="ko-KR" sz="2400" i="1" smtClean="0">
                            <a:solidFill>
                              <a:schemeClr val="tx1"/>
                            </a:solidFill>
                            <a:latin typeface="Cambria Math" panose="02040503050406030204" pitchFamily="18" charset="0"/>
                            <a:ea typeface="Cambria Math" panose="02040503050406030204" pitchFamily="18" charset="0"/>
                          </a:rPr>
                        </m:ctrlPr>
                      </m:sSubSupPr>
                      <m:e>
                        <m:r>
                          <a:rPr lang="en-US" altLang="ko-KR" sz="2400" i="1">
                            <a:solidFill>
                              <a:schemeClr val="tx1"/>
                            </a:solidFill>
                            <a:latin typeface="Cambria Math" panose="02040503050406030204" pitchFamily="18" charset="0"/>
                            <a:ea typeface="Cambria Math" panose="02040503050406030204" pitchFamily="18" charset="0"/>
                          </a:rPr>
                          <m:t>𝐽</m:t>
                        </m:r>
                      </m:e>
                      <m:sub>
                        <m:r>
                          <a:rPr lang="en-US" altLang="ko-KR" sz="2400" i="1">
                            <a:solidFill>
                              <a:schemeClr val="tx1"/>
                            </a:solidFill>
                            <a:latin typeface="Cambria Math" panose="02040503050406030204" pitchFamily="18" charset="0"/>
                            <a:ea typeface="Cambria Math" panose="02040503050406030204" pitchFamily="18" charset="0"/>
                          </a:rPr>
                          <m:t>3</m:t>
                        </m:r>
                      </m:sub>
                      <m:sup>
                        <m:r>
                          <a:rPr lang="en-US" altLang="ko-KR" sz="2400" i="1">
                            <a:solidFill>
                              <a:schemeClr val="tx1"/>
                            </a:solidFill>
                            <a:latin typeface="Cambria Math" panose="02040503050406030204" pitchFamily="18" charset="0"/>
                            <a:ea typeface="Cambria Math" panose="02040503050406030204" pitchFamily="18" charset="0"/>
                          </a:rPr>
                          <m:t>𝑒</m:t>
                        </m:r>
                      </m:sup>
                    </m:sSubSup>
                    <m:d>
                      <m:dPr>
                        <m:ctrlPr>
                          <a:rPr lang="en-US" altLang="ko-KR" sz="2400" i="1">
                            <a:solidFill>
                              <a:schemeClr val="tx1"/>
                            </a:solidFill>
                            <a:latin typeface="Cambria Math" panose="02040503050406030204" pitchFamily="18" charset="0"/>
                            <a:ea typeface="Cambria Math" panose="02040503050406030204" pitchFamily="18" charset="0"/>
                          </a:rPr>
                        </m:ctrlPr>
                      </m:dPr>
                      <m:e>
                        <m:sSub>
                          <m:sSubPr>
                            <m:ctrlPr>
                              <a:rPr lang="en-US" altLang="ko-KR" sz="2400" i="1">
                                <a:solidFill>
                                  <a:schemeClr val="tx1"/>
                                </a:solidFill>
                                <a:latin typeface="Cambria Math" panose="02040503050406030204" pitchFamily="18" charset="0"/>
                                <a:ea typeface="Cambria Math" panose="02040503050406030204" pitchFamily="18" charset="0"/>
                              </a:rPr>
                            </m:ctrlPr>
                          </m:sSubPr>
                          <m:e>
                            <m:r>
                              <a:rPr lang="en-US" altLang="ko-KR" sz="2400" i="1">
                                <a:solidFill>
                                  <a:schemeClr val="tx1"/>
                                </a:solidFill>
                                <a:latin typeface="Cambria Math" panose="02040503050406030204" pitchFamily="18" charset="0"/>
                                <a:ea typeface="Cambria Math" panose="02040503050406030204" pitchFamily="18" charset="0"/>
                              </a:rPr>
                              <m:t>𝜇</m:t>
                            </m:r>
                          </m:e>
                          <m:sub>
                            <m:r>
                              <a:rPr lang="en-US" altLang="ko-KR" sz="2400" i="1">
                                <a:solidFill>
                                  <a:schemeClr val="tx1"/>
                                </a:solidFill>
                                <a:latin typeface="Cambria Math" panose="02040503050406030204" pitchFamily="18" charset="0"/>
                                <a:ea typeface="Cambria Math" panose="02040503050406030204" pitchFamily="18" charset="0"/>
                              </a:rPr>
                              <m:t>𝐹</m:t>
                            </m:r>
                          </m:sub>
                        </m:sSub>
                        <m:r>
                          <a:rPr lang="en-US" altLang="ko-KR" sz="2400" i="1">
                            <a:solidFill>
                              <a:schemeClr val="tx1"/>
                            </a:solidFill>
                            <a:latin typeface="Cambria Math" panose="02040503050406030204" pitchFamily="18" charset="0"/>
                            <a:ea typeface="Cambria Math" panose="02040503050406030204" pitchFamily="18" charset="0"/>
                          </a:rPr>
                          <m:t>,</m:t>
                        </m:r>
                        <m:sSub>
                          <m:sSubPr>
                            <m:ctrlPr>
                              <a:rPr lang="en-US" altLang="ko-KR" sz="2400" i="1">
                                <a:solidFill>
                                  <a:schemeClr val="tx1"/>
                                </a:solidFill>
                                <a:latin typeface="Cambria Math" panose="02040503050406030204" pitchFamily="18" charset="0"/>
                                <a:ea typeface="Cambria Math" panose="02040503050406030204" pitchFamily="18" charset="0"/>
                              </a:rPr>
                            </m:ctrlPr>
                          </m:sSubPr>
                          <m:e>
                            <m:r>
                              <a:rPr lang="en-US" altLang="ko-KR" sz="2400" i="1">
                                <a:solidFill>
                                  <a:schemeClr val="tx1"/>
                                </a:solidFill>
                                <a:latin typeface="Cambria Math" panose="02040503050406030204" pitchFamily="18" charset="0"/>
                                <a:ea typeface="Cambria Math" panose="02040503050406030204" pitchFamily="18" charset="0"/>
                              </a:rPr>
                              <m:t>𝜈</m:t>
                            </m:r>
                          </m:e>
                          <m:sub>
                            <m:r>
                              <a:rPr lang="en-US" altLang="ko-KR" sz="2400" i="1">
                                <a:solidFill>
                                  <a:schemeClr val="tx1"/>
                                </a:solidFill>
                                <a:latin typeface="Cambria Math" panose="02040503050406030204" pitchFamily="18" charset="0"/>
                                <a:ea typeface="Cambria Math" panose="02040503050406030204" pitchFamily="18" charset="0"/>
                              </a:rPr>
                              <m:t>𝐹</m:t>
                            </m:r>
                          </m:sub>
                        </m:sSub>
                      </m:e>
                    </m:d>
                    <m:r>
                      <a:rPr lang="en-US" altLang="ko-KR" sz="2400" b="0" i="1" smtClean="0">
                        <a:solidFill>
                          <a:schemeClr val="tx1"/>
                        </a:solidFill>
                        <a:latin typeface="Cambria Math" panose="02040503050406030204" pitchFamily="18" charset="0"/>
                        <a:ea typeface="Cambria Math" panose="02040503050406030204" pitchFamily="18" charset="0"/>
                      </a:rPr>
                      <m:t> </m:t>
                    </m:r>
                    <m:sSubSup>
                      <m:sSubSupPr>
                        <m:ctrlPr>
                          <a:rPr lang="en-US" altLang="ko-KR" sz="2400" i="1" smtClean="0">
                            <a:solidFill>
                              <a:schemeClr val="tx1"/>
                            </a:solidFill>
                            <a:latin typeface="Cambria Math" panose="02040503050406030204" pitchFamily="18" charset="0"/>
                            <a:ea typeface="Cambria Math" panose="02040503050406030204" pitchFamily="18" charset="0"/>
                          </a:rPr>
                        </m:ctrlPr>
                      </m:sSubSupPr>
                      <m:e>
                        <m:r>
                          <a:rPr lang="en-US" altLang="ko-KR" sz="2400" i="1">
                            <a:solidFill>
                              <a:schemeClr val="tx1"/>
                            </a:solidFill>
                            <a:latin typeface="Cambria Math" panose="02040503050406030204" pitchFamily="18" charset="0"/>
                            <a:ea typeface="Cambria Math" panose="02040503050406030204" pitchFamily="18" charset="0"/>
                          </a:rPr>
                          <m:t>𝐽</m:t>
                        </m:r>
                      </m:e>
                      <m:sub>
                        <m:r>
                          <a:rPr lang="en-US" altLang="ko-KR" sz="2400" i="1">
                            <a:solidFill>
                              <a:schemeClr val="tx1"/>
                            </a:solidFill>
                            <a:latin typeface="Cambria Math" panose="02040503050406030204" pitchFamily="18" charset="0"/>
                            <a:ea typeface="Cambria Math" panose="02040503050406030204" pitchFamily="18" charset="0"/>
                          </a:rPr>
                          <m:t>4</m:t>
                        </m:r>
                      </m:sub>
                      <m:sup>
                        <m:r>
                          <a:rPr lang="en-US" altLang="ko-KR" sz="2400" i="1">
                            <a:solidFill>
                              <a:schemeClr val="tx1"/>
                            </a:solidFill>
                            <a:latin typeface="Cambria Math" panose="02040503050406030204" pitchFamily="18" charset="0"/>
                            <a:ea typeface="Cambria Math" panose="02040503050406030204" pitchFamily="18" charset="0"/>
                          </a:rPr>
                          <m:t>𝑓</m:t>
                        </m:r>
                      </m:sup>
                    </m:sSubSup>
                    <m:d>
                      <m:dPr>
                        <m:ctrlPr>
                          <a:rPr lang="en-US" altLang="ko-KR" sz="2400" i="1">
                            <a:solidFill>
                              <a:schemeClr val="tx1"/>
                            </a:solidFill>
                            <a:latin typeface="Cambria Math" panose="02040503050406030204" pitchFamily="18" charset="0"/>
                            <a:ea typeface="Cambria Math" panose="02040503050406030204" pitchFamily="18" charset="0"/>
                          </a:rPr>
                        </m:ctrlPr>
                      </m:dPr>
                      <m:e>
                        <m:sSub>
                          <m:sSubPr>
                            <m:ctrlPr>
                              <a:rPr lang="en-US" altLang="ko-KR" sz="2400" i="1">
                                <a:solidFill>
                                  <a:schemeClr val="tx1"/>
                                </a:solidFill>
                                <a:latin typeface="Cambria Math" panose="02040503050406030204" pitchFamily="18" charset="0"/>
                                <a:ea typeface="Cambria Math" panose="02040503050406030204" pitchFamily="18" charset="0"/>
                              </a:rPr>
                            </m:ctrlPr>
                          </m:sSubPr>
                          <m:e>
                            <m:r>
                              <a:rPr lang="en-US" altLang="ko-KR" sz="2400" i="1">
                                <a:solidFill>
                                  <a:schemeClr val="tx1"/>
                                </a:solidFill>
                                <a:latin typeface="Cambria Math" panose="02040503050406030204" pitchFamily="18" charset="0"/>
                                <a:ea typeface="Cambria Math" panose="02040503050406030204" pitchFamily="18" charset="0"/>
                              </a:rPr>
                              <m:t>𝜇</m:t>
                            </m:r>
                          </m:e>
                          <m:sub>
                            <m:r>
                              <a:rPr lang="en-US" altLang="ko-KR" sz="2400" i="1">
                                <a:solidFill>
                                  <a:schemeClr val="tx1"/>
                                </a:solidFill>
                                <a:latin typeface="Cambria Math" panose="02040503050406030204" pitchFamily="18" charset="0"/>
                                <a:ea typeface="Cambria Math" panose="02040503050406030204" pitchFamily="18" charset="0"/>
                              </a:rPr>
                              <m:t>𝐹</m:t>
                            </m:r>
                          </m:sub>
                        </m:sSub>
                        <m:r>
                          <a:rPr lang="en-US" altLang="ko-KR" sz="2400" i="1">
                            <a:solidFill>
                              <a:schemeClr val="tx1"/>
                            </a:solidFill>
                            <a:latin typeface="Cambria Math" panose="02040503050406030204" pitchFamily="18" charset="0"/>
                            <a:ea typeface="Cambria Math" panose="02040503050406030204" pitchFamily="18" charset="0"/>
                          </a:rPr>
                          <m:t>,</m:t>
                        </m:r>
                        <m:sSub>
                          <m:sSubPr>
                            <m:ctrlPr>
                              <a:rPr lang="en-US" altLang="ko-KR" sz="2400" i="1">
                                <a:solidFill>
                                  <a:schemeClr val="tx1"/>
                                </a:solidFill>
                                <a:latin typeface="Cambria Math" panose="02040503050406030204" pitchFamily="18" charset="0"/>
                                <a:ea typeface="Cambria Math" panose="02040503050406030204" pitchFamily="18" charset="0"/>
                              </a:rPr>
                            </m:ctrlPr>
                          </m:sSubPr>
                          <m:e>
                            <m:r>
                              <a:rPr lang="en-US" altLang="ko-KR" sz="2400" i="1">
                                <a:solidFill>
                                  <a:schemeClr val="tx1"/>
                                </a:solidFill>
                                <a:latin typeface="Cambria Math" panose="02040503050406030204" pitchFamily="18" charset="0"/>
                                <a:ea typeface="Cambria Math" panose="02040503050406030204" pitchFamily="18" charset="0"/>
                              </a:rPr>
                              <m:t>𝜈</m:t>
                            </m:r>
                          </m:e>
                          <m:sub>
                            <m:r>
                              <a:rPr lang="en-US" altLang="ko-KR" sz="2400" i="1">
                                <a:solidFill>
                                  <a:schemeClr val="tx1"/>
                                </a:solidFill>
                                <a:latin typeface="Cambria Math" panose="02040503050406030204" pitchFamily="18" charset="0"/>
                                <a:ea typeface="Cambria Math" panose="02040503050406030204" pitchFamily="18" charset="0"/>
                              </a:rPr>
                              <m:t>𝐹</m:t>
                            </m:r>
                          </m:sub>
                        </m:sSub>
                      </m:e>
                    </m:d>
                    <m:r>
                      <a:rPr lang="en-US" altLang="ko-KR" sz="2400" b="0" i="1" smtClean="0">
                        <a:solidFill>
                          <a:schemeClr val="tx1"/>
                        </a:solidFill>
                        <a:latin typeface="Cambria Math" panose="02040503050406030204" pitchFamily="18" charset="0"/>
                        <a:ea typeface="Cambria Math" panose="02040503050406030204" pitchFamily="18" charset="0"/>
                      </a:rPr>
                      <m:t> </m:t>
                    </m:r>
                    <m:sSubSup>
                      <m:sSubSupPr>
                        <m:ctrlPr>
                          <a:rPr lang="en-US" altLang="ko-KR" sz="2400" i="1" smtClean="0">
                            <a:solidFill>
                              <a:schemeClr val="tx1"/>
                            </a:solidFill>
                            <a:latin typeface="Cambria Math" panose="02040503050406030204" pitchFamily="18" charset="0"/>
                            <a:ea typeface="Cambria Math" panose="02040503050406030204" pitchFamily="18" charset="0"/>
                          </a:rPr>
                        </m:ctrlPr>
                      </m:sSubSupPr>
                      <m:e>
                        <m:r>
                          <a:rPr lang="en-US" altLang="ko-KR" sz="2400" i="1">
                            <a:solidFill>
                              <a:schemeClr val="tx1"/>
                            </a:solidFill>
                            <a:latin typeface="Cambria Math" panose="02040503050406030204" pitchFamily="18" charset="0"/>
                            <a:ea typeface="Cambria Math" panose="02040503050406030204" pitchFamily="18" charset="0"/>
                          </a:rPr>
                          <m:t>𝑆</m:t>
                        </m:r>
                      </m:e>
                      <m:sub>
                        <m:r>
                          <a:rPr lang="en-US" altLang="ko-KR" sz="2400" i="1">
                            <a:solidFill>
                              <a:schemeClr val="tx1"/>
                            </a:solidFill>
                            <a:latin typeface="Cambria Math" panose="02040503050406030204" pitchFamily="18" charset="0"/>
                            <a:ea typeface="Cambria Math" panose="02040503050406030204" pitchFamily="18" charset="0"/>
                          </a:rPr>
                          <m:t>𝐼𝐽</m:t>
                        </m:r>
                      </m:sub>
                      <m:sup>
                        <m:r>
                          <a:rPr lang="en-US" altLang="ko-KR" sz="2400" i="1">
                            <a:solidFill>
                              <a:schemeClr val="tx1"/>
                            </a:solidFill>
                            <a:latin typeface="Cambria Math" panose="02040503050406030204" pitchFamily="18" charset="0"/>
                            <a:ea typeface="Cambria Math" panose="02040503050406030204" pitchFamily="18" charset="0"/>
                          </a:rPr>
                          <m:t>𝑐𝑑𝑒𝑓</m:t>
                        </m:r>
                      </m:sup>
                    </m:sSubSup>
                    <m:r>
                      <a:rPr lang="en-US" altLang="ko-KR" sz="2400" i="1">
                        <a:solidFill>
                          <a:schemeClr val="tx1"/>
                        </a:solidFill>
                        <a:latin typeface="Cambria Math" panose="02040503050406030204" pitchFamily="18" charset="0"/>
                        <a:ea typeface="Cambria Math" panose="02040503050406030204" pitchFamily="18" charset="0"/>
                      </a:rPr>
                      <m:t>(</m:t>
                    </m:r>
                    <m:sSub>
                      <m:sSubPr>
                        <m:ctrlPr>
                          <a:rPr lang="en-US" altLang="ko-KR" sz="2400" i="1">
                            <a:solidFill>
                              <a:schemeClr val="tx1"/>
                            </a:solidFill>
                            <a:latin typeface="Cambria Math" panose="02040503050406030204" pitchFamily="18" charset="0"/>
                            <a:ea typeface="Cambria Math" panose="02040503050406030204" pitchFamily="18" charset="0"/>
                          </a:rPr>
                        </m:ctrlPr>
                      </m:sSubPr>
                      <m:e>
                        <m:r>
                          <a:rPr lang="en-US" altLang="ko-KR" sz="2400" i="1">
                            <a:solidFill>
                              <a:schemeClr val="tx1"/>
                            </a:solidFill>
                            <a:latin typeface="Cambria Math" panose="02040503050406030204" pitchFamily="18" charset="0"/>
                            <a:ea typeface="Cambria Math" panose="02040503050406030204" pitchFamily="18" charset="0"/>
                          </a:rPr>
                          <m:t>𝜇</m:t>
                        </m:r>
                      </m:e>
                      <m:sub>
                        <m:r>
                          <a:rPr lang="en-US" altLang="ko-KR" sz="2400" i="1">
                            <a:solidFill>
                              <a:schemeClr val="tx1"/>
                            </a:solidFill>
                            <a:latin typeface="Cambria Math" panose="02040503050406030204" pitchFamily="18" charset="0"/>
                            <a:ea typeface="Cambria Math" panose="02040503050406030204" pitchFamily="18" charset="0"/>
                          </a:rPr>
                          <m:t>𝐹</m:t>
                        </m:r>
                      </m:sub>
                    </m:sSub>
                    <m:r>
                      <a:rPr lang="en-US" altLang="ko-KR" sz="2400" i="1">
                        <a:solidFill>
                          <a:schemeClr val="tx1"/>
                        </a:solidFill>
                        <a:latin typeface="Cambria Math" panose="02040503050406030204" pitchFamily="18" charset="0"/>
                        <a:ea typeface="Cambria Math" panose="02040503050406030204" pitchFamily="18" charset="0"/>
                      </a:rPr>
                      <m:t>,</m:t>
                    </m:r>
                    <m:sSub>
                      <m:sSubPr>
                        <m:ctrlPr>
                          <a:rPr lang="en-US" altLang="ko-KR" sz="2400" i="1">
                            <a:solidFill>
                              <a:schemeClr val="tx1"/>
                            </a:solidFill>
                            <a:latin typeface="Cambria Math" panose="02040503050406030204" pitchFamily="18" charset="0"/>
                            <a:ea typeface="Cambria Math" panose="02040503050406030204" pitchFamily="18" charset="0"/>
                          </a:rPr>
                        </m:ctrlPr>
                      </m:sSubPr>
                      <m:e>
                        <m:r>
                          <a:rPr lang="en-US" altLang="ko-KR" sz="2400" i="1">
                            <a:solidFill>
                              <a:schemeClr val="tx1"/>
                            </a:solidFill>
                            <a:latin typeface="Cambria Math" panose="02040503050406030204" pitchFamily="18" charset="0"/>
                            <a:ea typeface="Cambria Math" panose="02040503050406030204" pitchFamily="18" charset="0"/>
                          </a:rPr>
                          <m:t>𝜈</m:t>
                        </m:r>
                      </m:e>
                      <m:sub>
                        <m:r>
                          <a:rPr lang="en-US" altLang="ko-KR" sz="2400" i="1">
                            <a:solidFill>
                              <a:schemeClr val="tx1"/>
                            </a:solidFill>
                            <a:latin typeface="Cambria Math" panose="02040503050406030204" pitchFamily="18" charset="0"/>
                            <a:ea typeface="Cambria Math" panose="02040503050406030204" pitchFamily="18" charset="0"/>
                          </a:rPr>
                          <m:t>𝐹</m:t>
                        </m:r>
                      </m:sub>
                    </m:sSub>
                  </m:oMath>
                </a14:m>
                <a:r>
                  <a:rPr lang="en-US" altLang="ko-KR" sz="2400" dirty="0">
                    <a:solidFill>
                      <a:schemeClr val="tx1"/>
                    </a:solidFill>
                  </a:rPr>
                  <a:t>)</a:t>
                </a:r>
                <a:endParaRPr lang="ko-KR" altLang="en-US" sz="2400" dirty="0">
                  <a:solidFill>
                    <a:schemeClr val="tx1"/>
                  </a:solidFill>
                </a:endParaRPr>
              </a:p>
            </p:txBody>
          </p:sp>
        </mc:Choice>
        <mc:Fallback xmlns="">
          <p:sp>
            <p:nvSpPr>
              <p:cNvPr id="5" name="TextBox 4">
                <a:extLst>
                  <a:ext uri="{FF2B5EF4-FFF2-40B4-BE49-F238E27FC236}">
                    <a16:creationId xmlns:a16="http://schemas.microsoft.com/office/drawing/2014/main" id="{840A112C-EEFF-4B90-9AD6-30CC2C7C939D}"/>
                  </a:ext>
                </a:extLst>
              </p:cNvPr>
              <p:cNvSpPr txBox="1">
                <a:spLocks noRot="1" noChangeAspect="1" noMove="1" noResize="1" noEditPoints="1" noAdjustHandles="1" noChangeArrowheads="1" noChangeShapeType="1" noTextEdit="1"/>
              </p:cNvSpPr>
              <p:nvPr/>
            </p:nvSpPr>
            <p:spPr>
              <a:xfrm>
                <a:off x="1513114" y="1355109"/>
                <a:ext cx="9165771" cy="579967"/>
              </a:xfrm>
              <a:prstGeom prst="rect">
                <a:avLst/>
              </a:prstGeom>
              <a:blipFill>
                <a:blip r:embed="rId16"/>
                <a:stretch>
                  <a:fillRect b="-12632"/>
                </a:stretch>
              </a:blipFill>
            </p:spPr>
            <p:txBody>
              <a:bodyPr/>
              <a:lstStyle/>
              <a:p>
                <a:r>
                  <a:rPr lang="ko-KR" altLang="en-US">
                    <a:noFill/>
                  </a:rPr>
                  <a:t> </a:t>
                </a:r>
              </a:p>
            </p:txBody>
          </p:sp>
        </mc:Fallback>
      </mc:AlternateContent>
      <p:sp>
        <p:nvSpPr>
          <p:cNvPr id="37" name="TextBox 36">
            <a:extLst>
              <a:ext uri="{FF2B5EF4-FFF2-40B4-BE49-F238E27FC236}">
                <a16:creationId xmlns:a16="http://schemas.microsoft.com/office/drawing/2014/main" id="{04495425-7733-45D8-8703-E915673F257D}"/>
              </a:ext>
            </a:extLst>
          </p:cNvPr>
          <p:cNvSpPr txBox="1"/>
          <p:nvPr/>
        </p:nvSpPr>
        <p:spPr>
          <a:xfrm>
            <a:off x="2016445" y="3787040"/>
            <a:ext cx="213576" cy="533753"/>
          </a:xfrm>
          <a:prstGeom prst="rect">
            <a:avLst/>
          </a:prstGeom>
          <a:noFill/>
        </p:spPr>
        <p:txBody>
          <a:bodyPr wrap="none" rtlCol="0">
            <a:spAutoFit/>
          </a:bodyPr>
          <a:lstStyle/>
          <a:p>
            <a:endParaRPr lang="ko-KR" altLang="en-US" sz="2400" dirty="0"/>
          </a:p>
        </p:txBody>
      </p:sp>
      <p:cxnSp>
        <p:nvCxnSpPr>
          <p:cNvPr id="6" name="직선 화살표 연결선 5">
            <a:extLst>
              <a:ext uri="{FF2B5EF4-FFF2-40B4-BE49-F238E27FC236}">
                <a16:creationId xmlns:a16="http://schemas.microsoft.com/office/drawing/2014/main" id="{55971D39-6448-4E26-A3FA-9351C799D6E6}"/>
              </a:ext>
            </a:extLst>
          </p:cNvPr>
          <p:cNvCxnSpPr>
            <a:cxnSpLocks/>
          </p:cNvCxnSpPr>
          <p:nvPr/>
        </p:nvCxnSpPr>
        <p:spPr>
          <a:xfrm>
            <a:off x="2016445" y="5734972"/>
            <a:ext cx="379652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직선 화살표 연결선 9">
            <a:extLst>
              <a:ext uri="{FF2B5EF4-FFF2-40B4-BE49-F238E27FC236}">
                <a16:creationId xmlns:a16="http://schemas.microsoft.com/office/drawing/2014/main" id="{2BBAC255-43CE-40AB-B166-F8B2F84247BD}"/>
              </a:ext>
            </a:extLst>
          </p:cNvPr>
          <p:cNvCxnSpPr>
            <a:cxnSpLocks/>
          </p:cNvCxnSpPr>
          <p:nvPr/>
        </p:nvCxnSpPr>
        <p:spPr>
          <a:xfrm flipV="1">
            <a:off x="2016446" y="2194484"/>
            <a:ext cx="14517" cy="35404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86" name="그림 85" descr="\documentclass{article}&#10;\usepackage{amsmath}&#10;\pagestyle{empty}&#10;\begin{document}&#10;$&#10;\mu_H $&#10;&#10;\end{document}" title="IguanaTex Bitmap Display">
            <a:extLst>
              <a:ext uri="{FF2B5EF4-FFF2-40B4-BE49-F238E27FC236}">
                <a16:creationId xmlns:a16="http://schemas.microsoft.com/office/drawing/2014/main" id="{15CED0C7-01C6-4B7F-8B2C-9B800E9AA42C}"/>
              </a:ext>
            </a:extLst>
          </p:cNvPr>
          <p:cNvPicPr>
            <a:picLocks noChangeAspect="1"/>
          </p:cNvPicPr>
          <p:nvPr>
            <p:custDataLst>
              <p:tags r:id="rId1"/>
            </p:custDataLst>
          </p:nvPr>
        </p:nvPicPr>
        <p:blipFill>
          <a:blip r:embed="rId17">
            <a:extLst>
              <a:ext uri="{28A0092B-C50C-407E-A947-70E740481C1C}">
                <a14:useLocalDpi xmlns:a14="http://schemas.microsoft.com/office/drawing/2010/main" val="0"/>
              </a:ext>
            </a:extLst>
          </a:blip>
          <a:stretch>
            <a:fillRect/>
          </a:stretch>
        </p:blipFill>
        <p:spPr>
          <a:xfrm>
            <a:off x="1566388" y="3679207"/>
            <a:ext cx="366443" cy="192031"/>
          </a:xfrm>
          <a:prstGeom prst="rect">
            <a:avLst/>
          </a:prstGeom>
        </p:spPr>
      </p:pic>
      <p:pic>
        <p:nvPicPr>
          <p:cNvPr id="88" name="그림 87" descr="\documentclass{article}&#10;\usepackage{amsmath}&#10;\pagestyle{empty}&#10;\begin{document}&#10;$&#10;\mu_C $&#10;&#10;\end{document}" title="IguanaTex Bitmap Display">
            <a:extLst>
              <a:ext uri="{FF2B5EF4-FFF2-40B4-BE49-F238E27FC236}">
                <a16:creationId xmlns:a16="http://schemas.microsoft.com/office/drawing/2014/main" id="{2B97A37F-16BF-4E1A-B548-5E60FEA30A05}"/>
              </a:ext>
            </a:extLst>
          </p:cNvPr>
          <p:cNvPicPr>
            <a:picLocks noChangeAspect="1"/>
          </p:cNvPicPr>
          <p:nvPr>
            <p:custDataLst>
              <p:tags r:id="rId2"/>
            </p:custDataLst>
          </p:nvPr>
        </p:nvPicPr>
        <p:blipFill>
          <a:blip r:embed="rId18">
            <a:extLst>
              <a:ext uri="{28A0092B-C50C-407E-A947-70E740481C1C}">
                <a14:useLocalDpi xmlns:a14="http://schemas.microsoft.com/office/drawing/2010/main" val="0"/>
              </a:ext>
            </a:extLst>
          </a:blip>
          <a:stretch>
            <a:fillRect/>
          </a:stretch>
        </p:blipFill>
        <p:spPr>
          <a:xfrm>
            <a:off x="1594891" y="4309413"/>
            <a:ext cx="341779" cy="192030"/>
          </a:xfrm>
          <a:prstGeom prst="rect">
            <a:avLst/>
          </a:prstGeom>
        </p:spPr>
      </p:pic>
      <p:pic>
        <p:nvPicPr>
          <p:cNvPr id="90" name="그림 89" descr="\documentclass{article}&#10;\usepackage{amsmath}&#10;\pagestyle{empty}&#10;\begin{document}&#10;$&#10;\mu_S &#10;$&#10;&#10;\end{document}" title="IguanaTex Bitmap Display">
            <a:extLst>
              <a:ext uri="{FF2B5EF4-FFF2-40B4-BE49-F238E27FC236}">
                <a16:creationId xmlns:a16="http://schemas.microsoft.com/office/drawing/2014/main" id="{8B7AD9C8-A4DB-4F57-AA55-42455A86C7B1}"/>
              </a:ext>
            </a:extLst>
          </p:cNvPr>
          <p:cNvPicPr>
            <a:picLocks noChangeAspect="1"/>
          </p:cNvPicPr>
          <p:nvPr>
            <p:custDataLst>
              <p:tags r:id="rId3"/>
            </p:custDataLst>
          </p:nvPr>
        </p:nvPicPr>
        <p:blipFill>
          <a:blip r:embed="rId19">
            <a:extLst>
              <a:ext uri="{28A0092B-C50C-407E-A947-70E740481C1C}">
                <a14:useLocalDpi xmlns:a14="http://schemas.microsoft.com/office/drawing/2010/main" val="0"/>
              </a:ext>
            </a:extLst>
          </a:blip>
          <a:stretch>
            <a:fillRect/>
          </a:stretch>
        </p:blipFill>
        <p:spPr>
          <a:xfrm>
            <a:off x="1603512" y="4877921"/>
            <a:ext cx="315353" cy="192030"/>
          </a:xfrm>
          <a:prstGeom prst="rect">
            <a:avLst/>
          </a:prstGeom>
        </p:spPr>
      </p:pic>
      <p:pic>
        <p:nvPicPr>
          <p:cNvPr id="27" name="그림 26" descr="\documentclass{article}&#10;\usepackage{amsmath}&#10;\pagestyle{empty}&#10;\begin{document}&#10;$&#10;\mu_F&#10;$&#10;&#10;\end{document}" title="IguanaTex Bitmap Display">
            <a:extLst>
              <a:ext uri="{FF2B5EF4-FFF2-40B4-BE49-F238E27FC236}">
                <a16:creationId xmlns:a16="http://schemas.microsoft.com/office/drawing/2014/main" id="{40C9A3DE-4CCA-4B2A-BD18-5BFF5B521A95}"/>
              </a:ext>
            </a:extLst>
          </p:cNvPr>
          <p:cNvPicPr>
            <a:picLocks noChangeAspect="1"/>
          </p:cNvPicPr>
          <p:nvPr>
            <p:custDataLst>
              <p:tags r:id="rId4"/>
            </p:custDataLst>
          </p:nvPr>
        </p:nvPicPr>
        <p:blipFill>
          <a:blip r:embed="rId20">
            <a:extLst>
              <a:ext uri="{28A0092B-C50C-407E-A947-70E740481C1C}">
                <a14:useLocalDpi xmlns:a14="http://schemas.microsoft.com/office/drawing/2010/main" val="0"/>
              </a:ext>
            </a:extLst>
          </a:blip>
          <a:stretch>
            <a:fillRect/>
          </a:stretch>
        </p:blipFill>
        <p:spPr>
          <a:xfrm>
            <a:off x="1575744" y="2711149"/>
            <a:ext cx="340017" cy="192030"/>
          </a:xfrm>
          <a:prstGeom prst="rect">
            <a:avLst/>
          </a:prstGeom>
        </p:spPr>
      </p:pic>
      <p:pic>
        <p:nvPicPr>
          <p:cNvPr id="92" name="그림 91" descr="\documentclass{article}&#10;\usepackage{amsmath}&#10;\pagestyle{empty}&#10;\begin{document}&#10;$&#10;\nu_S $&#10;&#10;\end{document}" title="IguanaTex Bitmap Display">
            <a:extLst>
              <a:ext uri="{FF2B5EF4-FFF2-40B4-BE49-F238E27FC236}">
                <a16:creationId xmlns:a16="http://schemas.microsoft.com/office/drawing/2014/main" id="{A4F54A0B-F7D6-44DD-8BB9-468C23D31429}"/>
              </a:ext>
            </a:extLst>
          </p:cNvPr>
          <p:cNvPicPr>
            <a:picLocks noChangeAspect="1"/>
          </p:cNvPicPr>
          <p:nvPr>
            <p:custDataLst>
              <p:tags r:id="rId5"/>
            </p:custDataLst>
          </p:nvPr>
        </p:nvPicPr>
        <p:blipFill>
          <a:blip r:embed="rId21">
            <a:extLst>
              <a:ext uri="{28A0092B-C50C-407E-A947-70E740481C1C}">
                <a14:useLocalDpi xmlns:a14="http://schemas.microsoft.com/office/drawing/2010/main" val="0"/>
              </a:ext>
            </a:extLst>
          </a:blip>
          <a:stretch>
            <a:fillRect/>
          </a:stretch>
        </p:blipFill>
        <p:spPr>
          <a:xfrm>
            <a:off x="2677303" y="5839758"/>
            <a:ext cx="276595" cy="176175"/>
          </a:xfrm>
          <a:prstGeom prst="rect">
            <a:avLst/>
          </a:prstGeom>
        </p:spPr>
      </p:pic>
      <p:pic>
        <p:nvPicPr>
          <p:cNvPr id="29" name="그림 28" descr="\documentclass{article}&#10;\usepackage{amsmath}&#10;\pagestyle{empty}&#10;\begin{document}&#10;$&#10;\nu_F&#10;$&#10;&#10;\end{document}" title="IguanaTex Bitmap Display">
            <a:extLst>
              <a:ext uri="{FF2B5EF4-FFF2-40B4-BE49-F238E27FC236}">
                <a16:creationId xmlns:a16="http://schemas.microsoft.com/office/drawing/2014/main" id="{831E55AF-649C-4615-B7D9-ACA45BB4B3DA}"/>
              </a:ext>
            </a:extLst>
          </p:cNvPr>
          <p:cNvPicPr>
            <a:picLocks noChangeAspect="1"/>
          </p:cNvPicPr>
          <p:nvPr>
            <p:custDataLst>
              <p:tags r:id="rId6"/>
            </p:custDataLst>
          </p:nvPr>
        </p:nvPicPr>
        <p:blipFill>
          <a:blip r:embed="rId22">
            <a:extLst>
              <a:ext uri="{28A0092B-C50C-407E-A947-70E740481C1C}">
                <a14:useLocalDpi xmlns:a14="http://schemas.microsoft.com/office/drawing/2010/main" val="0"/>
              </a:ext>
            </a:extLst>
          </a:blip>
          <a:stretch>
            <a:fillRect/>
          </a:stretch>
        </p:blipFill>
        <p:spPr>
          <a:xfrm>
            <a:off x="5080969" y="5829948"/>
            <a:ext cx="301258" cy="174413"/>
          </a:xfrm>
          <a:prstGeom prst="rect">
            <a:avLst/>
          </a:prstGeom>
        </p:spPr>
      </p:pic>
      <p:pic>
        <p:nvPicPr>
          <p:cNvPr id="94" name="그림 93" descr="\documentclass{article}&#10;\usepackage{amsmath}&#10;\pagestyle{empty}&#10;\begin{document}&#10;$&#10;\nu_C \ $&#10;&#10;\end{document}" title="IguanaTex Bitmap Display">
            <a:extLst>
              <a:ext uri="{FF2B5EF4-FFF2-40B4-BE49-F238E27FC236}">
                <a16:creationId xmlns:a16="http://schemas.microsoft.com/office/drawing/2014/main" id="{00F87CB1-019B-4CD8-BFB5-1081CD85668A}"/>
              </a:ext>
            </a:extLst>
          </p:cNvPr>
          <p:cNvPicPr>
            <a:picLocks noChangeAspect="1"/>
          </p:cNvPicPr>
          <p:nvPr>
            <p:custDataLst>
              <p:tags r:id="rId7"/>
            </p:custDataLst>
          </p:nvPr>
        </p:nvPicPr>
        <p:blipFill>
          <a:blip r:embed="rId23">
            <a:extLst>
              <a:ext uri="{28A0092B-C50C-407E-A947-70E740481C1C}">
                <a14:useLocalDpi xmlns:a14="http://schemas.microsoft.com/office/drawing/2010/main" val="0"/>
              </a:ext>
            </a:extLst>
          </a:blip>
          <a:stretch>
            <a:fillRect/>
          </a:stretch>
        </p:blipFill>
        <p:spPr>
          <a:xfrm>
            <a:off x="3896479" y="5839757"/>
            <a:ext cx="303020" cy="176175"/>
          </a:xfrm>
          <a:prstGeom prst="rect">
            <a:avLst/>
          </a:prstGeom>
        </p:spPr>
      </p:pic>
      <p:cxnSp>
        <p:nvCxnSpPr>
          <p:cNvPr id="31" name="직선 연결선 30">
            <a:extLst>
              <a:ext uri="{FF2B5EF4-FFF2-40B4-BE49-F238E27FC236}">
                <a16:creationId xmlns:a16="http://schemas.microsoft.com/office/drawing/2014/main" id="{E50CAEE3-329F-4BE6-B3EE-46E1CD23577C}"/>
              </a:ext>
            </a:extLst>
          </p:cNvPr>
          <p:cNvCxnSpPr/>
          <p:nvPr/>
        </p:nvCxnSpPr>
        <p:spPr>
          <a:xfrm>
            <a:off x="2016445" y="4933792"/>
            <a:ext cx="80118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3" name="직선 연결선 32">
            <a:extLst>
              <a:ext uri="{FF2B5EF4-FFF2-40B4-BE49-F238E27FC236}">
                <a16:creationId xmlns:a16="http://schemas.microsoft.com/office/drawing/2014/main" id="{D753A9F3-1EB5-4E7A-86AF-54259C091684}"/>
              </a:ext>
            </a:extLst>
          </p:cNvPr>
          <p:cNvCxnSpPr>
            <a:cxnSpLocks/>
          </p:cNvCxnSpPr>
          <p:nvPr/>
        </p:nvCxnSpPr>
        <p:spPr>
          <a:xfrm rot="5400000">
            <a:off x="2417035" y="5334382"/>
            <a:ext cx="80118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 name="직선 연결선 33">
            <a:extLst>
              <a:ext uri="{FF2B5EF4-FFF2-40B4-BE49-F238E27FC236}">
                <a16:creationId xmlns:a16="http://schemas.microsoft.com/office/drawing/2014/main" id="{7113824B-3E1A-4FB3-8687-63398DA1FCE5}"/>
              </a:ext>
            </a:extLst>
          </p:cNvPr>
          <p:cNvCxnSpPr>
            <a:cxnSpLocks/>
          </p:cNvCxnSpPr>
          <p:nvPr/>
        </p:nvCxnSpPr>
        <p:spPr>
          <a:xfrm flipV="1">
            <a:off x="2016444" y="3775224"/>
            <a:ext cx="2019972" cy="1181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직선 연결선 34">
            <a:extLst>
              <a:ext uri="{FF2B5EF4-FFF2-40B4-BE49-F238E27FC236}">
                <a16:creationId xmlns:a16="http://schemas.microsoft.com/office/drawing/2014/main" id="{FD23A874-E4E3-419B-AD55-2C2F5D0F4237}"/>
              </a:ext>
            </a:extLst>
          </p:cNvPr>
          <p:cNvCxnSpPr>
            <a:cxnSpLocks/>
          </p:cNvCxnSpPr>
          <p:nvPr/>
        </p:nvCxnSpPr>
        <p:spPr>
          <a:xfrm>
            <a:off x="4036416" y="3775223"/>
            <a:ext cx="0" cy="195974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8" name="직선 연결선 47">
            <a:extLst>
              <a:ext uri="{FF2B5EF4-FFF2-40B4-BE49-F238E27FC236}">
                <a16:creationId xmlns:a16="http://schemas.microsoft.com/office/drawing/2014/main" id="{0BCEA4C1-5605-4A10-8300-682AC1A40E15}"/>
              </a:ext>
            </a:extLst>
          </p:cNvPr>
          <p:cNvCxnSpPr>
            <a:cxnSpLocks/>
          </p:cNvCxnSpPr>
          <p:nvPr/>
        </p:nvCxnSpPr>
        <p:spPr>
          <a:xfrm>
            <a:off x="2016444" y="2789441"/>
            <a:ext cx="3198157" cy="1772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9" name="직선 연결선 48">
            <a:extLst>
              <a:ext uri="{FF2B5EF4-FFF2-40B4-BE49-F238E27FC236}">
                <a16:creationId xmlns:a16="http://schemas.microsoft.com/office/drawing/2014/main" id="{33B6B187-3512-4F95-AAE3-0A647BE53500}"/>
              </a:ext>
            </a:extLst>
          </p:cNvPr>
          <p:cNvCxnSpPr>
            <a:cxnSpLocks/>
          </p:cNvCxnSpPr>
          <p:nvPr/>
        </p:nvCxnSpPr>
        <p:spPr>
          <a:xfrm>
            <a:off x="5214601" y="2807165"/>
            <a:ext cx="0" cy="293962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4" name="직선 연결선 53">
            <a:extLst>
              <a:ext uri="{FF2B5EF4-FFF2-40B4-BE49-F238E27FC236}">
                <a16:creationId xmlns:a16="http://schemas.microsoft.com/office/drawing/2014/main" id="{5423AC83-684B-4479-9EEC-73D126D6D5C2}"/>
              </a:ext>
            </a:extLst>
          </p:cNvPr>
          <p:cNvCxnSpPr>
            <a:cxnSpLocks/>
          </p:cNvCxnSpPr>
          <p:nvPr/>
        </p:nvCxnSpPr>
        <p:spPr>
          <a:xfrm flipV="1">
            <a:off x="2016444" y="4381561"/>
            <a:ext cx="2019972" cy="11816"/>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80" name="그림 79" descr="\documentclass{article}&#10;\usepackage{amsmath}&#10;\pagestyle{empty}&#10;\begin{document}&#10;$&#10;\mu_H (\sim Q)&#10;$&#10;&#10;\end{document}" title="IguanaTex Bitmap Display">
            <a:extLst>
              <a:ext uri="{FF2B5EF4-FFF2-40B4-BE49-F238E27FC236}">
                <a16:creationId xmlns:a16="http://schemas.microsoft.com/office/drawing/2014/main" id="{FF78AB79-145D-4D10-BF2D-582A3C81FC15}"/>
              </a:ext>
            </a:extLst>
          </p:cNvPr>
          <p:cNvPicPr>
            <a:picLocks noChangeAspect="1"/>
          </p:cNvPicPr>
          <p:nvPr>
            <p:custDataLst>
              <p:tags r:id="rId8"/>
            </p:custDataLst>
          </p:nvPr>
        </p:nvPicPr>
        <p:blipFill>
          <a:blip r:embed="rId24">
            <a:extLst>
              <a:ext uri="{28A0092B-C50C-407E-A947-70E740481C1C}">
                <a14:useLocalDpi xmlns:a14="http://schemas.microsoft.com/office/drawing/2010/main" val="0"/>
              </a:ext>
            </a:extLst>
          </a:blip>
          <a:stretch>
            <a:fillRect/>
          </a:stretch>
        </p:blipFill>
        <p:spPr>
          <a:xfrm>
            <a:off x="6909766" y="4963676"/>
            <a:ext cx="1129279" cy="294212"/>
          </a:xfrm>
          <a:prstGeom prst="rect">
            <a:avLst/>
          </a:prstGeom>
        </p:spPr>
      </p:pic>
      <p:pic>
        <p:nvPicPr>
          <p:cNvPr id="81" name="그림 80" descr="\documentclass{article}&#10;\usepackage{amsmath}&#10;\pagestyle{empty}&#10;\begin{document}&#10;$&#10;\mu_C (\sim \sqrt{Q M})&#10;$&#10;&#10;\end{document}" title="IguanaTex Bitmap Display">
            <a:extLst>
              <a:ext uri="{FF2B5EF4-FFF2-40B4-BE49-F238E27FC236}">
                <a16:creationId xmlns:a16="http://schemas.microsoft.com/office/drawing/2014/main" id="{8521CB90-4234-4C20-9D20-77AE5F100623}"/>
              </a:ext>
            </a:extLst>
          </p:cNvPr>
          <p:cNvPicPr>
            <a:picLocks noChangeAspect="1"/>
          </p:cNvPicPr>
          <p:nvPr>
            <p:custDataLst>
              <p:tags r:id="rId9"/>
            </p:custDataLst>
          </p:nvPr>
        </p:nvPicPr>
        <p:blipFill>
          <a:blip r:embed="rId25">
            <a:extLst>
              <a:ext uri="{28A0092B-C50C-407E-A947-70E740481C1C}">
                <a14:useLocalDpi xmlns:a14="http://schemas.microsoft.com/office/drawing/2010/main" val="0"/>
              </a:ext>
            </a:extLst>
          </a:blip>
          <a:stretch>
            <a:fillRect/>
          </a:stretch>
        </p:blipFill>
        <p:spPr>
          <a:xfrm>
            <a:off x="6909766" y="5428428"/>
            <a:ext cx="1663091" cy="306544"/>
          </a:xfrm>
          <a:prstGeom prst="rect">
            <a:avLst/>
          </a:prstGeom>
        </p:spPr>
      </p:pic>
      <p:pic>
        <p:nvPicPr>
          <p:cNvPr id="82" name="그림 81" descr="\documentclass{article}&#10;\usepackage{amsmath}&#10;\pagestyle{empty}&#10;\begin{document}&#10;$&#10;\mu_S (\sim M)&#10;$&#10;&#10;\end{document}" title="IguanaTex Bitmap Display">
            <a:extLst>
              <a:ext uri="{FF2B5EF4-FFF2-40B4-BE49-F238E27FC236}">
                <a16:creationId xmlns:a16="http://schemas.microsoft.com/office/drawing/2014/main" id="{7ECC4766-BD5D-4861-ACAF-7991D8754462}"/>
              </a:ext>
            </a:extLst>
          </p:cNvPr>
          <p:cNvPicPr>
            <a:picLocks noChangeAspect="1"/>
          </p:cNvPicPr>
          <p:nvPr>
            <p:custDataLst>
              <p:tags r:id="rId10"/>
            </p:custDataLst>
          </p:nvPr>
        </p:nvPicPr>
        <p:blipFill>
          <a:blip r:embed="rId26">
            <a:extLst>
              <a:ext uri="{28A0092B-C50C-407E-A947-70E740481C1C}">
                <a14:useLocalDpi xmlns:a14="http://schemas.microsoft.com/office/drawing/2010/main" val="0"/>
              </a:ext>
            </a:extLst>
          </a:blip>
          <a:stretch>
            <a:fillRect/>
          </a:stretch>
        </p:blipFill>
        <p:spPr>
          <a:xfrm>
            <a:off x="6953567" y="5857255"/>
            <a:ext cx="1160991" cy="294211"/>
          </a:xfrm>
          <a:prstGeom prst="rect">
            <a:avLst/>
          </a:prstGeom>
        </p:spPr>
      </p:pic>
      <p:pic>
        <p:nvPicPr>
          <p:cNvPr id="83" name="그림 82" descr="\documentclass{article}&#10;\usepackage{amsmath}&#10;\pagestyle{empty}&#10;\begin{document}&#10;$&#10;\nu_S (\sim M)&#10;$&#10;&#10;\end{document}" title="IguanaTex Bitmap Display">
            <a:extLst>
              <a:ext uri="{FF2B5EF4-FFF2-40B4-BE49-F238E27FC236}">
                <a16:creationId xmlns:a16="http://schemas.microsoft.com/office/drawing/2014/main" id="{6124D78C-55FA-48DF-AEB1-3C60F8C0FC90}"/>
              </a:ext>
            </a:extLst>
          </p:cNvPr>
          <p:cNvPicPr>
            <a:picLocks noChangeAspect="1"/>
          </p:cNvPicPr>
          <p:nvPr>
            <p:custDataLst>
              <p:tags r:id="rId11"/>
            </p:custDataLst>
          </p:nvPr>
        </p:nvPicPr>
        <p:blipFill>
          <a:blip r:embed="rId27">
            <a:extLst>
              <a:ext uri="{28A0092B-C50C-407E-A947-70E740481C1C}">
                <a14:useLocalDpi xmlns:a14="http://schemas.microsoft.com/office/drawing/2010/main" val="0"/>
              </a:ext>
            </a:extLst>
          </a:blip>
          <a:stretch>
            <a:fillRect/>
          </a:stretch>
        </p:blipFill>
        <p:spPr>
          <a:xfrm>
            <a:off x="8586998" y="4795296"/>
            <a:ext cx="1122234" cy="294212"/>
          </a:xfrm>
          <a:prstGeom prst="rect">
            <a:avLst/>
          </a:prstGeom>
        </p:spPr>
      </p:pic>
      <p:pic>
        <p:nvPicPr>
          <p:cNvPr id="84" name="그림 83" descr="\documentclass{article}&#10;\usepackage{amsmath}&#10;\pagestyle{empty}&#10;\begin{document}&#10;$&#10;\nu_C \ (\sim Q)&#10;$&#10;&#10;\end{document}" title="IguanaTex Bitmap Display">
            <a:extLst>
              <a:ext uri="{FF2B5EF4-FFF2-40B4-BE49-F238E27FC236}">
                <a16:creationId xmlns:a16="http://schemas.microsoft.com/office/drawing/2014/main" id="{2E147ABD-5237-49C3-AAA4-27E549CA4C1C}"/>
              </a:ext>
            </a:extLst>
          </p:cNvPr>
          <p:cNvPicPr>
            <a:picLocks noChangeAspect="1"/>
          </p:cNvPicPr>
          <p:nvPr>
            <p:custDataLst>
              <p:tags r:id="rId12"/>
            </p:custDataLst>
          </p:nvPr>
        </p:nvPicPr>
        <p:blipFill>
          <a:blip r:embed="rId28">
            <a:extLst>
              <a:ext uri="{28A0092B-C50C-407E-A947-70E740481C1C}">
                <a14:useLocalDpi xmlns:a14="http://schemas.microsoft.com/office/drawing/2010/main" val="0"/>
              </a:ext>
            </a:extLst>
          </a:blip>
          <a:stretch>
            <a:fillRect/>
          </a:stretch>
        </p:blipFill>
        <p:spPr>
          <a:xfrm>
            <a:off x="9127856" y="5335503"/>
            <a:ext cx="1162752" cy="294212"/>
          </a:xfrm>
          <a:prstGeom prst="rect">
            <a:avLst/>
          </a:prstGeom>
        </p:spPr>
      </p:pic>
      <p:pic>
        <p:nvPicPr>
          <p:cNvPr id="118" name="그림 117" descr="\documentclass{article}&#10;\usepackage{amsmath}&#10;\pagestyle{empty}&#10;\begin{document}&#10;\begin{flalign*}&#10;\mu_H \sim Q&amp; \\&#10;\mu_C \sim \sqrt{QM}&amp; \nu_C \sim Q\\&#10;\mu_S \sim M&amp; \nu_S \sim M\\&#10;\end{flalign*} &#10;&#10;&#10;&#10;\end{document}" title="IguanaTex Bitmap Display">
            <a:extLst>
              <a:ext uri="{FF2B5EF4-FFF2-40B4-BE49-F238E27FC236}">
                <a16:creationId xmlns:a16="http://schemas.microsoft.com/office/drawing/2014/main" id="{65FE3077-2A55-452A-A022-18549F4A718D}"/>
              </a:ext>
            </a:extLst>
          </p:cNvPr>
          <p:cNvPicPr>
            <a:picLocks noChangeAspect="1"/>
          </p:cNvPicPr>
          <p:nvPr>
            <p:custDataLst>
              <p:tags r:id="rId13"/>
            </p:custDataLst>
          </p:nvPr>
        </p:nvPicPr>
        <p:blipFill>
          <a:blip r:embed="rId29">
            <a:extLst>
              <a:ext uri="{28A0092B-C50C-407E-A947-70E740481C1C}">
                <a14:useLocalDpi xmlns:a14="http://schemas.microsoft.com/office/drawing/2010/main" val="0"/>
              </a:ext>
            </a:extLst>
          </a:blip>
          <a:stretch>
            <a:fillRect/>
          </a:stretch>
        </p:blipFill>
        <p:spPr>
          <a:xfrm>
            <a:off x="6160570" y="2946011"/>
            <a:ext cx="2253715" cy="1052952"/>
          </a:xfrm>
          <a:prstGeom prst="rect">
            <a:avLst/>
          </a:prstGeom>
        </p:spPr>
      </p:pic>
    </p:spTree>
    <p:extLst>
      <p:ext uri="{BB962C8B-B14F-4D97-AF65-F5344CB8AC3E}">
        <p14:creationId xmlns:p14="http://schemas.microsoft.com/office/powerpoint/2010/main" val="2921456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5685C99-B354-4D18-BA68-D36A2B48D86F}"/>
              </a:ext>
            </a:extLst>
          </p:cNvPr>
          <p:cNvSpPr>
            <a:spLocks noGrp="1"/>
          </p:cNvSpPr>
          <p:nvPr>
            <p:ph type="title"/>
          </p:nvPr>
        </p:nvSpPr>
        <p:spPr>
          <a:xfrm>
            <a:off x="0" y="1"/>
            <a:ext cx="12192000" cy="571500"/>
          </a:xfrm>
          <a:solidFill>
            <a:schemeClr val="accent1">
              <a:alpha val="40000"/>
            </a:schemeClr>
          </a:solidFill>
        </p:spPr>
        <p:txBody>
          <a:bodyPr>
            <a:normAutofit fontScale="90000"/>
          </a:bodyPr>
          <a:lstStyle/>
          <a:p>
            <a:r>
              <a:rPr lang="en-US" altLang="ko-KR" dirty="0"/>
              <a:t>Introduction </a:t>
            </a:r>
            <a:r>
              <a:rPr lang="mr-IN" altLang="ko-KR" dirty="0"/>
              <a:t>–</a:t>
            </a:r>
            <a:r>
              <a:rPr lang="en-US" altLang="ko-KR" dirty="0"/>
              <a:t> Motivation</a:t>
            </a:r>
            <a:endParaRPr lang="ko-KR" altLang="en-US" dirty="0"/>
          </a:p>
        </p:txBody>
      </p:sp>
      <p:sp>
        <p:nvSpPr>
          <p:cNvPr id="4" name="TextBox 3">
            <a:extLst>
              <a:ext uri="{FF2B5EF4-FFF2-40B4-BE49-F238E27FC236}">
                <a16:creationId xmlns:a16="http://schemas.microsoft.com/office/drawing/2014/main" id="{A0DA5CBC-B9F8-4EE8-BD79-6935D5FF5877}"/>
              </a:ext>
            </a:extLst>
          </p:cNvPr>
          <p:cNvSpPr txBox="1"/>
          <p:nvPr/>
        </p:nvSpPr>
        <p:spPr>
          <a:xfrm>
            <a:off x="657317" y="1124082"/>
            <a:ext cx="10877366" cy="5262979"/>
          </a:xfrm>
          <a:prstGeom prst="rect">
            <a:avLst/>
          </a:prstGeom>
          <a:noFill/>
        </p:spPr>
        <p:txBody>
          <a:bodyPr wrap="square" rtlCol="0">
            <a:spAutoFit/>
          </a:bodyPr>
          <a:lstStyle/>
          <a:p>
            <a:pPr marL="285750" indent="-285750">
              <a:buFont typeface="Arial" panose="020B0604020202020204" pitchFamily="34" charset="0"/>
              <a:buChar char="•"/>
            </a:pPr>
            <a:r>
              <a:rPr lang="en-US" altLang="ko-KR" sz="2400" dirty="0"/>
              <a:t> Let’s consider the world without QCD, where there is only electroweak gauge theory. Then, what happens?</a:t>
            </a:r>
            <a:br>
              <a:rPr lang="en-US" altLang="ko-KR" sz="2400" dirty="0"/>
            </a:br>
            <a:endParaRPr lang="en-US" altLang="ko-KR" sz="2400" dirty="0"/>
          </a:p>
          <a:p>
            <a:pPr marL="285750" indent="-285750">
              <a:buFont typeface="Arial" panose="020B0604020202020204" pitchFamily="34" charset="0"/>
              <a:buChar char="•"/>
            </a:pPr>
            <a:r>
              <a:rPr lang="en-US" altLang="ko-KR" sz="2400" dirty="0"/>
              <a:t> The particles in QCD are always observed as hadrons, that are the color singlet states. However, in the electroweak gauge theory, the particles can be observed as non-singlets. For example, we can observe an electron, not a quark alone.</a:t>
            </a:r>
            <a:br>
              <a:rPr lang="en-US" altLang="ko-KR" sz="2400" dirty="0"/>
            </a:br>
            <a:endParaRPr lang="en-US" altLang="ko-KR" sz="2400" dirty="0"/>
          </a:p>
          <a:p>
            <a:pPr marL="285750" indent="-285750">
              <a:buFont typeface="Arial" panose="020B0604020202020204" pitchFamily="34" charset="0"/>
              <a:buChar char="•"/>
            </a:pPr>
            <a:r>
              <a:rPr lang="en-US" altLang="ko-KR" sz="2400" dirty="0"/>
              <a:t> In the electroweak gauge theory, a</a:t>
            </a:r>
            <a:r>
              <a:rPr lang="en-US" altLang="ko-KR" sz="2400" b="0" i="0" dirty="0">
                <a:solidFill>
                  <a:srgbClr val="222222"/>
                </a:solidFill>
                <a:effectLst/>
                <a:latin typeface="Arial" panose="020B0604020202020204" pitchFamily="34" charset="0"/>
              </a:rPr>
              <a:t>t high energy, </a:t>
            </a:r>
            <a:r>
              <a:rPr lang="en-US" altLang="ko-KR" sz="2400" dirty="0"/>
              <a:t>a lot of leptons can be produced by the </a:t>
            </a:r>
            <a:r>
              <a:rPr lang="en-US" altLang="ko-KR" sz="2400"/>
              <a:t>weak interaction. </a:t>
            </a:r>
            <a:r>
              <a:rPr lang="en-US" altLang="ko-KR" sz="2400" dirty="0"/>
              <a:t>They make leptonic jets.</a:t>
            </a:r>
            <a:br>
              <a:rPr lang="en-US" altLang="ko-KR" sz="2400" dirty="0"/>
            </a:br>
            <a:endParaRPr lang="en-US" altLang="ko-KR" sz="2400" dirty="0"/>
          </a:p>
          <a:p>
            <a:pPr marL="285750" indent="-285750">
              <a:buFont typeface="Arial" panose="020B0604020202020204" pitchFamily="34" charset="0"/>
              <a:buChar char="•"/>
            </a:pPr>
            <a:r>
              <a:rPr lang="en-US" altLang="ko-KR" sz="2400" dirty="0"/>
              <a:t> How do we describe the leptonic jet? What are the differences between the QCD jet function and the leptonic jet function?</a:t>
            </a:r>
          </a:p>
          <a:p>
            <a:endParaRPr lang="en-US" altLang="ko-KR" sz="2400" dirty="0"/>
          </a:p>
        </p:txBody>
      </p:sp>
    </p:spTree>
    <p:extLst>
      <p:ext uri="{BB962C8B-B14F-4D97-AF65-F5344CB8AC3E}">
        <p14:creationId xmlns:p14="http://schemas.microsoft.com/office/powerpoint/2010/main" val="1727006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5685C99-B354-4D18-BA68-D36A2B48D86F}"/>
              </a:ext>
            </a:extLst>
          </p:cNvPr>
          <p:cNvSpPr>
            <a:spLocks noGrp="1"/>
          </p:cNvSpPr>
          <p:nvPr>
            <p:ph type="title"/>
          </p:nvPr>
        </p:nvSpPr>
        <p:spPr>
          <a:xfrm>
            <a:off x="0" y="1"/>
            <a:ext cx="12192000" cy="571500"/>
          </a:xfrm>
          <a:solidFill>
            <a:schemeClr val="accent1">
              <a:alpha val="40000"/>
            </a:schemeClr>
          </a:solidFill>
        </p:spPr>
        <p:txBody>
          <a:bodyPr>
            <a:normAutofit fontScale="90000"/>
          </a:bodyPr>
          <a:lstStyle/>
          <a:p>
            <a:r>
              <a:rPr lang="en-US" altLang="ko-KR" dirty="0"/>
              <a:t>Introduction – Problem Setup</a:t>
            </a:r>
            <a:endParaRPr lang="ko-KR" alt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02E1141-9587-4D2A-9FAB-515C6F5C78CF}"/>
                  </a:ext>
                </a:extLst>
              </p:cNvPr>
              <p:cNvSpPr txBox="1"/>
              <p:nvPr/>
            </p:nvSpPr>
            <p:spPr>
              <a:xfrm>
                <a:off x="2327275" y="2305921"/>
                <a:ext cx="7537450"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sz="4000" b="0" i="1" smtClean="0">
                              <a:latin typeface="Cambria Math" panose="02040503050406030204" pitchFamily="18" charset="0"/>
                            </a:rPr>
                          </m:ctrlPr>
                        </m:sSupPr>
                        <m:e>
                          <m:r>
                            <a:rPr lang="en-US" altLang="ko-KR" sz="4000" b="0" i="1" smtClean="0">
                              <a:latin typeface="Cambria Math" panose="02040503050406030204" pitchFamily="18" charset="0"/>
                            </a:rPr>
                            <m:t>𝑒</m:t>
                          </m:r>
                        </m:e>
                        <m:sup>
                          <m:r>
                            <a:rPr lang="en-US" altLang="ko-KR" sz="4000" b="0" i="1" smtClean="0">
                              <a:latin typeface="Cambria Math" panose="02040503050406030204" pitchFamily="18" charset="0"/>
                            </a:rPr>
                            <m:t>+</m:t>
                          </m:r>
                        </m:sup>
                      </m:sSup>
                      <m:r>
                        <a:rPr lang="en-US" altLang="ko-KR" sz="4000" b="0" i="1" smtClean="0">
                          <a:latin typeface="Cambria Math" panose="02040503050406030204" pitchFamily="18" charset="0"/>
                        </a:rPr>
                        <m:t>+</m:t>
                      </m:r>
                      <m:sSup>
                        <m:sSupPr>
                          <m:ctrlPr>
                            <a:rPr lang="en-US" altLang="ko-KR" sz="4000" b="0" i="1" smtClean="0">
                              <a:latin typeface="Cambria Math" panose="02040503050406030204" pitchFamily="18" charset="0"/>
                            </a:rPr>
                          </m:ctrlPr>
                        </m:sSupPr>
                        <m:e>
                          <m:r>
                            <a:rPr lang="en-US" altLang="ko-KR" sz="4000" b="0" i="1" smtClean="0">
                              <a:latin typeface="Cambria Math" panose="02040503050406030204" pitchFamily="18" charset="0"/>
                            </a:rPr>
                            <m:t>𝑒</m:t>
                          </m:r>
                        </m:e>
                        <m:sup>
                          <m:r>
                            <a:rPr lang="en-US" altLang="ko-KR" sz="4000" b="0" i="1" smtClean="0">
                              <a:latin typeface="Cambria Math" panose="02040503050406030204" pitchFamily="18" charset="0"/>
                            </a:rPr>
                            <m:t>−</m:t>
                          </m:r>
                        </m:sup>
                      </m:sSup>
                      <m:r>
                        <a:rPr lang="en-US" altLang="ko-KR" sz="4000" b="0" i="1" smtClean="0">
                          <a:latin typeface="Cambria Math" panose="02040503050406030204" pitchFamily="18" charset="0"/>
                        </a:rPr>
                        <m:t> →</m:t>
                      </m:r>
                      <m:sSup>
                        <m:sSupPr>
                          <m:ctrlPr>
                            <a:rPr lang="en-US" altLang="ko-KR" sz="4000" b="0" i="1" smtClean="0">
                              <a:latin typeface="Cambria Math" panose="02040503050406030204" pitchFamily="18" charset="0"/>
                            </a:rPr>
                          </m:ctrlPr>
                        </m:sSupPr>
                        <m:e>
                          <m:r>
                            <a:rPr lang="en-US" altLang="ko-KR" sz="4000" b="0" i="1" smtClean="0">
                              <a:latin typeface="Cambria Math" panose="02040503050406030204" pitchFamily="18" charset="0"/>
                            </a:rPr>
                            <m:t>𝜇</m:t>
                          </m:r>
                        </m:e>
                        <m:sup>
                          <m:r>
                            <a:rPr lang="en-US" altLang="ko-KR" sz="4000" b="0" i="1" smtClean="0">
                              <a:latin typeface="Cambria Math" panose="02040503050406030204" pitchFamily="18" charset="0"/>
                            </a:rPr>
                            <m:t>+</m:t>
                          </m:r>
                        </m:sup>
                      </m:sSup>
                      <m:r>
                        <a:rPr lang="en-US" altLang="ko-KR" sz="4000" b="0" i="1" smtClean="0">
                          <a:latin typeface="Cambria Math" panose="02040503050406030204" pitchFamily="18" charset="0"/>
                        </a:rPr>
                        <m:t> </m:t>
                      </m:r>
                      <m:r>
                        <a:rPr lang="en-US" altLang="ko-KR" sz="4000" b="0" i="1" smtClean="0">
                          <a:latin typeface="Cambria Math" panose="02040503050406030204" pitchFamily="18" charset="0"/>
                        </a:rPr>
                        <m:t>𝑗𝑒𝑡</m:t>
                      </m:r>
                      <m:r>
                        <a:rPr lang="en-US" altLang="ko-KR" sz="4000" b="0" i="1" smtClean="0">
                          <a:latin typeface="Cambria Math" panose="02040503050406030204" pitchFamily="18" charset="0"/>
                        </a:rPr>
                        <m:t>+</m:t>
                      </m:r>
                      <m:sSup>
                        <m:sSupPr>
                          <m:ctrlPr>
                            <a:rPr lang="en-US" altLang="ko-KR" sz="4000" i="1">
                              <a:latin typeface="Cambria Math" panose="02040503050406030204" pitchFamily="18" charset="0"/>
                            </a:rPr>
                          </m:ctrlPr>
                        </m:sSupPr>
                        <m:e>
                          <m:r>
                            <a:rPr lang="en-US" altLang="ko-KR" sz="4000" i="1">
                              <a:latin typeface="Cambria Math" panose="02040503050406030204" pitchFamily="18" charset="0"/>
                            </a:rPr>
                            <m:t>𝜇</m:t>
                          </m:r>
                        </m:e>
                        <m:sup>
                          <m:r>
                            <a:rPr lang="en-US" altLang="ko-KR" sz="4000" b="0" i="1" smtClean="0">
                              <a:latin typeface="Cambria Math" panose="02040503050406030204" pitchFamily="18" charset="0"/>
                            </a:rPr>
                            <m:t>−</m:t>
                          </m:r>
                        </m:sup>
                      </m:sSup>
                      <m:r>
                        <a:rPr lang="en-US" altLang="ko-KR" sz="4000" i="1">
                          <a:latin typeface="Cambria Math" panose="02040503050406030204" pitchFamily="18" charset="0"/>
                        </a:rPr>
                        <m:t> </m:t>
                      </m:r>
                      <m:r>
                        <a:rPr lang="en-US" altLang="ko-KR" sz="4000" i="1">
                          <a:latin typeface="Cambria Math" panose="02040503050406030204" pitchFamily="18" charset="0"/>
                        </a:rPr>
                        <m:t>𝑗𝑒𝑡</m:t>
                      </m:r>
                      <m:r>
                        <a:rPr lang="en-US" altLang="ko-KR" sz="4000" b="0" i="1" smtClean="0">
                          <a:latin typeface="Cambria Math" panose="02040503050406030204" pitchFamily="18" charset="0"/>
                        </a:rPr>
                        <m:t>+</m:t>
                      </m:r>
                      <m:r>
                        <a:rPr lang="en-US" altLang="ko-KR" sz="4000" b="0" i="1" smtClean="0">
                          <a:latin typeface="Cambria Math" panose="02040503050406030204" pitchFamily="18" charset="0"/>
                        </a:rPr>
                        <m:t>𝑋</m:t>
                      </m:r>
                    </m:oMath>
                  </m:oMathPara>
                </a14:m>
                <a:endParaRPr lang="ko-KR" altLang="en-US" sz="4000" dirty="0"/>
              </a:p>
            </p:txBody>
          </p:sp>
        </mc:Choice>
        <mc:Fallback xmlns="">
          <p:sp>
            <p:nvSpPr>
              <p:cNvPr id="4" name="TextBox 3">
                <a:extLst>
                  <a:ext uri="{FF2B5EF4-FFF2-40B4-BE49-F238E27FC236}">
                    <a16:creationId xmlns:a16="http://schemas.microsoft.com/office/drawing/2014/main" id="{A02E1141-9587-4D2A-9FAB-515C6F5C78CF}"/>
                  </a:ext>
                </a:extLst>
              </p:cNvPr>
              <p:cNvSpPr txBox="1">
                <a:spLocks noRot="1" noChangeAspect="1" noMove="1" noResize="1" noEditPoints="1" noAdjustHandles="1" noChangeArrowheads="1" noChangeShapeType="1" noTextEdit="1"/>
              </p:cNvSpPr>
              <p:nvPr/>
            </p:nvSpPr>
            <p:spPr>
              <a:xfrm>
                <a:off x="2327275" y="2305921"/>
                <a:ext cx="7537450" cy="615553"/>
              </a:xfrm>
              <a:prstGeom prst="rect">
                <a:avLst/>
              </a:prstGeom>
              <a:blipFill>
                <a:blip r:embed="rId3"/>
                <a:stretch>
                  <a:fillRect/>
                </a:stretch>
              </a:blipFill>
            </p:spPr>
            <p:txBody>
              <a:bodyPr/>
              <a:lstStyle/>
              <a:p>
                <a:r>
                  <a:rPr lang="ko-KR" altLang="en-US">
                    <a:noFill/>
                  </a:rPr>
                  <a:t> </a:t>
                </a:r>
              </a:p>
            </p:txBody>
          </p:sp>
        </mc:Fallback>
      </mc:AlternateContent>
      <p:sp>
        <p:nvSpPr>
          <p:cNvPr id="5" name="TextBox 4">
            <a:extLst>
              <a:ext uri="{FF2B5EF4-FFF2-40B4-BE49-F238E27FC236}">
                <a16:creationId xmlns:a16="http://schemas.microsoft.com/office/drawing/2014/main" id="{26BD49EE-D4BB-41A9-8817-9B9AC6249DC2}"/>
              </a:ext>
            </a:extLst>
          </p:cNvPr>
          <p:cNvSpPr txBox="1"/>
          <p:nvPr/>
        </p:nvSpPr>
        <p:spPr>
          <a:xfrm>
            <a:off x="1134625" y="1167275"/>
            <a:ext cx="7829550" cy="461665"/>
          </a:xfrm>
          <a:prstGeom prst="rect">
            <a:avLst/>
          </a:prstGeom>
          <a:noFill/>
        </p:spPr>
        <p:txBody>
          <a:bodyPr wrap="square" rtlCol="0">
            <a:spAutoFit/>
          </a:bodyPr>
          <a:lstStyle/>
          <a:p>
            <a:r>
              <a:rPr lang="en-US" altLang="ko-KR" sz="2400" dirty="0"/>
              <a:t>We consider for the 2-jettiness,</a:t>
            </a:r>
            <a:endParaRPr lang="ko-KR" altLang="en-US" sz="24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8F7D291-4274-4731-A9E5-D33C9BFF5F69}"/>
                  </a:ext>
                </a:extLst>
              </p:cNvPr>
              <p:cNvSpPr txBox="1"/>
              <p:nvPr/>
            </p:nvSpPr>
            <p:spPr>
              <a:xfrm>
                <a:off x="1563001" y="3936527"/>
                <a:ext cx="8801192" cy="1631216"/>
              </a:xfrm>
              <a:prstGeom prst="rect">
                <a:avLst/>
              </a:prstGeom>
              <a:noFill/>
            </p:spPr>
            <p:txBody>
              <a:bodyPr wrap="none" rtlCol="0">
                <a:spAutoFit/>
              </a:bodyPr>
              <a:lstStyle/>
              <a:p>
                <a:pPr marL="342900" indent="-342900">
                  <a:buFont typeface="Arial" panose="020B0604020202020204" pitchFamily="34" charset="0"/>
                  <a:buChar char="•"/>
                </a:pPr>
                <a:r>
                  <a:rPr lang="en-US" altLang="ko-KR" sz="2000" dirty="0"/>
                  <a:t> Unlike QCD, the leptonic jet can be the non-singlet. We focus on the </a:t>
                </a:r>
                <a:br>
                  <a:rPr lang="en-US" altLang="ko-KR" sz="2000" dirty="0"/>
                </a:br>
                <a:r>
                  <a:rPr lang="en-US" altLang="ko-KR" sz="2000" dirty="0"/>
                  <a:t>non-singlet contributions. For simplicity, we will consider only </a:t>
                </a:r>
                <a14:m>
                  <m:oMath xmlns:m="http://schemas.openxmlformats.org/officeDocument/2006/math">
                    <m:r>
                      <a:rPr lang="en-US" altLang="ko-KR" sz="2000" b="0" i="1" smtClean="0">
                        <a:latin typeface="Cambria Math" panose="02040503050406030204" pitchFamily="18" charset="0"/>
                      </a:rPr>
                      <m:t>𝑆𝑈</m:t>
                    </m:r>
                    <m:sSub>
                      <m:sSubPr>
                        <m:ctrlPr>
                          <a:rPr lang="en-US" altLang="ko-KR" sz="2000" b="0" i="1" smtClean="0">
                            <a:latin typeface="Cambria Math" panose="02040503050406030204" pitchFamily="18" charset="0"/>
                          </a:rPr>
                        </m:ctrlPr>
                      </m:sSubPr>
                      <m:e>
                        <m:d>
                          <m:dPr>
                            <m:ctrlPr>
                              <a:rPr lang="en-US" altLang="ko-KR" sz="2000" b="0" i="1" smtClean="0">
                                <a:latin typeface="Cambria Math" panose="02040503050406030204" pitchFamily="18" charset="0"/>
                              </a:rPr>
                            </m:ctrlPr>
                          </m:dPr>
                          <m:e>
                            <m:r>
                              <a:rPr lang="en-US" altLang="ko-KR" sz="2000" b="0" i="1" smtClean="0">
                                <a:latin typeface="Cambria Math" panose="02040503050406030204" pitchFamily="18" charset="0"/>
                              </a:rPr>
                              <m:t>2</m:t>
                            </m:r>
                          </m:e>
                        </m:d>
                      </m:e>
                      <m:sub>
                        <m:r>
                          <a:rPr lang="en-US" altLang="ko-KR" sz="2000" b="0" i="1" smtClean="0">
                            <a:latin typeface="Cambria Math" panose="02040503050406030204" pitchFamily="18" charset="0"/>
                          </a:rPr>
                          <m:t>𝐿</m:t>
                        </m:r>
                      </m:sub>
                    </m:sSub>
                  </m:oMath>
                </a14:m>
                <a:r>
                  <a:rPr lang="en-US" altLang="ko-KR" sz="2000" dirty="0"/>
                  <a:t>.</a:t>
                </a:r>
                <a:br>
                  <a:rPr lang="en-US" altLang="ko-KR" sz="2000" dirty="0"/>
                </a:br>
                <a:endParaRPr lang="en-US" altLang="ko-KR" sz="2000" dirty="0"/>
              </a:p>
              <a:p>
                <a:pPr marL="342900" indent="-342900">
                  <a:buFont typeface="Arial" panose="020B0604020202020204" pitchFamily="34" charset="0"/>
                  <a:buChar char="•"/>
                </a:pPr>
                <a:r>
                  <a:rPr lang="en-US" altLang="ko-KR" sz="2000" dirty="0"/>
                  <a:t> In the high energy where the masses of all particles are regarded as</a:t>
                </a:r>
                <a:br>
                  <a:rPr lang="en-US" altLang="ko-KR" sz="2000" dirty="0"/>
                </a:br>
                <a:r>
                  <a:rPr lang="en-US" altLang="ko-KR" sz="2000" dirty="0"/>
                  <a:t>small, we can use unbroken gauge theory.</a:t>
                </a:r>
              </a:p>
            </p:txBody>
          </p:sp>
        </mc:Choice>
        <mc:Fallback xmlns="">
          <p:sp>
            <p:nvSpPr>
              <p:cNvPr id="7" name="TextBox 6">
                <a:extLst>
                  <a:ext uri="{FF2B5EF4-FFF2-40B4-BE49-F238E27FC236}">
                    <a16:creationId xmlns:a16="http://schemas.microsoft.com/office/drawing/2014/main" id="{08F7D291-4274-4731-A9E5-D33C9BFF5F69}"/>
                  </a:ext>
                </a:extLst>
              </p:cNvPr>
              <p:cNvSpPr txBox="1">
                <a:spLocks noRot="1" noChangeAspect="1" noMove="1" noResize="1" noEditPoints="1" noAdjustHandles="1" noChangeArrowheads="1" noChangeShapeType="1" noTextEdit="1"/>
              </p:cNvSpPr>
              <p:nvPr/>
            </p:nvSpPr>
            <p:spPr>
              <a:xfrm>
                <a:off x="1563001" y="3936527"/>
                <a:ext cx="8801192" cy="1631216"/>
              </a:xfrm>
              <a:prstGeom prst="rect">
                <a:avLst/>
              </a:prstGeom>
              <a:blipFill>
                <a:blip r:embed="rId4"/>
                <a:stretch>
                  <a:fillRect l="-623" t="-2247" b="-5993"/>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2011322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5685C99-B354-4D18-BA68-D36A2B48D86F}"/>
              </a:ext>
            </a:extLst>
          </p:cNvPr>
          <p:cNvSpPr>
            <a:spLocks noGrp="1"/>
          </p:cNvSpPr>
          <p:nvPr>
            <p:ph type="title"/>
          </p:nvPr>
        </p:nvSpPr>
        <p:spPr>
          <a:xfrm>
            <a:off x="0" y="1"/>
            <a:ext cx="12192000" cy="571500"/>
          </a:xfrm>
          <a:solidFill>
            <a:schemeClr val="accent1">
              <a:alpha val="40000"/>
            </a:schemeClr>
          </a:solidFill>
        </p:spPr>
        <p:txBody>
          <a:bodyPr>
            <a:normAutofit fontScale="90000"/>
          </a:bodyPr>
          <a:lstStyle/>
          <a:p>
            <a:r>
              <a:rPr lang="en-US" altLang="ko-KR" dirty="0"/>
              <a:t>2-Jettiness</a:t>
            </a:r>
            <a:endParaRPr lang="ko-KR" altLang="en-US" dirty="0"/>
          </a:p>
        </p:txBody>
      </p:sp>
      <p:grpSp>
        <p:nvGrpSpPr>
          <p:cNvPr id="39" name="그룹 38">
            <a:extLst>
              <a:ext uri="{FF2B5EF4-FFF2-40B4-BE49-F238E27FC236}">
                <a16:creationId xmlns:a16="http://schemas.microsoft.com/office/drawing/2014/main" id="{675C4D18-BFE2-47BE-89ED-B8C4D793AB3D}"/>
              </a:ext>
            </a:extLst>
          </p:cNvPr>
          <p:cNvGrpSpPr/>
          <p:nvPr/>
        </p:nvGrpSpPr>
        <p:grpSpPr>
          <a:xfrm>
            <a:off x="909297" y="2395509"/>
            <a:ext cx="4122802" cy="3497128"/>
            <a:chOff x="909297" y="1852169"/>
            <a:chExt cx="4122802" cy="3497128"/>
          </a:xfrm>
        </p:grpSpPr>
        <p:grpSp>
          <p:nvGrpSpPr>
            <p:cNvPr id="30" name="그룹 29">
              <a:extLst>
                <a:ext uri="{FF2B5EF4-FFF2-40B4-BE49-F238E27FC236}">
                  <a16:creationId xmlns:a16="http://schemas.microsoft.com/office/drawing/2014/main" id="{6805ED1D-7BDE-4A06-AB1C-BF5ECC74EE2A}"/>
                </a:ext>
              </a:extLst>
            </p:cNvPr>
            <p:cNvGrpSpPr>
              <a:grpSpLocks noChangeAspect="1"/>
            </p:cNvGrpSpPr>
            <p:nvPr/>
          </p:nvGrpSpPr>
          <p:grpSpPr>
            <a:xfrm>
              <a:off x="1390943" y="2091246"/>
              <a:ext cx="3128048" cy="2939821"/>
              <a:chOff x="1496961" y="2793431"/>
              <a:chExt cx="2606517" cy="2449673"/>
            </a:xfrm>
          </p:grpSpPr>
          <p:grpSp>
            <p:nvGrpSpPr>
              <p:cNvPr id="25" name="그룹 24">
                <a:extLst>
                  <a:ext uri="{FF2B5EF4-FFF2-40B4-BE49-F238E27FC236}">
                    <a16:creationId xmlns:a16="http://schemas.microsoft.com/office/drawing/2014/main" id="{357FF519-DDCC-4761-A992-F7A79DD0A659}"/>
                  </a:ext>
                </a:extLst>
              </p:cNvPr>
              <p:cNvGrpSpPr/>
              <p:nvPr/>
            </p:nvGrpSpPr>
            <p:grpSpPr>
              <a:xfrm>
                <a:off x="1889551" y="2793431"/>
                <a:ext cx="2213927" cy="2449673"/>
                <a:chOff x="2035325" y="2395866"/>
                <a:chExt cx="2213927" cy="2449673"/>
              </a:xfrm>
            </p:grpSpPr>
            <p:grpSp>
              <p:nvGrpSpPr>
                <p:cNvPr id="24" name="그룹 23">
                  <a:extLst>
                    <a:ext uri="{FF2B5EF4-FFF2-40B4-BE49-F238E27FC236}">
                      <a16:creationId xmlns:a16="http://schemas.microsoft.com/office/drawing/2014/main" id="{DEB5A353-204A-4AA3-8064-902CCEC41452}"/>
                    </a:ext>
                  </a:extLst>
                </p:cNvPr>
                <p:cNvGrpSpPr/>
                <p:nvPr/>
              </p:nvGrpSpPr>
              <p:grpSpPr>
                <a:xfrm>
                  <a:off x="2035325" y="2660423"/>
                  <a:ext cx="1814540" cy="1807911"/>
                  <a:chOff x="2035325" y="2660423"/>
                  <a:chExt cx="1814540" cy="1807911"/>
                </a:xfrm>
              </p:grpSpPr>
              <p:grpSp>
                <p:nvGrpSpPr>
                  <p:cNvPr id="22" name="그룹 21">
                    <a:extLst>
                      <a:ext uri="{FF2B5EF4-FFF2-40B4-BE49-F238E27FC236}">
                        <a16:creationId xmlns:a16="http://schemas.microsoft.com/office/drawing/2014/main" id="{F1ED2E25-A58C-4527-B8F7-BEBDB3070A95}"/>
                      </a:ext>
                    </a:extLst>
                  </p:cNvPr>
                  <p:cNvGrpSpPr/>
                  <p:nvPr/>
                </p:nvGrpSpPr>
                <p:grpSpPr>
                  <a:xfrm>
                    <a:off x="2035325" y="2664380"/>
                    <a:ext cx="1803955" cy="1803954"/>
                    <a:chOff x="2035325" y="2664380"/>
                    <a:chExt cx="1803955" cy="1803954"/>
                  </a:xfrm>
                </p:grpSpPr>
                <mc:AlternateContent xmlns:mc="http://schemas.openxmlformats.org/markup-compatibility/2006" xmlns:a14="http://schemas.microsoft.com/office/drawing/2010/main">
                  <mc:Choice Requires="a14">
                    <p:sp>
                      <p:nvSpPr>
                        <p:cNvPr id="19" name="부분 원형 18">
                          <a:extLst>
                            <a:ext uri="{FF2B5EF4-FFF2-40B4-BE49-F238E27FC236}">
                              <a16:creationId xmlns:a16="http://schemas.microsoft.com/office/drawing/2014/main" id="{C78F1E4B-4CC9-4E52-A52F-3D7E14F9DD98}"/>
                            </a:ext>
                          </a:extLst>
                        </p:cNvPr>
                        <p:cNvSpPr>
                          <a:spLocks noChangeAspect="1"/>
                        </p:cNvSpPr>
                        <p:nvPr/>
                      </p:nvSpPr>
                      <p:spPr>
                        <a:xfrm>
                          <a:off x="2035325" y="2664380"/>
                          <a:ext cx="1800000" cy="1800000"/>
                        </a:xfrm>
                        <a:prstGeom prst="pie">
                          <a:avLst>
                            <a:gd name="adj1" fmla="val 19922880"/>
                            <a:gd name="adj2" fmla="val 3306623"/>
                          </a:avLst>
                        </a:prstGeom>
                        <a:solidFill>
                          <a:schemeClr val="accent6"/>
                        </a:solidFill>
                        <a:ln cap="flat">
                          <a:noFill/>
                        </a:ln>
                      </p:spPr>
                      <p:style>
                        <a:lnRef idx="2">
                          <a:schemeClr val="accent1">
                            <a:shade val="50000"/>
                          </a:schemeClr>
                        </a:lnRef>
                        <a:fillRef idx="1">
                          <a:schemeClr val="accent1"/>
                        </a:fillRef>
                        <a:effectRef idx="0">
                          <a:schemeClr val="accent1"/>
                        </a:effectRef>
                        <a:fontRef idx="minor">
                          <a:schemeClr val="lt1"/>
                        </a:fontRef>
                      </p:style>
                      <p:txBody>
                        <a:bodyPr lIns="1512000" tIns="324000" rtlCol="0" anchor="ctr"/>
                        <a:lstStyle/>
                        <a:p>
                          <a:pPr algn="ctr"/>
                          <a14:m>
                            <m:oMathPara xmlns:m="http://schemas.openxmlformats.org/officeDocument/2006/math">
                              <m:oMathParaPr>
                                <m:jc m:val="centerGroup"/>
                              </m:oMathParaPr>
                              <m:oMath xmlns:m="http://schemas.openxmlformats.org/officeDocument/2006/math">
                                <m:sSub>
                                  <m:sSubPr>
                                    <m:ctrlPr>
                                      <a:rPr lang="en-US" altLang="ko-KR" sz="2400" b="0" i="1" smtClean="0">
                                        <a:solidFill>
                                          <a:schemeClr val="tx1"/>
                                        </a:solidFill>
                                        <a:latin typeface="Cambria Math" panose="02040503050406030204" pitchFamily="18" charset="0"/>
                                      </a:rPr>
                                    </m:ctrlPr>
                                  </m:sSubPr>
                                  <m:e>
                                    <m:r>
                                      <a:rPr lang="en-US" altLang="ko-KR" sz="2400" b="0" i="1" smtClean="0">
                                        <a:solidFill>
                                          <a:schemeClr val="tx1"/>
                                        </a:solidFill>
                                        <a:latin typeface="Cambria Math" panose="02040503050406030204" pitchFamily="18" charset="0"/>
                                      </a:rPr>
                                      <m:t>𝜏</m:t>
                                    </m:r>
                                  </m:e>
                                  <m:sub>
                                    <m:r>
                                      <a:rPr lang="en-US" altLang="ko-KR" sz="2400" b="0" i="1" smtClean="0">
                                        <a:solidFill>
                                          <a:schemeClr val="tx1"/>
                                        </a:solidFill>
                                        <a:latin typeface="Cambria Math" panose="02040503050406030204" pitchFamily="18" charset="0"/>
                                      </a:rPr>
                                      <m:t>1</m:t>
                                    </m:r>
                                  </m:sub>
                                </m:sSub>
                              </m:oMath>
                            </m:oMathPara>
                          </a14:m>
                          <a:endParaRPr lang="ko-KR" altLang="en-US" sz="2400" dirty="0">
                            <a:solidFill>
                              <a:schemeClr val="tx1"/>
                            </a:solidFill>
                          </a:endParaRPr>
                        </a:p>
                      </p:txBody>
                    </p:sp>
                  </mc:Choice>
                  <mc:Fallback xmlns="">
                    <p:sp>
                      <p:nvSpPr>
                        <p:cNvPr id="19" name="부분 원형 18">
                          <a:extLst>
                            <a:ext uri="{FF2B5EF4-FFF2-40B4-BE49-F238E27FC236}">
                              <a16:creationId xmlns:a16="http://schemas.microsoft.com/office/drawing/2014/main" id="{C78F1E4B-4CC9-4E52-A52F-3D7E14F9DD98}"/>
                            </a:ext>
                          </a:extLst>
                        </p:cNvPr>
                        <p:cNvSpPr>
                          <a:spLocks noRot="1" noChangeAspect="1" noMove="1" noResize="1" noEditPoints="1" noAdjustHandles="1" noChangeArrowheads="1" noChangeShapeType="1" noTextEdit="1"/>
                        </p:cNvSpPr>
                        <p:nvPr/>
                      </p:nvSpPr>
                      <p:spPr>
                        <a:xfrm>
                          <a:off x="2035325" y="2664380"/>
                          <a:ext cx="1800000" cy="1800000"/>
                        </a:xfrm>
                        <a:prstGeom prst="pie">
                          <a:avLst>
                            <a:gd name="adj1" fmla="val 19922880"/>
                            <a:gd name="adj2" fmla="val 3306623"/>
                          </a:avLst>
                        </a:prstGeom>
                        <a:blipFill>
                          <a:blip r:embed="rId4"/>
                          <a:stretch>
                            <a:fillRect/>
                          </a:stretch>
                        </a:blipFill>
                        <a:ln cap="flat">
                          <a:no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8" name="부분 원형 17">
                          <a:extLst>
                            <a:ext uri="{FF2B5EF4-FFF2-40B4-BE49-F238E27FC236}">
                              <a16:creationId xmlns:a16="http://schemas.microsoft.com/office/drawing/2014/main" id="{F74F5235-521D-4C1B-8D21-8DE01859897B}"/>
                            </a:ext>
                          </a:extLst>
                        </p:cNvPr>
                        <p:cNvSpPr>
                          <a:spLocks noChangeAspect="1"/>
                        </p:cNvSpPr>
                        <p:nvPr/>
                      </p:nvSpPr>
                      <p:spPr>
                        <a:xfrm>
                          <a:off x="2039280" y="2668334"/>
                          <a:ext cx="1800000" cy="1800000"/>
                        </a:xfrm>
                        <a:prstGeom prst="pie">
                          <a:avLst>
                            <a:gd name="adj1" fmla="val 14494045"/>
                            <a:gd name="adj2" fmla="val 19925392"/>
                          </a:avLst>
                        </a:prstGeom>
                        <a:solidFill>
                          <a:schemeClr val="accent5"/>
                        </a:solidFill>
                        <a:ln cap="flat">
                          <a:noFill/>
                        </a:ln>
                      </p:spPr>
                      <p:style>
                        <a:lnRef idx="2">
                          <a:schemeClr val="accent1">
                            <a:shade val="50000"/>
                          </a:schemeClr>
                        </a:lnRef>
                        <a:fillRef idx="1">
                          <a:schemeClr val="accent1"/>
                        </a:fillRef>
                        <a:effectRef idx="0">
                          <a:schemeClr val="accent1"/>
                        </a:effectRef>
                        <a:fontRef idx="minor">
                          <a:schemeClr val="lt1"/>
                        </a:fontRef>
                      </p:style>
                      <p:txBody>
                        <a:bodyPr lIns="432000" tIns="0" rIns="0" bIns="1656000" rtlCol="0" anchor="t" anchorCtr="0"/>
                        <a:lstStyle/>
                        <a:p>
                          <a:pPr algn="ctr"/>
                          <a14:m>
                            <m:oMathPara xmlns:m="http://schemas.openxmlformats.org/officeDocument/2006/math">
                              <m:oMathParaPr>
                                <m:jc m:val="centerGroup"/>
                              </m:oMathParaPr>
                              <m:oMath xmlns:m="http://schemas.openxmlformats.org/officeDocument/2006/math">
                                <m:sSub>
                                  <m:sSubPr>
                                    <m:ctrlPr>
                                      <a:rPr lang="en-US" altLang="ko-KR" sz="2400" b="0" i="1" smtClean="0">
                                        <a:solidFill>
                                          <a:schemeClr val="tx1"/>
                                        </a:solidFill>
                                        <a:latin typeface="Cambria Math" panose="02040503050406030204" pitchFamily="18" charset="0"/>
                                      </a:rPr>
                                    </m:ctrlPr>
                                  </m:sSubPr>
                                  <m:e>
                                    <m:r>
                                      <a:rPr lang="en-US" altLang="ko-KR" sz="2400" b="0" i="1" smtClean="0">
                                        <a:solidFill>
                                          <a:schemeClr val="tx1"/>
                                        </a:solidFill>
                                        <a:latin typeface="Cambria Math" panose="02040503050406030204" pitchFamily="18" charset="0"/>
                                      </a:rPr>
                                      <m:t>𝜏</m:t>
                                    </m:r>
                                  </m:e>
                                  <m:sub>
                                    <m:r>
                                      <a:rPr lang="en-US" altLang="ko-KR" sz="2400" b="0" i="1" smtClean="0">
                                        <a:solidFill>
                                          <a:schemeClr val="tx1"/>
                                        </a:solidFill>
                                        <a:latin typeface="Cambria Math" panose="02040503050406030204" pitchFamily="18" charset="0"/>
                                      </a:rPr>
                                      <m:t>3</m:t>
                                    </m:r>
                                  </m:sub>
                                </m:sSub>
                              </m:oMath>
                            </m:oMathPara>
                          </a14:m>
                          <a:endParaRPr lang="ko-KR" altLang="en-US" sz="2400" dirty="0">
                            <a:solidFill>
                              <a:schemeClr val="tx1"/>
                            </a:solidFill>
                          </a:endParaRPr>
                        </a:p>
                      </p:txBody>
                    </p:sp>
                  </mc:Choice>
                  <mc:Fallback xmlns="">
                    <p:sp>
                      <p:nvSpPr>
                        <p:cNvPr id="18" name="부분 원형 17">
                          <a:extLst>
                            <a:ext uri="{FF2B5EF4-FFF2-40B4-BE49-F238E27FC236}">
                              <a16:creationId xmlns:a16="http://schemas.microsoft.com/office/drawing/2014/main" id="{F74F5235-521D-4C1B-8D21-8DE01859897B}"/>
                            </a:ext>
                          </a:extLst>
                        </p:cNvPr>
                        <p:cNvSpPr>
                          <a:spLocks noRot="1" noChangeAspect="1" noMove="1" noResize="1" noEditPoints="1" noAdjustHandles="1" noChangeArrowheads="1" noChangeShapeType="1" noTextEdit="1"/>
                        </p:cNvSpPr>
                        <p:nvPr/>
                      </p:nvSpPr>
                      <p:spPr>
                        <a:xfrm>
                          <a:off x="2039280" y="2668334"/>
                          <a:ext cx="1800000" cy="1800000"/>
                        </a:xfrm>
                        <a:prstGeom prst="pie">
                          <a:avLst>
                            <a:gd name="adj1" fmla="val 14494045"/>
                            <a:gd name="adj2" fmla="val 19925392"/>
                          </a:avLst>
                        </a:prstGeom>
                        <a:blipFill>
                          <a:blip r:embed="rId5"/>
                          <a:stretch>
                            <a:fillRect/>
                          </a:stretch>
                        </a:blipFill>
                        <a:ln cap="flat">
                          <a:noFill/>
                        </a:ln>
                      </p:spPr>
                      <p:txBody>
                        <a:bodyPr/>
                        <a:lstStyle/>
                        <a:p>
                          <a:r>
                            <a:rPr lang="ko-KR" altLang="en-US">
                              <a:noFill/>
                            </a:rPr>
                            <a:t> </a:t>
                          </a:r>
                        </a:p>
                      </p:txBody>
                    </p:sp>
                  </mc:Fallback>
                </mc:AlternateContent>
              </p:grpSp>
              <p:grpSp>
                <p:nvGrpSpPr>
                  <p:cNvPr id="23" name="그룹 22">
                    <a:extLst>
                      <a:ext uri="{FF2B5EF4-FFF2-40B4-BE49-F238E27FC236}">
                        <a16:creationId xmlns:a16="http://schemas.microsoft.com/office/drawing/2014/main" id="{2099CAE9-B4EA-48D4-92DC-CF5E53CDD8AA}"/>
                      </a:ext>
                    </a:extLst>
                  </p:cNvPr>
                  <p:cNvGrpSpPr/>
                  <p:nvPr/>
                </p:nvGrpSpPr>
                <p:grpSpPr>
                  <a:xfrm>
                    <a:off x="2044691" y="2660423"/>
                    <a:ext cx="1805174" cy="1800184"/>
                    <a:chOff x="2044691" y="2660423"/>
                    <a:chExt cx="1805174" cy="1800184"/>
                  </a:xfrm>
                </p:grpSpPr>
                <mc:AlternateContent xmlns:mc="http://schemas.openxmlformats.org/markup-compatibility/2006" xmlns:a14="http://schemas.microsoft.com/office/drawing/2010/main">
                  <mc:Choice Requires="a14">
                    <p:sp>
                      <p:nvSpPr>
                        <p:cNvPr id="20" name="부분 원형 19">
                          <a:extLst>
                            <a:ext uri="{FF2B5EF4-FFF2-40B4-BE49-F238E27FC236}">
                              <a16:creationId xmlns:a16="http://schemas.microsoft.com/office/drawing/2014/main" id="{3B2ADA09-BA6B-466A-A145-50B8D8D9F12A}"/>
                            </a:ext>
                          </a:extLst>
                        </p:cNvPr>
                        <p:cNvSpPr>
                          <a:spLocks noChangeAspect="1"/>
                        </p:cNvSpPr>
                        <p:nvPr/>
                      </p:nvSpPr>
                      <p:spPr>
                        <a:xfrm>
                          <a:off x="2049865" y="2660423"/>
                          <a:ext cx="1800000" cy="1800000"/>
                        </a:xfrm>
                        <a:prstGeom prst="pie">
                          <a:avLst>
                            <a:gd name="adj1" fmla="val 3284996"/>
                            <a:gd name="adj2" fmla="val 8696351"/>
                          </a:avLst>
                        </a:prstGeom>
                        <a:ln cap="flat">
                          <a:noFill/>
                        </a:ln>
                      </p:spPr>
                      <p:style>
                        <a:lnRef idx="2">
                          <a:schemeClr val="accent1">
                            <a:shade val="50000"/>
                          </a:schemeClr>
                        </a:lnRef>
                        <a:fillRef idx="1">
                          <a:schemeClr val="accent1"/>
                        </a:fillRef>
                        <a:effectRef idx="0">
                          <a:schemeClr val="accent1"/>
                        </a:effectRef>
                        <a:fontRef idx="minor">
                          <a:schemeClr val="lt1"/>
                        </a:fontRef>
                      </p:style>
                      <p:txBody>
                        <a:bodyPr lIns="360000" tIns="1260000" rtlCol="0" anchor="ctr"/>
                        <a:lstStyle/>
                        <a:p>
                          <a:pPr algn="ctr"/>
                          <a14:m>
                            <m:oMathPara xmlns:m="http://schemas.openxmlformats.org/officeDocument/2006/math">
                              <m:oMathParaPr>
                                <m:jc m:val="centerGroup"/>
                              </m:oMathParaPr>
                              <m:oMath xmlns:m="http://schemas.openxmlformats.org/officeDocument/2006/math">
                                <m:sSub>
                                  <m:sSubPr>
                                    <m:ctrlPr>
                                      <a:rPr lang="en-US" altLang="ko-KR" sz="2400" b="0" i="1" smtClean="0">
                                        <a:solidFill>
                                          <a:schemeClr val="tx1"/>
                                        </a:solidFill>
                                        <a:latin typeface="Cambria Math" panose="02040503050406030204" pitchFamily="18" charset="0"/>
                                      </a:rPr>
                                    </m:ctrlPr>
                                  </m:sSubPr>
                                  <m:e>
                                    <m:r>
                                      <a:rPr lang="en-US" altLang="ko-KR" sz="2400" b="0" i="1" smtClean="0">
                                        <a:solidFill>
                                          <a:schemeClr val="tx1"/>
                                        </a:solidFill>
                                        <a:latin typeface="Cambria Math" panose="02040503050406030204" pitchFamily="18" charset="0"/>
                                      </a:rPr>
                                      <m:t>𝜏</m:t>
                                    </m:r>
                                  </m:e>
                                  <m:sub>
                                    <m:r>
                                      <a:rPr lang="en-US" altLang="ko-KR" sz="2400" b="0" i="1" smtClean="0">
                                        <a:solidFill>
                                          <a:schemeClr val="tx1"/>
                                        </a:solidFill>
                                        <a:latin typeface="Cambria Math" panose="02040503050406030204" pitchFamily="18" charset="0"/>
                                      </a:rPr>
                                      <m:t>4</m:t>
                                    </m:r>
                                  </m:sub>
                                </m:sSub>
                              </m:oMath>
                            </m:oMathPara>
                          </a14:m>
                          <a:endParaRPr lang="ko-KR" altLang="en-US" sz="2400" dirty="0">
                            <a:solidFill>
                              <a:schemeClr val="tx1"/>
                            </a:solidFill>
                          </a:endParaRPr>
                        </a:p>
                      </p:txBody>
                    </p:sp>
                  </mc:Choice>
                  <mc:Fallback xmlns="">
                    <p:sp>
                      <p:nvSpPr>
                        <p:cNvPr id="20" name="부분 원형 19">
                          <a:extLst>
                            <a:ext uri="{FF2B5EF4-FFF2-40B4-BE49-F238E27FC236}">
                              <a16:creationId xmlns:a16="http://schemas.microsoft.com/office/drawing/2014/main" id="{3B2ADA09-BA6B-466A-A145-50B8D8D9F12A}"/>
                            </a:ext>
                          </a:extLst>
                        </p:cNvPr>
                        <p:cNvSpPr>
                          <a:spLocks noRot="1" noChangeAspect="1" noMove="1" noResize="1" noEditPoints="1" noAdjustHandles="1" noChangeArrowheads="1" noChangeShapeType="1" noTextEdit="1"/>
                        </p:cNvSpPr>
                        <p:nvPr/>
                      </p:nvSpPr>
                      <p:spPr>
                        <a:xfrm>
                          <a:off x="2049865" y="2660423"/>
                          <a:ext cx="1800000" cy="1800000"/>
                        </a:xfrm>
                        <a:prstGeom prst="pie">
                          <a:avLst>
                            <a:gd name="adj1" fmla="val 3284996"/>
                            <a:gd name="adj2" fmla="val 8696351"/>
                          </a:avLst>
                        </a:prstGeom>
                        <a:blipFill>
                          <a:blip r:embed="rId6"/>
                          <a:stretch>
                            <a:fillRect/>
                          </a:stretch>
                        </a:blipFill>
                        <a:ln cap="flat">
                          <a:no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 name="부분 원형 3">
                          <a:extLst>
                            <a:ext uri="{FF2B5EF4-FFF2-40B4-BE49-F238E27FC236}">
                              <a16:creationId xmlns:a16="http://schemas.microsoft.com/office/drawing/2014/main" id="{1BE7192E-A8EF-4C6B-AB9C-74CDF2AAD68C}"/>
                            </a:ext>
                          </a:extLst>
                        </p:cNvPr>
                        <p:cNvSpPr>
                          <a:spLocks noChangeAspect="1"/>
                        </p:cNvSpPr>
                        <p:nvPr/>
                      </p:nvSpPr>
                      <p:spPr>
                        <a:xfrm>
                          <a:off x="2044691" y="2660607"/>
                          <a:ext cx="1800000" cy="1800000"/>
                        </a:xfrm>
                        <a:prstGeom prst="pie">
                          <a:avLst>
                            <a:gd name="adj1" fmla="val 8620317"/>
                            <a:gd name="adj2" fmla="val 14503451"/>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0" tIns="324000" rIns="1044000" rtlCol="0" anchor="t" anchorCtr="0"/>
                        <a:lstStyle/>
                        <a:p>
                          <a:pPr algn="ctr"/>
                          <a14:m>
                            <m:oMathPara xmlns:m="http://schemas.openxmlformats.org/officeDocument/2006/math">
                              <m:oMathParaPr>
                                <m:jc m:val="centerGroup"/>
                              </m:oMathParaPr>
                              <m:oMath xmlns:m="http://schemas.openxmlformats.org/officeDocument/2006/math">
                                <m:sSub>
                                  <m:sSubPr>
                                    <m:ctrlPr>
                                      <a:rPr lang="en-US" altLang="ko-KR" sz="2400" b="0" i="1" smtClean="0">
                                        <a:solidFill>
                                          <a:schemeClr val="tx1"/>
                                        </a:solidFill>
                                        <a:latin typeface="Cambria Math" panose="02040503050406030204" pitchFamily="18" charset="0"/>
                                      </a:rPr>
                                    </m:ctrlPr>
                                  </m:sSubPr>
                                  <m:e>
                                    <m:r>
                                      <a:rPr lang="en-US" altLang="ko-KR" sz="2400" b="0" i="1" smtClean="0">
                                        <a:solidFill>
                                          <a:schemeClr val="tx1"/>
                                        </a:solidFill>
                                        <a:latin typeface="Cambria Math" panose="02040503050406030204" pitchFamily="18" charset="0"/>
                                      </a:rPr>
                                      <m:t>𝜏</m:t>
                                    </m:r>
                                  </m:e>
                                  <m:sub>
                                    <m:r>
                                      <a:rPr lang="en-US" altLang="ko-KR" sz="2400" b="0" i="1" smtClean="0">
                                        <a:solidFill>
                                          <a:schemeClr val="tx1"/>
                                        </a:solidFill>
                                        <a:latin typeface="Cambria Math" panose="02040503050406030204" pitchFamily="18" charset="0"/>
                                      </a:rPr>
                                      <m:t>2</m:t>
                                    </m:r>
                                  </m:sub>
                                </m:sSub>
                              </m:oMath>
                            </m:oMathPara>
                          </a14:m>
                          <a:endParaRPr lang="ko-KR" altLang="en-US" sz="2400" dirty="0">
                            <a:solidFill>
                              <a:schemeClr val="tx1"/>
                            </a:solidFill>
                          </a:endParaRPr>
                        </a:p>
                      </p:txBody>
                    </p:sp>
                  </mc:Choice>
                  <mc:Fallback xmlns="">
                    <p:sp>
                      <p:nvSpPr>
                        <p:cNvPr id="4" name="부분 원형 3">
                          <a:extLst>
                            <a:ext uri="{FF2B5EF4-FFF2-40B4-BE49-F238E27FC236}">
                              <a16:creationId xmlns:a16="http://schemas.microsoft.com/office/drawing/2014/main" id="{1BE7192E-A8EF-4C6B-AB9C-74CDF2AAD68C}"/>
                            </a:ext>
                          </a:extLst>
                        </p:cNvPr>
                        <p:cNvSpPr>
                          <a:spLocks noRot="1" noChangeAspect="1" noMove="1" noResize="1" noEditPoints="1" noAdjustHandles="1" noChangeArrowheads="1" noChangeShapeType="1" noTextEdit="1"/>
                        </p:cNvSpPr>
                        <p:nvPr/>
                      </p:nvSpPr>
                      <p:spPr>
                        <a:xfrm>
                          <a:off x="2044691" y="2660607"/>
                          <a:ext cx="1800000" cy="1800000"/>
                        </a:xfrm>
                        <a:prstGeom prst="pie">
                          <a:avLst>
                            <a:gd name="adj1" fmla="val 8620317"/>
                            <a:gd name="adj2" fmla="val 14503451"/>
                          </a:avLst>
                        </a:prstGeom>
                        <a:blipFill>
                          <a:blip r:embed="rId7"/>
                          <a:stretch>
                            <a:fillRect/>
                          </a:stretch>
                        </a:blipFill>
                        <a:ln>
                          <a:noFill/>
                        </a:ln>
                      </p:spPr>
                      <p:txBody>
                        <a:bodyPr/>
                        <a:lstStyle/>
                        <a:p>
                          <a:r>
                            <a:rPr lang="ko-KR" altLang="en-US">
                              <a:noFill/>
                            </a:rPr>
                            <a:t> </a:t>
                          </a:r>
                        </a:p>
                      </p:txBody>
                    </p:sp>
                  </mc:Fallback>
                </mc:AlternateContent>
              </p:grpSp>
            </p:grpSp>
            <p:cxnSp>
              <p:nvCxnSpPr>
                <p:cNvPr id="6" name="직선 화살표 연결선 5">
                  <a:extLst>
                    <a:ext uri="{FF2B5EF4-FFF2-40B4-BE49-F238E27FC236}">
                      <a16:creationId xmlns:a16="http://schemas.microsoft.com/office/drawing/2014/main" id="{A8B9C79C-9F37-4A38-8514-DEBACFBF1657}"/>
                    </a:ext>
                  </a:extLst>
                </p:cNvPr>
                <p:cNvCxnSpPr>
                  <a:cxnSpLocks/>
                </p:cNvCxnSpPr>
                <p:nvPr/>
              </p:nvCxnSpPr>
              <p:spPr>
                <a:xfrm>
                  <a:off x="3061252" y="3578087"/>
                  <a:ext cx="1188000"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직선 화살표 연결선 8">
                  <a:extLst>
                    <a:ext uri="{FF2B5EF4-FFF2-40B4-BE49-F238E27FC236}">
                      <a16:creationId xmlns:a16="http://schemas.microsoft.com/office/drawing/2014/main" id="{7D3C3CD2-FB9C-4CF4-B677-A4331F8D4554}"/>
                    </a:ext>
                  </a:extLst>
                </p:cNvPr>
                <p:cNvCxnSpPr>
                  <a:cxnSpLocks/>
                </p:cNvCxnSpPr>
                <p:nvPr/>
              </p:nvCxnSpPr>
              <p:spPr>
                <a:xfrm rot="18240000">
                  <a:off x="2724680" y="2989866"/>
                  <a:ext cx="1188000"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직선 화살표 연결선 10">
                  <a:extLst>
                    <a:ext uri="{FF2B5EF4-FFF2-40B4-BE49-F238E27FC236}">
                      <a16:creationId xmlns:a16="http://schemas.microsoft.com/office/drawing/2014/main" id="{7D4891D3-ECED-43B3-843D-E6392CD412EB}"/>
                    </a:ext>
                  </a:extLst>
                </p:cNvPr>
                <p:cNvCxnSpPr>
                  <a:cxnSpLocks/>
                </p:cNvCxnSpPr>
                <p:nvPr/>
              </p:nvCxnSpPr>
              <p:spPr>
                <a:xfrm rot="6600000">
                  <a:off x="2113113" y="4251539"/>
                  <a:ext cx="1188000"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8" name="직선 화살표 연결선 27">
                <a:extLst>
                  <a:ext uri="{FF2B5EF4-FFF2-40B4-BE49-F238E27FC236}">
                    <a16:creationId xmlns:a16="http://schemas.microsoft.com/office/drawing/2014/main" id="{AFF64E25-A4A0-4233-83D8-11D1914EFDF2}"/>
                  </a:ext>
                </a:extLst>
              </p:cNvPr>
              <p:cNvCxnSpPr>
                <a:cxnSpLocks/>
              </p:cNvCxnSpPr>
              <p:nvPr/>
            </p:nvCxnSpPr>
            <p:spPr>
              <a:xfrm rot="10800000">
                <a:off x="1496961" y="3982278"/>
                <a:ext cx="1188000"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AE87BACC-519E-469A-995F-51BC7BFD9035}"/>
                    </a:ext>
                  </a:extLst>
                </p:cNvPr>
                <p:cNvSpPr txBox="1"/>
                <p:nvPr/>
              </p:nvSpPr>
              <p:spPr>
                <a:xfrm>
                  <a:off x="3633016" y="1852169"/>
                  <a:ext cx="61260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2400" b="0" i="1" smtClean="0">
                                <a:latin typeface="Cambria Math" panose="02040503050406030204" pitchFamily="18" charset="0"/>
                              </a:rPr>
                            </m:ctrlPr>
                          </m:sSubPr>
                          <m:e>
                            <m:r>
                              <a:rPr lang="en-US" altLang="ko-KR" sz="2400" b="0" i="1" smtClean="0">
                                <a:latin typeface="Cambria Math" panose="02040503050406030204" pitchFamily="18" charset="0"/>
                              </a:rPr>
                              <m:t>𝑛</m:t>
                            </m:r>
                          </m:e>
                          <m:sub>
                            <m:r>
                              <a:rPr lang="en-US" altLang="ko-KR" sz="2400" b="0" i="1" smtClean="0">
                                <a:latin typeface="Cambria Math" panose="02040503050406030204" pitchFamily="18" charset="0"/>
                              </a:rPr>
                              <m:t>3</m:t>
                            </m:r>
                          </m:sub>
                        </m:sSub>
                      </m:oMath>
                    </m:oMathPara>
                  </a14:m>
                  <a:endParaRPr lang="en-US" altLang="ko-KR" sz="2400" b="0" dirty="0"/>
                </a:p>
              </p:txBody>
            </p:sp>
          </mc:Choice>
          <mc:Fallback xmlns="">
            <p:sp>
              <p:nvSpPr>
                <p:cNvPr id="31" name="TextBox 30">
                  <a:extLst>
                    <a:ext uri="{FF2B5EF4-FFF2-40B4-BE49-F238E27FC236}">
                      <a16:creationId xmlns:a16="http://schemas.microsoft.com/office/drawing/2014/main" id="{AE87BACC-519E-469A-995F-51BC7BFD9035}"/>
                    </a:ext>
                  </a:extLst>
                </p:cNvPr>
                <p:cNvSpPr txBox="1">
                  <a:spLocks noRot="1" noChangeAspect="1" noMove="1" noResize="1" noEditPoints="1" noAdjustHandles="1" noChangeArrowheads="1" noChangeShapeType="1" noTextEdit="1"/>
                </p:cNvSpPr>
                <p:nvPr/>
              </p:nvSpPr>
              <p:spPr>
                <a:xfrm>
                  <a:off x="3633016" y="1852169"/>
                  <a:ext cx="612604" cy="461665"/>
                </a:xfrm>
                <a:prstGeom prst="rect">
                  <a:avLst/>
                </a:prstGeom>
                <a:blipFill>
                  <a:blip r:embed="rId8"/>
                  <a:stretch>
                    <a:fillRect b="-263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56CB706-46C1-4440-B584-3826BB6CB26E}"/>
                    </a:ext>
                  </a:extLst>
                </p:cNvPr>
                <p:cNvSpPr txBox="1"/>
                <p:nvPr/>
              </p:nvSpPr>
              <p:spPr>
                <a:xfrm>
                  <a:off x="909297" y="3215812"/>
                  <a:ext cx="61260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2400" b="0" i="1" smtClean="0">
                                <a:latin typeface="Cambria Math" panose="02040503050406030204" pitchFamily="18" charset="0"/>
                              </a:rPr>
                            </m:ctrlPr>
                          </m:sSubPr>
                          <m:e>
                            <m:r>
                              <a:rPr lang="en-US" altLang="ko-KR" sz="2400" b="0" i="1" smtClean="0">
                                <a:latin typeface="Cambria Math" panose="02040503050406030204" pitchFamily="18" charset="0"/>
                              </a:rPr>
                              <m:t>𝑛</m:t>
                            </m:r>
                          </m:e>
                          <m:sub>
                            <m:r>
                              <a:rPr lang="en-US" altLang="ko-KR" sz="2400" b="0" i="1" smtClean="0">
                                <a:latin typeface="Cambria Math" panose="02040503050406030204" pitchFamily="18" charset="0"/>
                              </a:rPr>
                              <m:t>2</m:t>
                            </m:r>
                          </m:sub>
                        </m:sSub>
                      </m:oMath>
                    </m:oMathPara>
                  </a14:m>
                  <a:endParaRPr lang="en-US" altLang="ko-KR" sz="2400" b="0" dirty="0"/>
                </a:p>
              </p:txBody>
            </p:sp>
          </mc:Choice>
          <mc:Fallback xmlns="">
            <p:sp>
              <p:nvSpPr>
                <p:cNvPr id="32" name="TextBox 31">
                  <a:extLst>
                    <a:ext uri="{FF2B5EF4-FFF2-40B4-BE49-F238E27FC236}">
                      <a16:creationId xmlns:a16="http://schemas.microsoft.com/office/drawing/2014/main" id="{856CB706-46C1-4440-B584-3826BB6CB26E}"/>
                    </a:ext>
                  </a:extLst>
                </p:cNvPr>
                <p:cNvSpPr txBox="1">
                  <a:spLocks noRot="1" noChangeAspect="1" noMove="1" noResize="1" noEditPoints="1" noAdjustHandles="1" noChangeArrowheads="1" noChangeShapeType="1" noTextEdit="1"/>
                </p:cNvSpPr>
                <p:nvPr/>
              </p:nvSpPr>
              <p:spPr>
                <a:xfrm>
                  <a:off x="909297" y="3215812"/>
                  <a:ext cx="612604" cy="461665"/>
                </a:xfrm>
                <a:prstGeom prst="rect">
                  <a:avLst/>
                </a:prstGeom>
                <a:blipFill>
                  <a:blip r:embed="rId9"/>
                  <a:stretch>
                    <a:fillRect b="-4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8B6B25BD-9D60-448D-9A92-F039039DD39A}"/>
                    </a:ext>
                  </a:extLst>
                </p:cNvPr>
                <p:cNvSpPr txBox="1"/>
                <p:nvPr/>
              </p:nvSpPr>
              <p:spPr>
                <a:xfrm>
                  <a:off x="2103794" y="4887632"/>
                  <a:ext cx="61260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2400" b="0" i="1" smtClean="0">
                                <a:latin typeface="Cambria Math" panose="02040503050406030204" pitchFamily="18" charset="0"/>
                              </a:rPr>
                            </m:ctrlPr>
                          </m:sSubPr>
                          <m:e>
                            <m:r>
                              <a:rPr lang="en-US" altLang="ko-KR" sz="2400" b="0" i="1" smtClean="0">
                                <a:latin typeface="Cambria Math" panose="02040503050406030204" pitchFamily="18" charset="0"/>
                              </a:rPr>
                              <m:t>𝑛</m:t>
                            </m:r>
                          </m:e>
                          <m:sub>
                            <m:r>
                              <a:rPr lang="en-US" altLang="ko-KR" sz="2400" b="0" i="1" smtClean="0">
                                <a:latin typeface="Cambria Math" panose="02040503050406030204" pitchFamily="18" charset="0"/>
                              </a:rPr>
                              <m:t>4</m:t>
                            </m:r>
                          </m:sub>
                        </m:sSub>
                      </m:oMath>
                    </m:oMathPara>
                  </a14:m>
                  <a:endParaRPr lang="en-US" altLang="ko-KR" sz="2400" b="0" dirty="0"/>
                </a:p>
              </p:txBody>
            </p:sp>
          </mc:Choice>
          <mc:Fallback xmlns="">
            <p:sp>
              <p:nvSpPr>
                <p:cNvPr id="33" name="TextBox 32">
                  <a:extLst>
                    <a:ext uri="{FF2B5EF4-FFF2-40B4-BE49-F238E27FC236}">
                      <a16:creationId xmlns:a16="http://schemas.microsoft.com/office/drawing/2014/main" id="{8B6B25BD-9D60-448D-9A92-F039039DD39A}"/>
                    </a:ext>
                  </a:extLst>
                </p:cNvPr>
                <p:cNvSpPr txBox="1">
                  <a:spLocks noRot="1" noChangeAspect="1" noMove="1" noResize="1" noEditPoints="1" noAdjustHandles="1" noChangeArrowheads="1" noChangeShapeType="1" noTextEdit="1"/>
                </p:cNvSpPr>
                <p:nvPr/>
              </p:nvSpPr>
              <p:spPr>
                <a:xfrm>
                  <a:off x="2103794" y="4887632"/>
                  <a:ext cx="612604" cy="461665"/>
                </a:xfrm>
                <a:prstGeom prst="rect">
                  <a:avLst/>
                </a:prstGeom>
                <a:blipFill>
                  <a:blip r:embed="rId10"/>
                  <a:stretch>
                    <a:fillRect b="-263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643CF841-B28F-4B76-B9B1-4CCBFD3BFDAD}"/>
                    </a:ext>
                  </a:extLst>
                </p:cNvPr>
                <p:cNvSpPr txBox="1"/>
                <p:nvPr/>
              </p:nvSpPr>
              <p:spPr>
                <a:xfrm>
                  <a:off x="4426612" y="3198167"/>
                  <a:ext cx="60548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2400" b="0" i="1" smtClean="0">
                                <a:latin typeface="Cambria Math" panose="02040503050406030204" pitchFamily="18" charset="0"/>
                              </a:rPr>
                            </m:ctrlPr>
                          </m:sSubPr>
                          <m:e>
                            <m:r>
                              <a:rPr lang="en-US" altLang="ko-KR" sz="2400" b="0" i="1" smtClean="0">
                                <a:latin typeface="Cambria Math" panose="02040503050406030204" pitchFamily="18" charset="0"/>
                              </a:rPr>
                              <m:t>𝑛</m:t>
                            </m:r>
                          </m:e>
                          <m:sub>
                            <m:r>
                              <a:rPr lang="en-US" altLang="ko-KR" sz="2400" b="0" i="1" smtClean="0">
                                <a:latin typeface="Cambria Math" panose="02040503050406030204" pitchFamily="18" charset="0"/>
                              </a:rPr>
                              <m:t>1</m:t>
                            </m:r>
                          </m:sub>
                        </m:sSub>
                      </m:oMath>
                    </m:oMathPara>
                  </a14:m>
                  <a:endParaRPr lang="en-US" altLang="ko-KR" sz="2400" b="0" dirty="0"/>
                </a:p>
              </p:txBody>
            </p:sp>
          </mc:Choice>
          <mc:Fallback xmlns="">
            <p:sp>
              <p:nvSpPr>
                <p:cNvPr id="34" name="TextBox 33">
                  <a:extLst>
                    <a:ext uri="{FF2B5EF4-FFF2-40B4-BE49-F238E27FC236}">
                      <a16:creationId xmlns:a16="http://schemas.microsoft.com/office/drawing/2014/main" id="{643CF841-B28F-4B76-B9B1-4CCBFD3BFDAD}"/>
                    </a:ext>
                  </a:extLst>
                </p:cNvPr>
                <p:cNvSpPr txBox="1">
                  <a:spLocks noRot="1" noChangeAspect="1" noMove="1" noResize="1" noEditPoints="1" noAdjustHandles="1" noChangeArrowheads="1" noChangeShapeType="1" noTextEdit="1"/>
                </p:cNvSpPr>
                <p:nvPr/>
              </p:nvSpPr>
              <p:spPr>
                <a:xfrm>
                  <a:off x="4426612" y="3198167"/>
                  <a:ext cx="605487" cy="461665"/>
                </a:xfrm>
                <a:prstGeom prst="rect">
                  <a:avLst/>
                </a:prstGeom>
                <a:blipFill>
                  <a:blip r:embed="rId11"/>
                  <a:stretch>
                    <a:fillRect b="-4000"/>
                  </a:stretch>
                </a:blipFill>
              </p:spPr>
              <p:txBody>
                <a:bodyPr/>
                <a:lstStyle/>
                <a:p>
                  <a:r>
                    <a:rPr lang="ko-KR" altLang="en-US">
                      <a:noFill/>
                    </a:rPr>
                    <a:t> </a:t>
                  </a:r>
                </a:p>
              </p:txBody>
            </p:sp>
          </mc:Fallback>
        </mc:AlternateContent>
      </p:gr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41A0DC2-618D-48C2-80AC-CC669F4E9BF4}"/>
                  </a:ext>
                </a:extLst>
              </p:cNvPr>
              <p:cNvSpPr txBox="1"/>
              <p:nvPr/>
            </p:nvSpPr>
            <p:spPr>
              <a:xfrm>
                <a:off x="2044010" y="889614"/>
                <a:ext cx="8103980" cy="83099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5400" b="0" i="1" smtClean="0">
                          <a:latin typeface="Cambria Math" panose="02040503050406030204" pitchFamily="18" charset="0"/>
                        </a:rPr>
                        <m:t>𝜏</m:t>
                      </m:r>
                      <m:r>
                        <a:rPr lang="en-US" altLang="ko-KR" sz="5400" b="0" i="1" smtClean="0">
                          <a:latin typeface="Cambria Math" panose="02040503050406030204" pitchFamily="18" charset="0"/>
                        </a:rPr>
                        <m:t>=</m:t>
                      </m:r>
                      <m:sSub>
                        <m:sSubPr>
                          <m:ctrlPr>
                            <a:rPr lang="en-US" altLang="ko-KR" sz="5400" i="1" smtClean="0">
                              <a:solidFill>
                                <a:schemeClr val="accent6"/>
                              </a:solidFill>
                              <a:latin typeface="Cambria Math" panose="02040503050406030204" pitchFamily="18" charset="0"/>
                            </a:rPr>
                          </m:ctrlPr>
                        </m:sSubPr>
                        <m:e>
                          <m:r>
                            <a:rPr lang="en-US" altLang="ko-KR" sz="5400" i="1">
                              <a:solidFill>
                                <a:schemeClr val="accent6"/>
                              </a:solidFill>
                              <a:latin typeface="Cambria Math" panose="02040503050406030204" pitchFamily="18" charset="0"/>
                            </a:rPr>
                            <m:t>𝜏</m:t>
                          </m:r>
                        </m:e>
                        <m:sub>
                          <m:r>
                            <a:rPr lang="en-US" altLang="ko-KR" sz="5400" i="1">
                              <a:solidFill>
                                <a:schemeClr val="accent6"/>
                              </a:solidFill>
                              <a:latin typeface="Cambria Math" panose="02040503050406030204" pitchFamily="18" charset="0"/>
                            </a:rPr>
                            <m:t>1</m:t>
                          </m:r>
                        </m:sub>
                      </m:sSub>
                      <m:r>
                        <a:rPr lang="en-US" altLang="ko-KR" sz="5400" b="0" i="1" smtClean="0">
                          <a:latin typeface="Cambria Math" panose="02040503050406030204" pitchFamily="18" charset="0"/>
                        </a:rPr>
                        <m:t>+</m:t>
                      </m:r>
                      <m:sSub>
                        <m:sSubPr>
                          <m:ctrlPr>
                            <a:rPr lang="en-US" altLang="ko-KR" sz="5400" i="1" smtClean="0">
                              <a:solidFill>
                                <a:schemeClr val="accent4"/>
                              </a:solidFill>
                              <a:latin typeface="Cambria Math" panose="02040503050406030204" pitchFamily="18" charset="0"/>
                            </a:rPr>
                          </m:ctrlPr>
                        </m:sSubPr>
                        <m:e>
                          <m:r>
                            <a:rPr lang="en-US" altLang="ko-KR" sz="5400" i="1">
                              <a:solidFill>
                                <a:schemeClr val="accent4"/>
                              </a:solidFill>
                              <a:latin typeface="Cambria Math" panose="02040503050406030204" pitchFamily="18" charset="0"/>
                            </a:rPr>
                            <m:t>𝜏</m:t>
                          </m:r>
                        </m:e>
                        <m:sub>
                          <m:r>
                            <a:rPr lang="en-US" altLang="ko-KR" sz="5400" b="0" i="1" smtClean="0">
                              <a:solidFill>
                                <a:schemeClr val="accent4"/>
                              </a:solidFill>
                              <a:latin typeface="Cambria Math" panose="02040503050406030204" pitchFamily="18" charset="0"/>
                            </a:rPr>
                            <m:t>2</m:t>
                          </m:r>
                        </m:sub>
                      </m:sSub>
                      <m:r>
                        <a:rPr lang="en-US" altLang="ko-KR" sz="5400" b="0" i="1" smtClean="0">
                          <a:latin typeface="Cambria Math" panose="02040503050406030204" pitchFamily="18" charset="0"/>
                        </a:rPr>
                        <m:t>+</m:t>
                      </m:r>
                      <m:sSub>
                        <m:sSubPr>
                          <m:ctrlPr>
                            <a:rPr lang="en-US" altLang="ko-KR" sz="5400" i="1" smtClean="0">
                              <a:solidFill>
                                <a:schemeClr val="accent5"/>
                              </a:solidFill>
                              <a:latin typeface="Cambria Math" panose="02040503050406030204" pitchFamily="18" charset="0"/>
                            </a:rPr>
                          </m:ctrlPr>
                        </m:sSubPr>
                        <m:e>
                          <m:r>
                            <a:rPr lang="en-US" altLang="ko-KR" sz="5400" i="1">
                              <a:solidFill>
                                <a:schemeClr val="accent5"/>
                              </a:solidFill>
                              <a:latin typeface="Cambria Math" panose="02040503050406030204" pitchFamily="18" charset="0"/>
                            </a:rPr>
                            <m:t>𝜏</m:t>
                          </m:r>
                        </m:e>
                        <m:sub>
                          <m:r>
                            <a:rPr lang="en-US" altLang="ko-KR" sz="5400" b="0" i="1" smtClean="0">
                              <a:solidFill>
                                <a:schemeClr val="accent5"/>
                              </a:solidFill>
                              <a:latin typeface="Cambria Math" panose="02040503050406030204" pitchFamily="18" charset="0"/>
                            </a:rPr>
                            <m:t>3</m:t>
                          </m:r>
                        </m:sub>
                      </m:sSub>
                      <m:r>
                        <a:rPr lang="en-US" altLang="ko-KR" sz="5400" b="0" i="1" smtClean="0">
                          <a:latin typeface="Cambria Math" panose="02040503050406030204" pitchFamily="18" charset="0"/>
                        </a:rPr>
                        <m:t>+</m:t>
                      </m:r>
                      <m:sSub>
                        <m:sSubPr>
                          <m:ctrlPr>
                            <a:rPr lang="en-US" altLang="ko-KR" sz="5400" i="1" smtClean="0">
                              <a:solidFill>
                                <a:schemeClr val="accent1"/>
                              </a:solidFill>
                              <a:latin typeface="Cambria Math" panose="02040503050406030204" pitchFamily="18" charset="0"/>
                            </a:rPr>
                          </m:ctrlPr>
                        </m:sSubPr>
                        <m:e>
                          <m:r>
                            <a:rPr lang="en-US" altLang="ko-KR" sz="5400" i="1">
                              <a:solidFill>
                                <a:schemeClr val="accent1"/>
                              </a:solidFill>
                              <a:latin typeface="Cambria Math" panose="02040503050406030204" pitchFamily="18" charset="0"/>
                            </a:rPr>
                            <m:t>𝜏</m:t>
                          </m:r>
                        </m:e>
                        <m:sub>
                          <m:r>
                            <a:rPr lang="en-US" altLang="ko-KR" sz="5400" b="0" i="1" smtClean="0">
                              <a:solidFill>
                                <a:schemeClr val="accent1"/>
                              </a:solidFill>
                              <a:latin typeface="Cambria Math" panose="02040503050406030204" pitchFamily="18" charset="0"/>
                            </a:rPr>
                            <m:t>4</m:t>
                          </m:r>
                        </m:sub>
                      </m:sSub>
                    </m:oMath>
                  </m:oMathPara>
                </a14:m>
                <a:endParaRPr lang="en-US" altLang="ko-KR" sz="5400" b="0" i="1" dirty="0">
                  <a:latin typeface="Cambria Math" panose="02040503050406030204" pitchFamily="18" charset="0"/>
                </a:endParaRPr>
              </a:p>
            </p:txBody>
          </p:sp>
        </mc:Choice>
        <mc:Fallback xmlns="">
          <p:sp>
            <p:nvSpPr>
              <p:cNvPr id="35" name="TextBox 34">
                <a:extLst>
                  <a:ext uri="{FF2B5EF4-FFF2-40B4-BE49-F238E27FC236}">
                    <a16:creationId xmlns:a16="http://schemas.microsoft.com/office/drawing/2014/main" id="{041A0DC2-618D-48C2-80AC-CC669F4E9BF4}"/>
                  </a:ext>
                </a:extLst>
              </p:cNvPr>
              <p:cNvSpPr txBox="1">
                <a:spLocks noRot="1" noChangeAspect="1" noMove="1" noResize="1" noEditPoints="1" noAdjustHandles="1" noChangeArrowheads="1" noChangeShapeType="1" noTextEdit="1"/>
              </p:cNvSpPr>
              <p:nvPr/>
            </p:nvSpPr>
            <p:spPr>
              <a:xfrm>
                <a:off x="2044010" y="889614"/>
                <a:ext cx="8103980" cy="830997"/>
              </a:xfrm>
              <a:prstGeom prst="rect">
                <a:avLst/>
              </a:prstGeom>
              <a:blipFill>
                <a:blip r:embed="rId12"/>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3678D467-5E5F-4AB5-BE72-6A69109EF978}"/>
                  </a:ext>
                </a:extLst>
              </p:cNvPr>
              <p:cNvSpPr txBox="1"/>
              <p:nvPr/>
            </p:nvSpPr>
            <p:spPr>
              <a:xfrm>
                <a:off x="5888820" y="2860404"/>
                <a:ext cx="4061155" cy="461665"/>
              </a:xfrm>
              <a:prstGeom prst="rect">
                <a:avLst/>
              </a:prstGeom>
              <a:noFill/>
            </p:spPr>
            <p:txBody>
              <a:bodyPr wrap="square">
                <a:spAutoFit/>
              </a:bodyPr>
              <a:lstStyle/>
              <a:p>
                <a:r>
                  <a:rPr lang="en-US" altLang="ko-KR" sz="2400" b="0" dirty="0"/>
                  <a:t>where </a:t>
                </a:r>
                <a14:m>
                  <m:oMath xmlns:m="http://schemas.openxmlformats.org/officeDocument/2006/math">
                    <m:sSub>
                      <m:sSubPr>
                        <m:ctrlPr>
                          <a:rPr lang="en-US" altLang="ko-KR" sz="2400" b="0" i="1" smtClean="0">
                            <a:latin typeface="Cambria Math" panose="02040503050406030204" pitchFamily="18" charset="0"/>
                          </a:rPr>
                        </m:ctrlPr>
                      </m:sSubPr>
                      <m:e>
                        <m:r>
                          <a:rPr lang="en-US" altLang="ko-KR" sz="2400" b="0" i="1" smtClean="0">
                            <a:latin typeface="Cambria Math" panose="02040503050406030204" pitchFamily="18" charset="0"/>
                          </a:rPr>
                          <m:t>𝑛</m:t>
                        </m:r>
                      </m:e>
                      <m:sub>
                        <m:r>
                          <a:rPr lang="en-US" altLang="ko-KR" sz="2400" b="0" i="1" smtClean="0">
                            <a:latin typeface="Cambria Math" panose="02040503050406030204" pitchFamily="18" charset="0"/>
                          </a:rPr>
                          <m:t>𝑖</m:t>
                        </m:r>
                      </m:sub>
                    </m:sSub>
                  </m:oMath>
                </a14:m>
                <a:r>
                  <a:rPr lang="en-US" altLang="ko-KR" sz="2400" b="0" dirty="0"/>
                  <a:t>’s are jet directions. </a:t>
                </a:r>
              </a:p>
            </p:txBody>
          </p:sp>
        </mc:Choice>
        <mc:Fallback xmlns="">
          <p:sp>
            <p:nvSpPr>
              <p:cNvPr id="37" name="TextBox 36">
                <a:extLst>
                  <a:ext uri="{FF2B5EF4-FFF2-40B4-BE49-F238E27FC236}">
                    <a16:creationId xmlns:a16="http://schemas.microsoft.com/office/drawing/2014/main" id="{3678D467-5E5F-4AB5-BE72-6A69109EF978}"/>
                  </a:ext>
                </a:extLst>
              </p:cNvPr>
              <p:cNvSpPr txBox="1">
                <a:spLocks noRot="1" noChangeAspect="1" noMove="1" noResize="1" noEditPoints="1" noAdjustHandles="1" noChangeArrowheads="1" noChangeShapeType="1" noTextEdit="1"/>
              </p:cNvSpPr>
              <p:nvPr/>
            </p:nvSpPr>
            <p:spPr>
              <a:xfrm>
                <a:off x="5888820" y="2860404"/>
                <a:ext cx="4061155" cy="461665"/>
              </a:xfrm>
              <a:prstGeom prst="rect">
                <a:avLst/>
              </a:prstGeom>
              <a:blipFill>
                <a:blip r:embed="rId13"/>
                <a:stretch>
                  <a:fillRect l="-2252" t="-10526" r="-6607" b="-2894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E45C232F-51D6-4686-822B-281C568D8A6B}"/>
                  </a:ext>
                </a:extLst>
              </p:cNvPr>
              <p:cNvSpPr txBox="1"/>
              <p:nvPr/>
            </p:nvSpPr>
            <p:spPr>
              <a:xfrm>
                <a:off x="5547492" y="3977075"/>
                <a:ext cx="2007344" cy="461665"/>
              </a:xfrm>
              <a:prstGeom prst="rect">
                <a:avLst/>
              </a:prstGeom>
              <a:noFill/>
            </p:spPr>
            <p:txBody>
              <a:bodyPr wrap="none" rtlCol="0">
                <a:spAutoFit/>
              </a:bodyPr>
              <a:lstStyle/>
              <a:p>
                <a:pPr marL="285750" indent="-285750">
                  <a:buFont typeface="Arial" panose="020B0604020202020204" pitchFamily="34" charset="0"/>
                  <a:buChar char="•"/>
                </a:pPr>
                <a14:m>
                  <m:oMath xmlns:m="http://schemas.openxmlformats.org/officeDocument/2006/math">
                    <m:sSub>
                      <m:sSubPr>
                        <m:ctrlPr>
                          <a:rPr lang="en-US" altLang="ko-KR" sz="2400" b="0" i="1" smtClean="0">
                            <a:latin typeface="Cambria Math" panose="02040503050406030204" pitchFamily="18" charset="0"/>
                          </a:rPr>
                        </m:ctrlPr>
                      </m:sSubPr>
                      <m:e>
                        <m:r>
                          <a:rPr lang="en-US" altLang="ko-KR" sz="2400" b="0" i="1" smtClean="0">
                            <a:latin typeface="Cambria Math" panose="02040503050406030204" pitchFamily="18" charset="0"/>
                          </a:rPr>
                          <m:t>𝜏</m:t>
                        </m:r>
                      </m:e>
                      <m:sub>
                        <m:r>
                          <a:rPr lang="en-US" altLang="ko-KR" sz="2400" b="0" i="1" smtClean="0">
                            <a:latin typeface="Cambria Math" panose="02040503050406030204" pitchFamily="18" charset="0"/>
                          </a:rPr>
                          <m:t>𝑖</m:t>
                        </m:r>
                      </m:sub>
                    </m:sSub>
                  </m:oMath>
                </a14:m>
                <a:r>
                  <a:rPr lang="ko-KR" altLang="en-US" sz="2400" dirty="0"/>
                  <a:t> </a:t>
                </a:r>
                <a:r>
                  <a:rPr lang="en-US" altLang="ko-KR" sz="2400" dirty="0"/>
                  <a:t>is</a:t>
                </a:r>
                <a:r>
                  <a:rPr lang="ko-KR" altLang="en-US" sz="2400" dirty="0"/>
                  <a:t> </a:t>
                </a:r>
                <a:r>
                  <a:rPr lang="en-US" altLang="ko-KR" sz="2400" dirty="0"/>
                  <a:t>large.</a:t>
                </a:r>
                <a:r>
                  <a:rPr lang="ko-KR" altLang="en-US" sz="2400" dirty="0"/>
                  <a:t> </a:t>
                </a:r>
                <a:endParaRPr lang="en-US" altLang="ko-KR" sz="2400" dirty="0"/>
              </a:p>
            </p:txBody>
          </p:sp>
        </mc:Choice>
        <mc:Fallback xmlns="">
          <p:sp>
            <p:nvSpPr>
              <p:cNvPr id="38" name="TextBox 37">
                <a:extLst>
                  <a:ext uri="{FF2B5EF4-FFF2-40B4-BE49-F238E27FC236}">
                    <a16:creationId xmlns:a16="http://schemas.microsoft.com/office/drawing/2014/main" id="{E45C232F-51D6-4686-822B-281C568D8A6B}"/>
                  </a:ext>
                </a:extLst>
              </p:cNvPr>
              <p:cNvSpPr txBox="1">
                <a:spLocks noRot="1" noChangeAspect="1" noMove="1" noResize="1" noEditPoints="1" noAdjustHandles="1" noChangeArrowheads="1" noChangeShapeType="1" noTextEdit="1"/>
              </p:cNvSpPr>
              <p:nvPr/>
            </p:nvSpPr>
            <p:spPr>
              <a:xfrm>
                <a:off x="5547492" y="3977075"/>
                <a:ext cx="2007344" cy="461665"/>
              </a:xfrm>
              <a:prstGeom prst="rect">
                <a:avLst/>
              </a:prstGeom>
              <a:blipFill>
                <a:blip r:embed="rId14"/>
                <a:stretch>
                  <a:fillRect l="-3951" t="-10526" b="-28947"/>
                </a:stretch>
              </a:blipFill>
            </p:spPr>
            <p:txBody>
              <a:bodyPr/>
              <a:lstStyle/>
              <a:p>
                <a:r>
                  <a:rPr lang="ko-KR" altLang="en-US">
                    <a:noFill/>
                  </a:rPr>
                  <a:t> </a:t>
                </a:r>
              </a:p>
            </p:txBody>
          </p:sp>
        </mc:Fallback>
      </mc:AlternateContent>
      <p:pic>
        <p:nvPicPr>
          <p:cNvPr id="45" name="그림 44" descr="\documentclass{article}&#10;\usepackage{amsmath}&#10;\pagestyle{empty}&#10;\begin{document}&#10;&#10;$&#10;\tau_i = \Sigma_k n_i \cdot p_k \Pi_{i \neq j} \theta  (n_j \cdot p_k - n_i \cdot p_k)&#10;$&#10;&#10;\end{document}" title="IguanaTex Bitmap Display">
            <a:extLst>
              <a:ext uri="{FF2B5EF4-FFF2-40B4-BE49-F238E27FC236}">
                <a16:creationId xmlns:a16="http://schemas.microsoft.com/office/drawing/2014/main" id="{5D8C03DA-766A-4E18-A6F1-CBFDD8C4B9F1}"/>
              </a:ext>
            </a:extLst>
          </p:cNvPr>
          <p:cNvPicPr>
            <a:picLocks noChangeAspect="1"/>
          </p:cNvPicPr>
          <p:nvPr>
            <p:custDataLst>
              <p:tags r:id="rId1"/>
            </p:custDataLst>
          </p:nvPr>
        </p:nvPicPr>
        <p:blipFill>
          <a:blip r:embed="rId15">
            <a:extLst>
              <a:ext uri="{28A0092B-C50C-407E-A947-70E740481C1C}">
                <a14:useLocalDpi xmlns:a14="http://schemas.microsoft.com/office/drawing/2010/main" val="0"/>
              </a:ext>
            </a:extLst>
          </a:blip>
          <a:stretch>
            <a:fillRect/>
          </a:stretch>
        </p:blipFill>
        <p:spPr>
          <a:xfrm>
            <a:off x="5389906" y="2542300"/>
            <a:ext cx="5331351" cy="355695"/>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2D94876-A2A7-4893-BAE0-1451FA87FADE}"/>
                  </a:ext>
                </a:extLst>
              </p:cNvPr>
              <p:cNvSpPr txBox="1"/>
              <p:nvPr/>
            </p:nvSpPr>
            <p:spPr>
              <a:xfrm>
                <a:off x="5310394" y="3421460"/>
                <a:ext cx="6467635" cy="461665"/>
              </a:xfrm>
              <a:prstGeom prst="rect">
                <a:avLst/>
              </a:prstGeom>
              <a:noFill/>
            </p:spPr>
            <p:txBody>
              <a:bodyPr wrap="square" rtlCol="0">
                <a:spAutoFit/>
              </a:bodyPr>
              <a:lstStyle/>
              <a:p>
                <a14:m>
                  <m:oMath xmlns:m="http://schemas.openxmlformats.org/officeDocument/2006/math">
                    <m:sSub>
                      <m:sSubPr>
                        <m:ctrlPr>
                          <a:rPr lang="en-US" altLang="ko-KR" sz="2400" b="0" i="1" smtClean="0">
                            <a:solidFill>
                              <a:schemeClr val="tx1"/>
                            </a:solidFill>
                            <a:latin typeface="Cambria Math" panose="02040503050406030204" pitchFamily="18" charset="0"/>
                          </a:rPr>
                        </m:ctrlPr>
                      </m:sSubPr>
                      <m:e>
                        <m:r>
                          <a:rPr lang="en-US" altLang="ko-KR" sz="2400" b="0" i="1" smtClean="0">
                            <a:solidFill>
                              <a:schemeClr val="tx1"/>
                            </a:solidFill>
                            <a:latin typeface="Cambria Math" panose="02040503050406030204" pitchFamily="18" charset="0"/>
                          </a:rPr>
                          <m:t>𝜏</m:t>
                        </m:r>
                      </m:e>
                      <m:sub>
                        <m:r>
                          <a:rPr lang="en-US" altLang="ko-KR" sz="2400" b="0" i="1" smtClean="0">
                            <a:solidFill>
                              <a:schemeClr val="tx1"/>
                            </a:solidFill>
                            <a:latin typeface="Cambria Math" panose="02040503050406030204" pitchFamily="18" charset="0"/>
                          </a:rPr>
                          <m:t>𝑖</m:t>
                        </m:r>
                      </m:sub>
                    </m:sSub>
                  </m:oMath>
                </a14:m>
                <a:r>
                  <a:rPr lang="ko-KR" altLang="en-US" sz="2400" dirty="0">
                    <a:solidFill>
                      <a:schemeClr val="tx1"/>
                    </a:solidFill>
                  </a:rPr>
                  <a:t> </a:t>
                </a:r>
                <a:r>
                  <a:rPr lang="en-US" altLang="ko-KR" sz="2400" dirty="0">
                    <a:solidFill>
                      <a:schemeClr val="tx1"/>
                    </a:solidFill>
                  </a:rPr>
                  <a:t>corresponds to sharpness of the jet.</a:t>
                </a:r>
                <a:endParaRPr lang="ko-KR" altLang="en-US" sz="2400" dirty="0">
                  <a:solidFill>
                    <a:schemeClr val="tx1"/>
                  </a:solidFill>
                </a:endParaRPr>
              </a:p>
            </p:txBody>
          </p:sp>
        </mc:Choice>
        <mc:Fallback xmlns="">
          <p:sp>
            <p:nvSpPr>
              <p:cNvPr id="3" name="TextBox 2">
                <a:extLst>
                  <a:ext uri="{FF2B5EF4-FFF2-40B4-BE49-F238E27FC236}">
                    <a16:creationId xmlns:a16="http://schemas.microsoft.com/office/drawing/2014/main" id="{A2D94876-A2A7-4893-BAE0-1451FA87FADE}"/>
                  </a:ext>
                </a:extLst>
              </p:cNvPr>
              <p:cNvSpPr txBox="1">
                <a:spLocks noRot="1" noChangeAspect="1" noMove="1" noResize="1" noEditPoints="1" noAdjustHandles="1" noChangeArrowheads="1" noChangeShapeType="1" noTextEdit="1"/>
              </p:cNvSpPr>
              <p:nvPr/>
            </p:nvSpPr>
            <p:spPr>
              <a:xfrm>
                <a:off x="5310394" y="3421460"/>
                <a:ext cx="6467635" cy="461665"/>
              </a:xfrm>
              <a:prstGeom prst="rect">
                <a:avLst/>
              </a:prstGeom>
              <a:blipFill>
                <a:blip r:embed="rId16"/>
                <a:stretch>
                  <a:fillRect t="-10526" b="-2894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DC70D6E-111C-43F1-8261-9177B8B763C1}"/>
                  </a:ext>
                </a:extLst>
              </p:cNvPr>
              <p:cNvSpPr txBox="1"/>
              <p:nvPr/>
            </p:nvSpPr>
            <p:spPr>
              <a:xfrm>
                <a:off x="5310393" y="1999428"/>
                <a:ext cx="6467635" cy="461665"/>
              </a:xfrm>
              <a:prstGeom prst="rect">
                <a:avLst/>
              </a:prstGeom>
              <a:noFill/>
            </p:spPr>
            <p:txBody>
              <a:bodyPr wrap="square" rtlCol="0">
                <a:spAutoFit/>
              </a:bodyPr>
              <a:lstStyle/>
              <a:p>
                <a14:m>
                  <m:oMath xmlns:m="http://schemas.openxmlformats.org/officeDocument/2006/math">
                    <m:sSub>
                      <m:sSubPr>
                        <m:ctrlPr>
                          <a:rPr lang="en-US" altLang="ko-KR" sz="2400" b="0" i="1" smtClean="0">
                            <a:solidFill>
                              <a:schemeClr val="tx1"/>
                            </a:solidFill>
                            <a:latin typeface="Cambria Math" panose="02040503050406030204" pitchFamily="18" charset="0"/>
                          </a:rPr>
                        </m:ctrlPr>
                      </m:sSubPr>
                      <m:e>
                        <m:r>
                          <a:rPr lang="en-US" altLang="ko-KR" sz="2400" b="0" i="1" smtClean="0">
                            <a:solidFill>
                              <a:schemeClr val="tx1"/>
                            </a:solidFill>
                            <a:latin typeface="Cambria Math" panose="02040503050406030204" pitchFamily="18" charset="0"/>
                          </a:rPr>
                          <m:t>𝜏</m:t>
                        </m:r>
                      </m:e>
                      <m:sub>
                        <m:r>
                          <a:rPr lang="en-US" altLang="ko-KR" sz="2400" b="0" i="1" smtClean="0">
                            <a:solidFill>
                              <a:schemeClr val="tx1"/>
                            </a:solidFill>
                            <a:latin typeface="Cambria Math" panose="02040503050406030204" pitchFamily="18" charset="0"/>
                          </a:rPr>
                          <m:t>𝑖</m:t>
                        </m:r>
                      </m:sub>
                    </m:sSub>
                  </m:oMath>
                </a14:m>
                <a:r>
                  <a:rPr lang="ko-KR" altLang="en-US" sz="2400" dirty="0">
                    <a:solidFill>
                      <a:schemeClr val="tx1"/>
                    </a:solidFill>
                  </a:rPr>
                  <a:t> </a:t>
                </a:r>
                <a:r>
                  <a:rPr lang="en-US" altLang="ko-KR" sz="2400" dirty="0">
                    <a:solidFill>
                      <a:schemeClr val="tx1"/>
                    </a:solidFill>
                  </a:rPr>
                  <a:t>is defined as</a:t>
                </a:r>
                <a:endParaRPr lang="ko-KR" altLang="en-US" sz="2400" dirty="0">
                  <a:solidFill>
                    <a:schemeClr val="tx1"/>
                  </a:solidFill>
                </a:endParaRPr>
              </a:p>
            </p:txBody>
          </p:sp>
        </mc:Choice>
        <mc:Fallback xmlns="">
          <p:sp>
            <p:nvSpPr>
              <p:cNvPr id="27" name="TextBox 26">
                <a:extLst>
                  <a:ext uri="{FF2B5EF4-FFF2-40B4-BE49-F238E27FC236}">
                    <a16:creationId xmlns:a16="http://schemas.microsoft.com/office/drawing/2014/main" id="{7DC70D6E-111C-43F1-8261-9177B8B763C1}"/>
                  </a:ext>
                </a:extLst>
              </p:cNvPr>
              <p:cNvSpPr txBox="1">
                <a:spLocks noRot="1" noChangeAspect="1" noMove="1" noResize="1" noEditPoints="1" noAdjustHandles="1" noChangeArrowheads="1" noChangeShapeType="1" noTextEdit="1"/>
              </p:cNvSpPr>
              <p:nvPr/>
            </p:nvSpPr>
            <p:spPr>
              <a:xfrm>
                <a:off x="5310393" y="1999428"/>
                <a:ext cx="6467635" cy="461665"/>
              </a:xfrm>
              <a:prstGeom prst="rect">
                <a:avLst/>
              </a:prstGeom>
              <a:blipFill>
                <a:blip r:embed="rId17"/>
                <a:stretch>
                  <a:fillRect t="-10526" b="-28947"/>
                </a:stretch>
              </a:blipFill>
            </p:spPr>
            <p:txBody>
              <a:bodyPr/>
              <a:lstStyle/>
              <a:p>
                <a:r>
                  <a:rPr lang="ko-KR" altLang="en-US">
                    <a:noFill/>
                  </a:rPr>
                  <a:t> </a:t>
                </a:r>
              </a:p>
            </p:txBody>
          </p:sp>
        </mc:Fallback>
      </mc:AlternateContent>
      <p:cxnSp>
        <p:nvCxnSpPr>
          <p:cNvPr id="29" name="직선 화살표 연결선 28">
            <a:extLst>
              <a:ext uri="{FF2B5EF4-FFF2-40B4-BE49-F238E27FC236}">
                <a16:creationId xmlns:a16="http://schemas.microsoft.com/office/drawing/2014/main" id="{D4801F30-649F-4012-A66C-911F37D4FFEB}"/>
              </a:ext>
            </a:extLst>
          </p:cNvPr>
          <p:cNvCxnSpPr>
            <a:cxnSpLocks/>
          </p:cNvCxnSpPr>
          <p:nvPr/>
        </p:nvCxnSpPr>
        <p:spPr>
          <a:xfrm>
            <a:off x="5890142" y="5170088"/>
            <a:ext cx="1425704"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4DB171E9-E7E0-4068-AAB7-C90089857D3F}"/>
                  </a:ext>
                </a:extLst>
              </p:cNvPr>
              <p:cNvSpPr txBox="1"/>
              <p:nvPr/>
            </p:nvSpPr>
            <p:spPr>
              <a:xfrm>
                <a:off x="7223467" y="4858241"/>
                <a:ext cx="56900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2400" b="0" i="1" smtClean="0">
                              <a:latin typeface="Cambria Math" panose="02040503050406030204" pitchFamily="18" charset="0"/>
                            </a:rPr>
                          </m:ctrlPr>
                        </m:sSubPr>
                        <m:e>
                          <m:r>
                            <a:rPr lang="en-US" altLang="ko-KR" sz="2400" b="0" i="1" smtClean="0">
                              <a:latin typeface="Cambria Math" panose="02040503050406030204" pitchFamily="18" charset="0"/>
                            </a:rPr>
                            <m:t>𝑛</m:t>
                          </m:r>
                        </m:e>
                        <m:sub>
                          <m:r>
                            <a:rPr lang="en-US" altLang="ko-KR" sz="2400" b="0" i="1" smtClean="0">
                              <a:latin typeface="Cambria Math" panose="02040503050406030204" pitchFamily="18" charset="0"/>
                            </a:rPr>
                            <m:t>𝑖</m:t>
                          </m:r>
                        </m:sub>
                      </m:sSub>
                    </m:oMath>
                  </m:oMathPara>
                </a14:m>
                <a:endParaRPr lang="en-US" altLang="ko-KR" sz="2400" b="0" dirty="0"/>
              </a:p>
            </p:txBody>
          </p:sp>
        </mc:Choice>
        <mc:Fallback xmlns="">
          <p:sp>
            <p:nvSpPr>
              <p:cNvPr id="36" name="TextBox 35">
                <a:extLst>
                  <a:ext uri="{FF2B5EF4-FFF2-40B4-BE49-F238E27FC236}">
                    <a16:creationId xmlns:a16="http://schemas.microsoft.com/office/drawing/2014/main" id="{4DB171E9-E7E0-4068-AAB7-C90089857D3F}"/>
                  </a:ext>
                </a:extLst>
              </p:cNvPr>
              <p:cNvSpPr txBox="1">
                <a:spLocks noRot="1" noChangeAspect="1" noMove="1" noResize="1" noEditPoints="1" noAdjustHandles="1" noChangeArrowheads="1" noChangeShapeType="1" noTextEdit="1"/>
              </p:cNvSpPr>
              <p:nvPr/>
            </p:nvSpPr>
            <p:spPr>
              <a:xfrm>
                <a:off x="7223467" y="4858241"/>
                <a:ext cx="569002" cy="461665"/>
              </a:xfrm>
              <a:prstGeom prst="rect">
                <a:avLst/>
              </a:prstGeom>
              <a:blipFill>
                <a:blip r:embed="rId18"/>
                <a:stretch>
                  <a:fillRect b="-3947"/>
                </a:stretch>
              </a:blipFill>
            </p:spPr>
            <p:txBody>
              <a:bodyPr/>
              <a:lstStyle/>
              <a:p>
                <a:r>
                  <a:rPr lang="ko-KR" altLang="en-US">
                    <a:noFill/>
                  </a:rPr>
                  <a:t> </a:t>
                </a:r>
              </a:p>
            </p:txBody>
          </p:sp>
        </mc:Fallback>
      </mc:AlternateContent>
      <p:cxnSp>
        <p:nvCxnSpPr>
          <p:cNvPr id="40" name="직선 화살표 연결선 39">
            <a:extLst>
              <a:ext uri="{FF2B5EF4-FFF2-40B4-BE49-F238E27FC236}">
                <a16:creationId xmlns:a16="http://schemas.microsoft.com/office/drawing/2014/main" id="{B911C21C-4F2F-4C91-8CF3-14278F011FC6}"/>
              </a:ext>
            </a:extLst>
          </p:cNvPr>
          <p:cNvCxnSpPr>
            <a:cxnSpLocks/>
          </p:cNvCxnSpPr>
          <p:nvPr/>
        </p:nvCxnSpPr>
        <p:spPr>
          <a:xfrm>
            <a:off x="8802575" y="5125637"/>
            <a:ext cx="1425704"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CC9D33A9-61D9-4E1F-8BD4-EAFE99DA753D}"/>
                  </a:ext>
                </a:extLst>
              </p:cNvPr>
              <p:cNvSpPr txBox="1"/>
              <p:nvPr/>
            </p:nvSpPr>
            <p:spPr>
              <a:xfrm>
                <a:off x="10135900" y="4813790"/>
                <a:ext cx="56900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2400" b="0" i="1" smtClean="0">
                              <a:latin typeface="Cambria Math" panose="02040503050406030204" pitchFamily="18" charset="0"/>
                            </a:rPr>
                          </m:ctrlPr>
                        </m:sSubPr>
                        <m:e>
                          <m:r>
                            <a:rPr lang="en-US" altLang="ko-KR" sz="2400" b="0" i="1" smtClean="0">
                              <a:latin typeface="Cambria Math" panose="02040503050406030204" pitchFamily="18" charset="0"/>
                            </a:rPr>
                            <m:t>𝑛</m:t>
                          </m:r>
                        </m:e>
                        <m:sub>
                          <m:r>
                            <a:rPr lang="en-US" altLang="ko-KR" sz="2400" b="0" i="1" smtClean="0">
                              <a:latin typeface="Cambria Math" panose="02040503050406030204" pitchFamily="18" charset="0"/>
                            </a:rPr>
                            <m:t>𝑖</m:t>
                          </m:r>
                        </m:sub>
                      </m:sSub>
                    </m:oMath>
                  </m:oMathPara>
                </a14:m>
                <a:endParaRPr lang="en-US" altLang="ko-KR" sz="2400" b="0" dirty="0"/>
              </a:p>
            </p:txBody>
          </p:sp>
        </mc:Choice>
        <mc:Fallback xmlns="">
          <p:sp>
            <p:nvSpPr>
              <p:cNvPr id="41" name="TextBox 40">
                <a:extLst>
                  <a:ext uri="{FF2B5EF4-FFF2-40B4-BE49-F238E27FC236}">
                    <a16:creationId xmlns:a16="http://schemas.microsoft.com/office/drawing/2014/main" id="{CC9D33A9-61D9-4E1F-8BD4-EAFE99DA753D}"/>
                  </a:ext>
                </a:extLst>
              </p:cNvPr>
              <p:cNvSpPr txBox="1">
                <a:spLocks noRot="1" noChangeAspect="1" noMove="1" noResize="1" noEditPoints="1" noAdjustHandles="1" noChangeArrowheads="1" noChangeShapeType="1" noTextEdit="1"/>
              </p:cNvSpPr>
              <p:nvPr/>
            </p:nvSpPr>
            <p:spPr>
              <a:xfrm>
                <a:off x="10135900" y="4813790"/>
                <a:ext cx="569002" cy="461665"/>
              </a:xfrm>
              <a:prstGeom prst="rect">
                <a:avLst/>
              </a:prstGeom>
              <a:blipFill>
                <a:blip r:embed="rId19"/>
                <a:stretch>
                  <a:fillRect b="-5333"/>
                </a:stretch>
              </a:blipFill>
            </p:spPr>
            <p:txBody>
              <a:bodyPr/>
              <a:lstStyle/>
              <a:p>
                <a:r>
                  <a:rPr lang="ko-KR" altLang="en-US">
                    <a:noFill/>
                  </a:rPr>
                  <a:t> </a:t>
                </a:r>
              </a:p>
            </p:txBody>
          </p:sp>
        </mc:Fallback>
      </mc:AlternateContent>
      <p:cxnSp>
        <p:nvCxnSpPr>
          <p:cNvPr id="8" name="직선 연결선 7">
            <a:extLst>
              <a:ext uri="{FF2B5EF4-FFF2-40B4-BE49-F238E27FC236}">
                <a16:creationId xmlns:a16="http://schemas.microsoft.com/office/drawing/2014/main" id="{D49D5EB8-585E-43A1-9FEE-D682F723D465}"/>
              </a:ext>
            </a:extLst>
          </p:cNvPr>
          <p:cNvCxnSpPr/>
          <p:nvPr/>
        </p:nvCxnSpPr>
        <p:spPr>
          <a:xfrm flipV="1">
            <a:off x="5888820" y="4858241"/>
            <a:ext cx="1115593" cy="311847"/>
          </a:xfrm>
          <a:prstGeom prst="line">
            <a:avLst/>
          </a:prstGeom>
        </p:spPr>
        <p:style>
          <a:lnRef idx="1">
            <a:schemeClr val="dk1"/>
          </a:lnRef>
          <a:fillRef idx="0">
            <a:schemeClr val="dk1"/>
          </a:fillRef>
          <a:effectRef idx="0">
            <a:schemeClr val="dk1"/>
          </a:effectRef>
          <a:fontRef idx="minor">
            <a:schemeClr val="tx1"/>
          </a:fontRef>
        </p:style>
      </p:cxnSp>
      <p:cxnSp>
        <p:nvCxnSpPr>
          <p:cNvPr id="12" name="직선 연결선 11">
            <a:extLst>
              <a:ext uri="{FF2B5EF4-FFF2-40B4-BE49-F238E27FC236}">
                <a16:creationId xmlns:a16="http://schemas.microsoft.com/office/drawing/2014/main" id="{8FBED500-D6BB-454F-BA6B-AE75F9962392}"/>
              </a:ext>
            </a:extLst>
          </p:cNvPr>
          <p:cNvCxnSpPr/>
          <p:nvPr/>
        </p:nvCxnSpPr>
        <p:spPr>
          <a:xfrm flipV="1">
            <a:off x="5888820" y="4690721"/>
            <a:ext cx="702368" cy="479367"/>
          </a:xfrm>
          <a:prstGeom prst="line">
            <a:avLst/>
          </a:prstGeom>
        </p:spPr>
        <p:style>
          <a:lnRef idx="1">
            <a:schemeClr val="dk1"/>
          </a:lnRef>
          <a:fillRef idx="0">
            <a:schemeClr val="dk1"/>
          </a:fillRef>
          <a:effectRef idx="0">
            <a:schemeClr val="dk1"/>
          </a:effectRef>
          <a:fontRef idx="minor">
            <a:schemeClr val="tx1"/>
          </a:fontRef>
        </p:style>
      </p:cxnSp>
      <p:cxnSp>
        <p:nvCxnSpPr>
          <p:cNvPr id="14" name="직선 연결선 13">
            <a:extLst>
              <a:ext uri="{FF2B5EF4-FFF2-40B4-BE49-F238E27FC236}">
                <a16:creationId xmlns:a16="http://schemas.microsoft.com/office/drawing/2014/main" id="{9D336C5F-3AD7-404F-918C-FDE6204A588A}"/>
              </a:ext>
            </a:extLst>
          </p:cNvPr>
          <p:cNvCxnSpPr/>
          <p:nvPr/>
        </p:nvCxnSpPr>
        <p:spPr>
          <a:xfrm>
            <a:off x="5888820" y="5170088"/>
            <a:ext cx="900383" cy="419257"/>
          </a:xfrm>
          <a:prstGeom prst="line">
            <a:avLst/>
          </a:prstGeom>
        </p:spPr>
        <p:style>
          <a:lnRef idx="1">
            <a:schemeClr val="dk1"/>
          </a:lnRef>
          <a:fillRef idx="0">
            <a:schemeClr val="dk1"/>
          </a:fillRef>
          <a:effectRef idx="0">
            <a:schemeClr val="dk1"/>
          </a:effectRef>
          <a:fontRef idx="minor">
            <a:schemeClr val="tx1"/>
          </a:fontRef>
        </p:style>
      </p:cxnSp>
      <p:cxnSp>
        <p:nvCxnSpPr>
          <p:cNvPr id="16" name="직선 연결선 15">
            <a:extLst>
              <a:ext uri="{FF2B5EF4-FFF2-40B4-BE49-F238E27FC236}">
                <a16:creationId xmlns:a16="http://schemas.microsoft.com/office/drawing/2014/main" id="{C41FBE9D-464B-4F88-B6D6-820EA9B50BB9}"/>
              </a:ext>
            </a:extLst>
          </p:cNvPr>
          <p:cNvCxnSpPr/>
          <p:nvPr/>
        </p:nvCxnSpPr>
        <p:spPr>
          <a:xfrm>
            <a:off x="5888820" y="5170088"/>
            <a:ext cx="386723" cy="525275"/>
          </a:xfrm>
          <a:prstGeom prst="line">
            <a:avLst/>
          </a:prstGeom>
        </p:spPr>
        <p:style>
          <a:lnRef idx="1">
            <a:schemeClr val="dk1"/>
          </a:lnRef>
          <a:fillRef idx="0">
            <a:schemeClr val="dk1"/>
          </a:fillRef>
          <a:effectRef idx="0">
            <a:schemeClr val="dk1"/>
          </a:effectRef>
          <a:fontRef idx="minor">
            <a:schemeClr val="tx1"/>
          </a:fontRef>
        </p:style>
      </p:cxnSp>
      <p:cxnSp>
        <p:nvCxnSpPr>
          <p:cNvPr id="21" name="직선 연결선 20">
            <a:extLst>
              <a:ext uri="{FF2B5EF4-FFF2-40B4-BE49-F238E27FC236}">
                <a16:creationId xmlns:a16="http://schemas.microsoft.com/office/drawing/2014/main" id="{3FA9FB8F-9966-4327-A6B0-8F5B1DE79DC7}"/>
              </a:ext>
            </a:extLst>
          </p:cNvPr>
          <p:cNvCxnSpPr/>
          <p:nvPr/>
        </p:nvCxnSpPr>
        <p:spPr>
          <a:xfrm>
            <a:off x="5888820" y="5170088"/>
            <a:ext cx="1334647" cy="286736"/>
          </a:xfrm>
          <a:prstGeom prst="line">
            <a:avLst/>
          </a:prstGeom>
        </p:spPr>
        <p:style>
          <a:lnRef idx="1">
            <a:schemeClr val="dk1"/>
          </a:lnRef>
          <a:fillRef idx="0">
            <a:schemeClr val="dk1"/>
          </a:fillRef>
          <a:effectRef idx="0">
            <a:schemeClr val="dk1"/>
          </a:effectRef>
          <a:fontRef idx="minor">
            <a:schemeClr val="tx1"/>
          </a:fontRef>
        </p:style>
      </p:cxnSp>
      <p:cxnSp>
        <p:nvCxnSpPr>
          <p:cNvPr id="42" name="직선 연결선 41">
            <a:extLst>
              <a:ext uri="{FF2B5EF4-FFF2-40B4-BE49-F238E27FC236}">
                <a16:creationId xmlns:a16="http://schemas.microsoft.com/office/drawing/2014/main" id="{08C039CC-933C-4F31-9981-7C460107D925}"/>
              </a:ext>
            </a:extLst>
          </p:cNvPr>
          <p:cNvCxnSpPr>
            <a:cxnSpLocks/>
          </p:cNvCxnSpPr>
          <p:nvPr/>
        </p:nvCxnSpPr>
        <p:spPr>
          <a:xfrm flipV="1">
            <a:off x="8802575" y="4880920"/>
            <a:ext cx="1273689" cy="244719"/>
          </a:xfrm>
          <a:prstGeom prst="line">
            <a:avLst/>
          </a:prstGeom>
        </p:spPr>
        <p:style>
          <a:lnRef idx="1">
            <a:schemeClr val="dk1"/>
          </a:lnRef>
          <a:fillRef idx="0">
            <a:schemeClr val="dk1"/>
          </a:fillRef>
          <a:effectRef idx="0">
            <a:schemeClr val="dk1"/>
          </a:effectRef>
          <a:fontRef idx="minor">
            <a:schemeClr val="tx1"/>
          </a:fontRef>
        </p:style>
      </p:cxnSp>
      <p:cxnSp>
        <p:nvCxnSpPr>
          <p:cNvPr id="44" name="직선 연결선 43">
            <a:extLst>
              <a:ext uri="{FF2B5EF4-FFF2-40B4-BE49-F238E27FC236}">
                <a16:creationId xmlns:a16="http://schemas.microsoft.com/office/drawing/2014/main" id="{68BD5472-CA47-4F0C-A2D9-9E3FA9FD2E33}"/>
              </a:ext>
            </a:extLst>
          </p:cNvPr>
          <p:cNvCxnSpPr/>
          <p:nvPr/>
        </p:nvCxnSpPr>
        <p:spPr>
          <a:xfrm>
            <a:off x="8802575" y="5125637"/>
            <a:ext cx="1412692" cy="192252"/>
          </a:xfrm>
          <a:prstGeom prst="line">
            <a:avLst/>
          </a:prstGeom>
        </p:spPr>
        <p:style>
          <a:lnRef idx="1">
            <a:schemeClr val="dk1"/>
          </a:lnRef>
          <a:fillRef idx="0">
            <a:schemeClr val="dk1"/>
          </a:fillRef>
          <a:effectRef idx="0">
            <a:schemeClr val="dk1"/>
          </a:effectRef>
          <a:fontRef idx="minor">
            <a:schemeClr val="tx1"/>
          </a:fontRef>
        </p:style>
      </p:cxnSp>
      <p:cxnSp>
        <p:nvCxnSpPr>
          <p:cNvPr id="47" name="직선 연결선 46">
            <a:extLst>
              <a:ext uri="{FF2B5EF4-FFF2-40B4-BE49-F238E27FC236}">
                <a16:creationId xmlns:a16="http://schemas.microsoft.com/office/drawing/2014/main" id="{0FAAA61F-1EFE-43B1-9980-655B2FF9D392}"/>
              </a:ext>
            </a:extLst>
          </p:cNvPr>
          <p:cNvCxnSpPr/>
          <p:nvPr/>
        </p:nvCxnSpPr>
        <p:spPr>
          <a:xfrm flipV="1">
            <a:off x="8802575" y="5021433"/>
            <a:ext cx="1147400" cy="104204"/>
          </a:xfrm>
          <a:prstGeom prst="line">
            <a:avLst/>
          </a:prstGeom>
        </p:spPr>
        <p:style>
          <a:lnRef idx="1">
            <a:schemeClr val="dk1"/>
          </a:lnRef>
          <a:fillRef idx="0">
            <a:schemeClr val="dk1"/>
          </a:fillRef>
          <a:effectRef idx="0">
            <a:schemeClr val="dk1"/>
          </a:effectRef>
          <a:fontRef idx="minor">
            <a:schemeClr val="tx1"/>
          </a:fontRef>
        </p:style>
      </p:cxnSp>
      <p:cxnSp>
        <p:nvCxnSpPr>
          <p:cNvPr id="49" name="직선 연결선 48">
            <a:extLst>
              <a:ext uri="{FF2B5EF4-FFF2-40B4-BE49-F238E27FC236}">
                <a16:creationId xmlns:a16="http://schemas.microsoft.com/office/drawing/2014/main" id="{A5F004E3-5A53-4847-B39E-2EABD0B5FCA6}"/>
              </a:ext>
            </a:extLst>
          </p:cNvPr>
          <p:cNvCxnSpPr/>
          <p:nvPr/>
        </p:nvCxnSpPr>
        <p:spPr>
          <a:xfrm>
            <a:off x="8929558" y="5125637"/>
            <a:ext cx="1146706" cy="116503"/>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77DE79F8-FA9D-4768-8079-C013D35DF8FA}"/>
                  </a:ext>
                </a:extLst>
              </p:cNvPr>
              <p:cNvSpPr txBox="1"/>
              <p:nvPr/>
            </p:nvSpPr>
            <p:spPr>
              <a:xfrm>
                <a:off x="8351460" y="4012364"/>
                <a:ext cx="1921936" cy="461665"/>
              </a:xfrm>
              <a:prstGeom prst="rect">
                <a:avLst/>
              </a:prstGeom>
              <a:noFill/>
            </p:spPr>
            <p:txBody>
              <a:bodyPr wrap="none" rtlCol="0">
                <a:spAutoFit/>
              </a:bodyPr>
              <a:lstStyle/>
              <a:p>
                <a:pPr marL="285750" indent="-285750">
                  <a:buFont typeface="Arial" panose="020B0604020202020204" pitchFamily="34" charset="0"/>
                  <a:buChar char="•"/>
                </a:pPr>
                <a14:m>
                  <m:oMath xmlns:m="http://schemas.openxmlformats.org/officeDocument/2006/math">
                    <m:sSub>
                      <m:sSubPr>
                        <m:ctrlPr>
                          <a:rPr lang="en-US" altLang="ko-KR" sz="2400" b="0" i="1" smtClean="0">
                            <a:latin typeface="Cambria Math" panose="02040503050406030204" pitchFamily="18" charset="0"/>
                          </a:rPr>
                        </m:ctrlPr>
                      </m:sSubPr>
                      <m:e>
                        <m:r>
                          <a:rPr lang="en-US" altLang="ko-KR" sz="2400" b="0" i="1" smtClean="0">
                            <a:latin typeface="Cambria Math" panose="02040503050406030204" pitchFamily="18" charset="0"/>
                          </a:rPr>
                          <m:t>𝜏</m:t>
                        </m:r>
                      </m:e>
                      <m:sub>
                        <m:r>
                          <a:rPr lang="en-US" altLang="ko-KR" sz="2400" b="0" i="1" smtClean="0">
                            <a:latin typeface="Cambria Math" panose="02040503050406030204" pitchFamily="18" charset="0"/>
                          </a:rPr>
                          <m:t>𝑖</m:t>
                        </m:r>
                      </m:sub>
                    </m:sSub>
                  </m:oMath>
                </a14:m>
                <a:r>
                  <a:rPr lang="en-US" altLang="ko-KR" sz="2400" dirty="0"/>
                  <a:t> is small.</a:t>
                </a:r>
              </a:p>
            </p:txBody>
          </p:sp>
        </mc:Choice>
        <mc:Fallback xmlns="">
          <p:sp>
            <p:nvSpPr>
              <p:cNvPr id="55" name="TextBox 54">
                <a:extLst>
                  <a:ext uri="{FF2B5EF4-FFF2-40B4-BE49-F238E27FC236}">
                    <a16:creationId xmlns:a16="http://schemas.microsoft.com/office/drawing/2014/main" id="{77DE79F8-FA9D-4768-8079-C013D35DF8FA}"/>
                  </a:ext>
                </a:extLst>
              </p:cNvPr>
              <p:cNvSpPr txBox="1">
                <a:spLocks noRot="1" noChangeAspect="1" noMove="1" noResize="1" noEditPoints="1" noAdjustHandles="1" noChangeArrowheads="1" noChangeShapeType="1" noTextEdit="1"/>
              </p:cNvSpPr>
              <p:nvPr/>
            </p:nvSpPr>
            <p:spPr>
              <a:xfrm>
                <a:off x="8351460" y="4012364"/>
                <a:ext cx="1921936" cy="461665"/>
              </a:xfrm>
              <a:prstGeom prst="rect">
                <a:avLst/>
              </a:prstGeom>
              <a:blipFill>
                <a:blip r:embed="rId20"/>
                <a:stretch>
                  <a:fillRect l="-4444" t="-10526" r="-3810" b="-28947"/>
                </a:stretch>
              </a:blipFill>
            </p:spPr>
            <p:txBody>
              <a:bodyPr/>
              <a:lstStyle/>
              <a:p>
                <a:r>
                  <a:rPr lang="ko-KR" altLang="en-US">
                    <a:noFill/>
                  </a:rPr>
                  <a:t> </a:t>
                </a:r>
              </a:p>
            </p:txBody>
          </p:sp>
        </mc:Fallback>
      </mc:AlternateContent>
      <p:sp>
        <p:nvSpPr>
          <p:cNvPr id="56" name="TextBox 55">
            <a:extLst>
              <a:ext uri="{FF2B5EF4-FFF2-40B4-BE49-F238E27FC236}">
                <a16:creationId xmlns:a16="http://schemas.microsoft.com/office/drawing/2014/main" id="{FC21FD16-BFAA-41D0-8B67-7464593DEA68}"/>
              </a:ext>
            </a:extLst>
          </p:cNvPr>
          <p:cNvSpPr txBox="1"/>
          <p:nvPr/>
        </p:nvSpPr>
        <p:spPr>
          <a:xfrm>
            <a:off x="8802575" y="5456846"/>
            <a:ext cx="3235245" cy="830997"/>
          </a:xfrm>
          <a:prstGeom prst="rect">
            <a:avLst/>
          </a:prstGeom>
          <a:noFill/>
        </p:spPr>
        <p:txBody>
          <a:bodyPr wrap="none" rtlCol="0">
            <a:spAutoFit/>
          </a:bodyPr>
          <a:lstStyle/>
          <a:p>
            <a:r>
              <a:rPr lang="en-US" altLang="ko-KR" sz="2400" dirty="0"/>
              <a:t>We consider this case</a:t>
            </a:r>
          </a:p>
          <a:p>
            <a:r>
              <a:rPr lang="en-US" altLang="ko-KR" sz="2400" dirty="0"/>
              <a:t>with SCET.</a:t>
            </a:r>
          </a:p>
        </p:txBody>
      </p:sp>
    </p:spTree>
    <p:extLst>
      <p:ext uri="{BB962C8B-B14F-4D97-AF65-F5344CB8AC3E}">
        <p14:creationId xmlns:p14="http://schemas.microsoft.com/office/powerpoint/2010/main" val="1762955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5685C99-B354-4D18-BA68-D36A2B48D86F}"/>
              </a:ext>
            </a:extLst>
          </p:cNvPr>
          <p:cNvSpPr>
            <a:spLocks noGrp="1"/>
          </p:cNvSpPr>
          <p:nvPr>
            <p:ph type="title"/>
          </p:nvPr>
        </p:nvSpPr>
        <p:spPr>
          <a:xfrm>
            <a:off x="0" y="1"/>
            <a:ext cx="12192000" cy="571500"/>
          </a:xfrm>
          <a:solidFill>
            <a:schemeClr val="accent1">
              <a:alpha val="40000"/>
            </a:schemeClr>
          </a:solidFill>
        </p:spPr>
        <p:txBody>
          <a:bodyPr>
            <a:normAutofit fontScale="90000"/>
          </a:bodyPr>
          <a:lstStyle/>
          <a:p>
            <a:r>
              <a:rPr lang="en-US" altLang="ko-KR" dirty="0"/>
              <a:t>SCET</a:t>
            </a:r>
            <a:endParaRPr lang="ko-KR" altLang="en-US" dirty="0"/>
          </a:p>
        </p:txBody>
      </p:sp>
      <p:sp>
        <p:nvSpPr>
          <p:cNvPr id="4" name="TextBox 3">
            <a:extLst>
              <a:ext uri="{FF2B5EF4-FFF2-40B4-BE49-F238E27FC236}">
                <a16:creationId xmlns:a16="http://schemas.microsoft.com/office/drawing/2014/main" id="{7EED13F4-D7D1-4911-AFBD-F78E656894EF}"/>
              </a:ext>
            </a:extLst>
          </p:cNvPr>
          <p:cNvSpPr txBox="1"/>
          <p:nvPr/>
        </p:nvSpPr>
        <p:spPr>
          <a:xfrm>
            <a:off x="6205275" y="2415298"/>
            <a:ext cx="5671931" cy="1323439"/>
          </a:xfrm>
          <a:prstGeom prst="rect">
            <a:avLst/>
          </a:prstGeom>
          <a:noFill/>
        </p:spPr>
        <p:txBody>
          <a:bodyPr wrap="square" rtlCol="0">
            <a:spAutoFit/>
          </a:bodyPr>
          <a:lstStyle/>
          <a:p>
            <a:r>
              <a:rPr lang="en-US" altLang="ko-KR" sz="2000" dirty="0"/>
              <a:t> Useful theory to factorize the cross section</a:t>
            </a:r>
            <a:r>
              <a:rPr lang="ko-KR" altLang="en-US" sz="2000" dirty="0"/>
              <a:t> </a:t>
            </a:r>
            <a:r>
              <a:rPr lang="en-US" altLang="ko-KR" sz="2000" dirty="0"/>
              <a:t>with</a:t>
            </a:r>
            <a:r>
              <a:rPr lang="ko-KR" altLang="en-US" sz="2000" dirty="0"/>
              <a:t> </a:t>
            </a:r>
            <a:r>
              <a:rPr lang="en-US" altLang="ko-KR" sz="2000" dirty="0"/>
              <a:t>2</a:t>
            </a:r>
            <a:r>
              <a:rPr lang="ko-KR" altLang="en-US" sz="2000" dirty="0"/>
              <a:t> </a:t>
            </a:r>
            <a:r>
              <a:rPr lang="en-US" altLang="ko-KR" sz="2000" dirty="0"/>
              <a:t>modes.</a:t>
            </a:r>
          </a:p>
          <a:p>
            <a:r>
              <a:rPr lang="en-US" altLang="ko-KR" sz="2000" dirty="0"/>
              <a:t>   - </a:t>
            </a:r>
            <a:r>
              <a:rPr lang="en-US" altLang="ko-KR" sz="2000" dirty="0">
                <a:solidFill>
                  <a:schemeClr val="accent1"/>
                </a:solidFill>
              </a:rPr>
              <a:t>Collinear mode </a:t>
            </a:r>
          </a:p>
          <a:p>
            <a:r>
              <a:rPr lang="en-US" altLang="ko-KR" sz="2000" dirty="0"/>
              <a:t>   - </a:t>
            </a:r>
            <a:r>
              <a:rPr lang="en-US" altLang="ko-KR" sz="2000" dirty="0">
                <a:solidFill>
                  <a:schemeClr val="accent2"/>
                </a:solidFill>
              </a:rPr>
              <a:t>Soft mode</a:t>
            </a:r>
            <a:endParaRPr lang="en-US" altLang="ko-KR" sz="2000" dirty="0"/>
          </a:p>
        </p:txBody>
      </p:sp>
      <p:sp>
        <p:nvSpPr>
          <p:cNvPr id="5" name="TextBox 4">
            <a:extLst>
              <a:ext uri="{FF2B5EF4-FFF2-40B4-BE49-F238E27FC236}">
                <a16:creationId xmlns:a16="http://schemas.microsoft.com/office/drawing/2014/main" id="{818A6551-44B0-47CE-A921-345880B76145}"/>
              </a:ext>
            </a:extLst>
          </p:cNvPr>
          <p:cNvSpPr txBox="1"/>
          <p:nvPr/>
        </p:nvSpPr>
        <p:spPr>
          <a:xfrm>
            <a:off x="6096000" y="1618323"/>
            <a:ext cx="5111143" cy="523220"/>
          </a:xfrm>
          <a:prstGeom prst="rect">
            <a:avLst/>
          </a:prstGeom>
          <a:noFill/>
        </p:spPr>
        <p:txBody>
          <a:bodyPr wrap="none" rtlCol="0">
            <a:spAutoFit/>
          </a:bodyPr>
          <a:lstStyle/>
          <a:p>
            <a:r>
              <a:rPr lang="en-US" altLang="ko-KR" sz="2800" dirty="0"/>
              <a:t>Soft Collinear Effective Theory</a:t>
            </a:r>
            <a:endParaRPr lang="ko-KR" altLang="en-US" sz="2800" dirty="0"/>
          </a:p>
        </p:txBody>
      </p:sp>
      <mc:AlternateContent xmlns:mc="http://schemas.openxmlformats.org/markup-compatibility/2006" xmlns:a14="http://schemas.microsoft.com/office/drawing/2010/main">
        <mc:Choice Requires="a14">
          <p:graphicFrame>
            <p:nvGraphicFramePr>
              <p:cNvPr id="6" name="표 6">
                <a:extLst>
                  <a:ext uri="{FF2B5EF4-FFF2-40B4-BE49-F238E27FC236}">
                    <a16:creationId xmlns:a16="http://schemas.microsoft.com/office/drawing/2014/main" id="{829A04F9-41B6-4D80-8CD1-4E6D59E56C35}"/>
                  </a:ext>
                </a:extLst>
              </p:cNvPr>
              <p:cNvGraphicFramePr>
                <a:graphicFrameLocks noGrp="1"/>
              </p:cNvGraphicFramePr>
              <p:nvPr>
                <p:extLst>
                  <p:ext uri="{D42A27DB-BD31-4B8C-83A1-F6EECF244321}">
                    <p14:modId xmlns:p14="http://schemas.microsoft.com/office/powerpoint/2010/main" val="1239202424"/>
                  </p:ext>
                </p:extLst>
              </p:nvPr>
            </p:nvGraphicFramePr>
            <p:xfrm>
              <a:off x="6205275" y="4035261"/>
              <a:ext cx="4962828" cy="1493520"/>
            </p:xfrm>
            <a:graphic>
              <a:graphicData uri="http://schemas.openxmlformats.org/drawingml/2006/table">
                <a:tbl>
                  <a:tblPr firstRow="1" bandRow="1">
                    <a:tableStyleId>{5C22544A-7EE6-4342-B048-85BDC9FD1C3A}</a:tableStyleId>
                  </a:tblPr>
                  <a:tblGrid>
                    <a:gridCol w="1465136">
                      <a:extLst>
                        <a:ext uri="{9D8B030D-6E8A-4147-A177-3AD203B41FA5}">
                          <a16:colId xmlns:a16="http://schemas.microsoft.com/office/drawing/2014/main" val="297728135"/>
                        </a:ext>
                      </a:extLst>
                    </a:gridCol>
                    <a:gridCol w="3497692">
                      <a:extLst>
                        <a:ext uri="{9D8B030D-6E8A-4147-A177-3AD203B41FA5}">
                          <a16:colId xmlns:a16="http://schemas.microsoft.com/office/drawing/2014/main" val="2535807728"/>
                        </a:ext>
                      </a:extLst>
                    </a:gridCol>
                  </a:tblGrid>
                  <a:tr h="228850">
                    <a:tc>
                      <a:txBody>
                        <a:bodyPr/>
                        <a:lstStyle/>
                        <a:p>
                          <a:pPr algn="ctr" latinLnBrk="1"/>
                          <a:r>
                            <a:rPr lang="en-US" altLang="ko-KR" sz="2000" b="0" dirty="0">
                              <a:solidFill>
                                <a:sysClr val="windowText" lastClr="000000"/>
                              </a:solidFill>
                              <a:latin typeface="+mn-lt"/>
                            </a:rPr>
                            <a:t>Modes</a:t>
                          </a:r>
                          <a:endParaRPr lang="ko-KR" altLang="en-US" sz="2000" b="0" dirty="0">
                            <a:solidFill>
                              <a:sysClr val="windowText" lastClr="00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2000" b="0" dirty="0">
                              <a:solidFill>
                                <a:schemeClr val="tx1"/>
                              </a:solidFill>
                              <a:latin typeface="+mn-lt"/>
                            </a:rPr>
                            <a:t>Power counting</a:t>
                          </a:r>
                          <a:endParaRPr lang="ko-KR" altLang="en-US" sz="20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4942781"/>
                      </a:ext>
                    </a:extLst>
                  </a:tr>
                  <a:tr h="566616">
                    <a:tc>
                      <a:txBody>
                        <a:bodyPr/>
                        <a:lstStyle/>
                        <a:p>
                          <a:pPr algn="ctr" latinLnBrk="1"/>
                          <a:r>
                            <a:rPr lang="en-US" altLang="ko-KR" sz="2000" b="0" dirty="0">
                              <a:latin typeface="+mn-lt"/>
                            </a:rPr>
                            <a:t>n-collinear</a:t>
                          </a:r>
                          <a:endParaRPr lang="ko-KR" altLang="en-US" sz="20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atinLnBrk="1"/>
                          <a14:m>
                            <m:oMathPara xmlns:m="http://schemas.openxmlformats.org/officeDocument/2006/math">
                              <m:oMathParaPr>
                                <m:jc m:val="centerGroup"/>
                              </m:oMathParaPr>
                              <m:oMath xmlns:m="http://schemas.openxmlformats.org/officeDocument/2006/math">
                                <m:sSub>
                                  <m:sSubPr>
                                    <m:ctrlPr>
                                      <a:rPr lang="en-US" altLang="ko-KR" sz="2000" b="0" i="1" smtClean="0">
                                        <a:solidFill>
                                          <a:schemeClr val="tx1"/>
                                        </a:solidFill>
                                        <a:latin typeface="Cambria Math" panose="02040503050406030204" pitchFamily="18" charset="0"/>
                                      </a:rPr>
                                    </m:ctrlPr>
                                  </m:sSubPr>
                                  <m:e>
                                    <m:r>
                                      <a:rPr lang="en-US" altLang="ko-KR" sz="2000" b="0" i="1" smtClean="0">
                                        <a:solidFill>
                                          <a:schemeClr val="tx1"/>
                                        </a:solidFill>
                                        <a:latin typeface="Cambria Math" panose="02040503050406030204" pitchFamily="18" charset="0"/>
                                      </a:rPr>
                                      <m:t>𝑝</m:t>
                                    </m:r>
                                  </m:e>
                                  <m:sub>
                                    <m:r>
                                      <a:rPr lang="en-US" altLang="ko-KR" sz="2000" b="0" i="1" smtClean="0">
                                        <a:solidFill>
                                          <a:schemeClr val="tx1"/>
                                        </a:solidFill>
                                        <a:latin typeface="Cambria Math" panose="02040503050406030204" pitchFamily="18" charset="0"/>
                                      </a:rPr>
                                      <m:t>𝑐</m:t>
                                    </m:r>
                                  </m:sub>
                                </m:sSub>
                                <m:r>
                                  <a:rPr lang="en-US" altLang="ko-KR" sz="2000" b="0" i="1" smtClean="0">
                                    <a:solidFill>
                                      <a:schemeClr val="tx1"/>
                                    </a:solidFill>
                                    <a:latin typeface="Cambria Math" panose="02040503050406030204" pitchFamily="18" charset="0"/>
                                  </a:rPr>
                                  <m:t>=</m:t>
                                </m:r>
                                <m:d>
                                  <m:dPr>
                                    <m:ctrlPr>
                                      <a:rPr lang="en-US" altLang="ko-KR" sz="2000" b="0" i="1" smtClean="0">
                                        <a:solidFill>
                                          <a:schemeClr val="tx1"/>
                                        </a:solidFill>
                                        <a:latin typeface="Cambria Math" panose="02040503050406030204" pitchFamily="18" charset="0"/>
                                      </a:rPr>
                                    </m:ctrlPr>
                                  </m:dPr>
                                  <m:e>
                                    <m:bar>
                                      <m:barPr>
                                        <m:pos m:val="top"/>
                                        <m:ctrlPr>
                                          <a:rPr lang="en-US" altLang="ko-KR" sz="2000" b="0" i="1" smtClean="0">
                                            <a:solidFill>
                                              <a:schemeClr val="tx1"/>
                                            </a:solidFill>
                                            <a:latin typeface="Cambria Math" panose="02040503050406030204" pitchFamily="18" charset="0"/>
                                          </a:rPr>
                                        </m:ctrlPr>
                                      </m:barPr>
                                      <m:e>
                                        <m:r>
                                          <a:rPr lang="en-US" altLang="ko-KR" sz="2000" b="0" i="1" smtClean="0">
                                            <a:solidFill>
                                              <a:schemeClr val="tx1"/>
                                            </a:solidFill>
                                            <a:latin typeface="Cambria Math" panose="02040503050406030204" pitchFamily="18" charset="0"/>
                                          </a:rPr>
                                          <m:t>𝑛</m:t>
                                        </m:r>
                                      </m:e>
                                    </m:bar>
                                    <m:r>
                                      <a:rPr lang="en-US" altLang="ko-KR" sz="2000" b="0" i="1" smtClean="0">
                                        <a:solidFill>
                                          <a:schemeClr val="tx1"/>
                                        </a:solidFill>
                                        <a:latin typeface="Cambria Math" panose="02040503050406030204" pitchFamily="18" charset="0"/>
                                        <a:ea typeface="Cambria Math" panose="02040503050406030204" pitchFamily="18" charset="0"/>
                                      </a:rPr>
                                      <m:t>∙</m:t>
                                    </m:r>
                                    <m:r>
                                      <a:rPr lang="en-US" altLang="ko-KR" sz="2000" b="0" i="1" smtClean="0">
                                        <a:solidFill>
                                          <a:schemeClr val="tx1"/>
                                        </a:solidFill>
                                        <a:latin typeface="Cambria Math" panose="02040503050406030204" pitchFamily="18" charset="0"/>
                                      </a:rPr>
                                      <m:t>𝑝</m:t>
                                    </m:r>
                                    <m:r>
                                      <a:rPr lang="en-US" altLang="ko-KR" sz="2000" b="0" i="1" smtClean="0">
                                        <a:solidFill>
                                          <a:schemeClr val="tx1"/>
                                        </a:solidFill>
                                        <a:latin typeface="Cambria Math" panose="02040503050406030204" pitchFamily="18" charset="0"/>
                                      </a:rPr>
                                      <m:t>,</m:t>
                                    </m:r>
                                    <m:r>
                                      <a:rPr lang="en-US" altLang="ko-KR" sz="2000" b="0" i="1" smtClean="0">
                                        <a:solidFill>
                                          <a:schemeClr val="tx1"/>
                                        </a:solidFill>
                                        <a:latin typeface="Cambria Math" panose="02040503050406030204" pitchFamily="18" charset="0"/>
                                      </a:rPr>
                                      <m:t>𝑛</m:t>
                                    </m:r>
                                    <m:r>
                                      <a:rPr lang="en-US" altLang="ko-KR" sz="2000" b="0" i="1" smtClean="0">
                                        <a:solidFill>
                                          <a:schemeClr val="tx1"/>
                                        </a:solidFill>
                                        <a:latin typeface="Cambria Math" panose="02040503050406030204" pitchFamily="18" charset="0"/>
                                        <a:ea typeface="Cambria Math" panose="02040503050406030204" pitchFamily="18" charset="0"/>
                                      </a:rPr>
                                      <m:t>∙</m:t>
                                    </m:r>
                                    <m:r>
                                      <a:rPr lang="en-US" altLang="ko-KR" sz="2000" b="0" i="1" smtClean="0">
                                        <a:solidFill>
                                          <a:schemeClr val="tx1"/>
                                        </a:solidFill>
                                        <a:latin typeface="Cambria Math" panose="02040503050406030204" pitchFamily="18" charset="0"/>
                                      </a:rPr>
                                      <m:t>𝑝</m:t>
                                    </m:r>
                                    <m:r>
                                      <a:rPr lang="en-US" altLang="ko-KR" sz="2000" b="0" i="1" smtClean="0">
                                        <a:solidFill>
                                          <a:schemeClr val="tx1"/>
                                        </a:solidFill>
                                        <a:latin typeface="Cambria Math" panose="02040503050406030204" pitchFamily="18" charset="0"/>
                                      </a:rPr>
                                      <m:t>,</m:t>
                                    </m:r>
                                    <m:sSub>
                                      <m:sSubPr>
                                        <m:ctrlPr>
                                          <a:rPr lang="en-US" altLang="ko-KR" sz="2000" b="0" i="1" smtClean="0">
                                            <a:solidFill>
                                              <a:schemeClr val="tx1"/>
                                            </a:solidFill>
                                            <a:latin typeface="Cambria Math" panose="02040503050406030204" pitchFamily="18" charset="0"/>
                                          </a:rPr>
                                        </m:ctrlPr>
                                      </m:sSubPr>
                                      <m:e>
                                        <m:r>
                                          <a:rPr lang="en-US" altLang="ko-KR" sz="2000" b="0" i="1" smtClean="0">
                                            <a:solidFill>
                                              <a:schemeClr val="tx1"/>
                                            </a:solidFill>
                                            <a:latin typeface="Cambria Math" panose="02040503050406030204" pitchFamily="18" charset="0"/>
                                          </a:rPr>
                                          <m:t>𝑝</m:t>
                                        </m:r>
                                      </m:e>
                                      <m:sub>
                                        <m:r>
                                          <a:rPr lang="en-US" altLang="ko-KR" sz="2000" b="0" i="1" smtClean="0">
                                            <a:solidFill>
                                              <a:schemeClr val="tx1"/>
                                            </a:solidFill>
                                            <a:latin typeface="Cambria Math" panose="02040503050406030204" pitchFamily="18" charset="0"/>
                                          </a:rPr>
                                          <m:t>⊥</m:t>
                                        </m:r>
                                      </m:sub>
                                    </m:sSub>
                                  </m:e>
                                </m:d>
                              </m:oMath>
                              <m:oMath xmlns:m="http://schemas.openxmlformats.org/officeDocument/2006/math">
                                <m:r>
                                  <a:rPr lang="en-US" altLang="ko-KR" sz="2000" b="0" i="1" smtClean="0">
                                    <a:solidFill>
                                      <a:schemeClr val="tx1"/>
                                    </a:solidFill>
                                    <a:latin typeface="Cambria Math" panose="02040503050406030204" pitchFamily="18" charset="0"/>
                                  </a:rPr>
                                  <m:t>     ≈</m:t>
                                </m:r>
                                <m:r>
                                  <a:rPr lang="en-US" altLang="ko-KR" sz="2000" b="0" i="1" smtClean="0">
                                    <a:solidFill>
                                      <a:schemeClr val="tx1"/>
                                    </a:solidFill>
                                    <a:latin typeface="Cambria Math" panose="02040503050406030204" pitchFamily="18" charset="0"/>
                                  </a:rPr>
                                  <m:t>𝑄</m:t>
                                </m:r>
                                <m:r>
                                  <a:rPr lang="en-US" altLang="ko-KR" sz="2000" b="0" i="1" smtClean="0">
                                    <a:solidFill>
                                      <a:schemeClr val="tx1"/>
                                    </a:solidFill>
                                    <a:latin typeface="Cambria Math" panose="02040503050406030204" pitchFamily="18" charset="0"/>
                                  </a:rPr>
                                  <m:t>(1,</m:t>
                                </m:r>
                                <m:sSup>
                                  <m:sSupPr>
                                    <m:ctrlPr>
                                      <a:rPr lang="en-US" altLang="ko-KR" sz="2000" b="0" i="1" smtClean="0">
                                        <a:solidFill>
                                          <a:schemeClr val="tx1"/>
                                        </a:solidFill>
                                        <a:latin typeface="Cambria Math" panose="02040503050406030204" pitchFamily="18" charset="0"/>
                                      </a:rPr>
                                    </m:ctrlPr>
                                  </m:sSupPr>
                                  <m:e>
                                    <m:r>
                                      <a:rPr lang="en-US" altLang="ko-KR" sz="2000" b="0" i="1" smtClean="0">
                                        <a:solidFill>
                                          <a:schemeClr val="tx1"/>
                                        </a:solidFill>
                                        <a:latin typeface="Cambria Math" panose="02040503050406030204" pitchFamily="18" charset="0"/>
                                      </a:rPr>
                                      <m:t>𝜆</m:t>
                                    </m:r>
                                  </m:e>
                                  <m:sup>
                                    <m:r>
                                      <a:rPr lang="en-US" altLang="ko-KR" sz="2000" b="0" i="1" smtClean="0">
                                        <a:solidFill>
                                          <a:schemeClr val="tx1"/>
                                        </a:solidFill>
                                        <a:latin typeface="Cambria Math" panose="02040503050406030204" pitchFamily="18" charset="0"/>
                                      </a:rPr>
                                      <m:t>2</m:t>
                                    </m:r>
                                  </m:sup>
                                </m:sSup>
                                <m:r>
                                  <a:rPr lang="en-US" altLang="ko-KR" sz="2000" b="0" i="1" smtClean="0">
                                    <a:solidFill>
                                      <a:schemeClr val="tx1"/>
                                    </a:solidFill>
                                    <a:latin typeface="Cambria Math" panose="02040503050406030204" pitchFamily="18" charset="0"/>
                                  </a:rPr>
                                  <m:t>,</m:t>
                                </m:r>
                                <m:r>
                                  <a:rPr lang="en-US" altLang="ko-KR" sz="2000" b="0" i="1" smtClean="0">
                                    <a:solidFill>
                                      <a:schemeClr val="tx1"/>
                                    </a:solidFill>
                                    <a:latin typeface="Cambria Math" panose="02040503050406030204" pitchFamily="18" charset="0"/>
                                  </a:rPr>
                                  <m:t>𝜆</m:t>
                                </m:r>
                                <m:r>
                                  <a:rPr lang="en-US" altLang="ko-KR" sz="2000" b="0" i="1" smtClean="0">
                                    <a:solidFill>
                                      <a:schemeClr val="tx1"/>
                                    </a:solidFill>
                                    <a:latin typeface="Cambria Math" panose="02040503050406030204" pitchFamily="18" charset="0"/>
                                  </a:rPr>
                                  <m:t>)</m:t>
                                </m:r>
                              </m:oMath>
                            </m:oMathPara>
                          </a14:m>
                          <a:endParaRPr lang="ko-KR" altLang="en-US" sz="20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6673981"/>
                      </a:ext>
                    </a:extLst>
                  </a:tr>
                  <a:tr h="364181">
                    <a:tc>
                      <a:txBody>
                        <a:bodyPr/>
                        <a:lstStyle/>
                        <a:p>
                          <a:pPr algn="ctr" latinLnBrk="1"/>
                          <a:r>
                            <a:rPr lang="en-US" altLang="ko-KR" sz="2000" b="0" dirty="0">
                              <a:latin typeface="+mn-lt"/>
                            </a:rPr>
                            <a:t>Soft</a:t>
                          </a:r>
                          <a:endParaRPr lang="ko-KR" altLang="en-US" sz="20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ko-KR" sz="2000" b="0" i="1" smtClean="0">
                                        <a:solidFill>
                                          <a:schemeClr val="tx1"/>
                                        </a:solidFill>
                                        <a:latin typeface="Cambria Math" panose="02040503050406030204" pitchFamily="18" charset="0"/>
                                      </a:rPr>
                                    </m:ctrlPr>
                                  </m:sSubPr>
                                  <m:e>
                                    <m:r>
                                      <a:rPr lang="en-US" altLang="ko-KR" sz="2000" b="0" i="1" smtClean="0">
                                        <a:solidFill>
                                          <a:schemeClr val="tx1"/>
                                        </a:solidFill>
                                        <a:latin typeface="Cambria Math" panose="02040503050406030204" pitchFamily="18" charset="0"/>
                                      </a:rPr>
                                      <m:t>𝑝</m:t>
                                    </m:r>
                                  </m:e>
                                  <m:sub>
                                    <m:r>
                                      <a:rPr lang="en-US" altLang="ko-KR" sz="2000" b="0" i="1" smtClean="0">
                                        <a:solidFill>
                                          <a:schemeClr val="tx1"/>
                                        </a:solidFill>
                                        <a:latin typeface="Cambria Math" panose="02040503050406030204" pitchFamily="18" charset="0"/>
                                      </a:rPr>
                                      <m:t>𝑆</m:t>
                                    </m:r>
                                  </m:sub>
                                </m:sSub>
                                <m:r>
                                  <a:rPr lang="en-US" altLang="ko-KR" sz="2000" b="0" i="1" smtClean="0">
                                    <a:solidFill>
                                      <a:schemeClr val="tx1"/>
                                    </a:solidFill>
                                    <a:latin typeface="Cambria Math" panose="02040503050406030204" pitchFamily="18" charset="0"/>
                                  </a:rPr>
                                  <m:t>≈</m:t>
                                </m:r>
                                <m:r>
                                  <a:rPr lang="en-US" altLang="ko-KR" sz="2000" b="0" i="1" smtClean="0">
                                    <a:solidFill>
                                      <a:schemeClr val="tx1"/>
                                    </a:solidFill>
                                    <a:latin typeface="Cambria Math" panose="02040503050406030204" pitchFamily="18" charset="0"/>
                                  </a:rPr>
                                  <m:t>𝑄</m:t>
                                </m:r>
                                <m:r>
                                  <a:rPr lang="en-US" altLang="ko-KR" sz="2000" b="0" i="1" smtClean="0">
                                    <a:solidFill>
                                      <a:schemeClr val="tx1"/>
                                    </a:solidFill>
                                    <a:latin typeface="Cambria Math" panose="02040503050406030204" pitchFamily="18" charset="0"/>
                                  </a:rPr>
                                  <m:t>(</m:t>
                                </m:r>
                                <m:sSup>
                                  <m:sSupPr>
                                    <m:ctrlPr>
                                      <a:rPr lang="en-US" altLang="ko-KR" sz="2000" b="0" i="1" smtClean="0">
                                        <a:solidFill>
                                          <a:schemeClr val="tx1"/>
                                        </a:solidFill>
                                        <a:latin typeface="Cambria Math" panose="02040503050406030204" pitchFamily="18" charset="0"/>
                                      </a:rPr>
                                    </m:ctrlPr>
                                  </m:sSupPr>
                                  <m:e>
                                    <m:r>
                                      <a:rPr lang="en-US" altLang="ko-KR" sz="2000" b="0" i="1" smtClean="0">
                                        <a:solidFill>
                                          <a:schemeClr val="tx1"/>
                                        </a:solidFill>
                                        <a:latin typeface="Cambria Math" panose="02040503050406030204" pitchFamily="18" charset="0"/>
                                      </a:rPr>
                                      <m:t>𝜆</m:t>
                                    </m:r>
                                  </m:e>
                                  <m:sup>
                                    <m:r>
                                      <a:rPr lang="en-US" altLang="ko-KR" sz="2000" b="0" i="1" smtClean="0">
                                        <a:solidFill>
                                          <a:schemeClr val="tx1"/>
                                        </a:solidFill>
                                        <a:latin typeface="Cambria Math" panose="02040503050406030204" pitchFamily="18" charset="0"/>
                                      </a:rPr>
                                      <m:t>2</m:t>
                                    </m:r>
                                  </m:sup>
                                </m:sSup>
                                <m:r>
                                  <a:rPr lang="en-US" altLang="ko-KR" sz="2000" b="0" i="1" smtClean="0">
                                    <a:solidFill>
                                      <a:schemeClr val="tx1"/>
                                    </a:solidFill>
                                    <a:latin typeface="Cambria Math" panose="02040503050406030204" pitchFamily="18" charset="0"/>
                                  </a:rPr>
                                  <m:t>,</m:t>
                                </m:r>
                                <m:sSup>
                                  <m:sSupPr>
                                    <m:ctrlPr>
                                      <a:rPr lang="en-US" altLang="ko-KR" sz="2000" b="0" i="1" smtClean="0">
                                        <a:solidFill>
                                          <a:schemeClr val="tx1"/>
                                        </a:solidFill>
                                        <a:latin typeface="Cambria Math" panose="02040503050406030204" pitchFamily="18" charset="0"/>
                                      </a:rPr>
                                    </m:ctrlPr>
                                  </m:sSupPr>
                                  <m:e>
                                    <m:r>
                                      <a:rPr lang="en-US" altLang="ko-KR" sz="2000" b="0" i="1" smtClean="0">
                                        <a:solidFill>
                                          <a:schemeClr val="tx1"/>
                                        </a:solidFill>
                                        <a:latin typeface="Cambria Math" panose="02040503050406030204" pitchFamily="18" charset="0"/>
                                      </a:rPr>
                                      <m:t>𝜆</m:t>
                                    </m:r>
                                  </m:e>
                                  <m:sup>
                                    <m:r>
                                      <a:rPr lang="en-US" altLang="ko-KR" sz="2000" b="0" i="1" smtClean="0">
                                        <a:solidFill>
                                          <a:schemeClr val="tx1"/>
                                        </a:solidFill>
                                        <a:latin typeface="Cambria Math" panose="02040503050406030204" pitchFamily="18" charset="0"/>
                                      </a:rPr>
                                      <m:t>2</m:t>
                                    </m:r>
                                  </m:sup>
                                </m:sSup>
                                <m:r>
                                  <a:rPr lang="en-US" altLang="ko-KR" sz="2000" b="0" i="1" smtClean="0">
                                    <a:solidFill>
                                      <a:schemeClr val="tx1"/>
                                    </a:solidFill>
                                    <a:latin typeface="Cambria Math" panose="02040503050406030204" pitchFamily="18" charset="0"/>
                                  </a:rPr>
                                  <m:t>,</m:t>
                                </m:r>
                                <m:sSup>
                                  <m:sSupPr>
                                    <m:ctrlPr>
                                      <a:rPr lang="en-US" altLang="ko-KR" sz="2000" b="0" i="1" smtClean="0">
                                        <a:solidFill>
                                          <a:schemeClr val="tx1"/>
                                        </a:solidFill>
                                        <a:latin typeface="Cambria Math" panose="02040503050406030204" pitchFamily="18" charset="0"/>
                                      </a:rPr>
                                    </m:ctrlPr>
                                  </m:sSupPr>
                                  <m:e>
                                    <m:r>
                                      <a:rPr lang="en-US" altLang="ko-KR" sz="2000" b="0" i="1" smtClean="0">
                                        <a:solidFill>
                                          <a:schemeClr val="tx1"/>
                                        </a:solidFill>
                                        <a:latin typeface="Cambria Math" panose="02040503050406030204" pitchFamily="18" charset="0"/>
                                      </a:rPr>
                                      <m:t>𝜆</m:t>
                                    </m:r>
                                  </m:e>
                                  <m:sup>
                                    <m:r>
                                      <a:rPr lang="en-US" altLang="ko-KR" sz="2000" b="0" i="1" smtClean="0">
                                        <a:solidFill>
                                          <a:schemeClr val="tx1"/>
                                        </a:solidFill>
                                        <a:latin typeface="Cambria Math" panose="02040503050406030204" pitchFamily="18" charset="0"/>
                                      </a:rPr>
                                      <m:t>2</m:t>
                                    </m:r>
                                  </m:sup>
                                </m:sSup>
                                <m:r>
                                  <a:rPr lang="en-US" altLang="ko-KR" sz="2000" b="0" i="1" smtClean="0">
                                    <a:solidFill>
                                      <a:schemeClr val="tx1"/>
                                    </a:solidFill>
                                    <a:latin typeface="Cambria Math" panose="02040503050406030204" pitchFamily="18" charset="0"/>
                                  </a:rPr>
                                  <m:t>)</m:t>
                                </m:r>
                              </m:oMath>
                            </m:oMathPara>
                          </a14:m>
                          <a:endParaRPr lang="ko-KR" altLang="en-US" sz="20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4443753"/>
                      </a:ext>
                    </a:extLst>
                  </a:tr>
                </a:tbl>
              </a:graphicData>
            </a:graphic>
          </p:graphicFrame>
        </mc:Choice>
        <mc:Fallback xmlns="">
          <p:graphicFrame>
            <p:nvGraphicFramePr>
              <p:cNvPr id="6" name="표 6">
                <a:extLst>
                  <a:ext uri="{FF2B5EF4-FFF2-40B4-BE49-F238E27FC236}">
                    <a16:creationId xmlns:a16="http://schemas.microsoft.com/office/drawing/2014/main" id="{829A04F9-41B6-4D80-8CD1-4E6D59E56C35}"/>
                  </a:ext>
                </a:extLst>
              </p:cNvPr>
              <p:cNvGraphicFramePr>
                <a:graphicFrameLocks noGrp="1"/>
              </p:cNvGraphicFramePr>
              <p:nvPr>
                <p:extLst>
                  <p:ext uri="{D42A27DB-BD31-4B8C-83A1-F6EECF244321}">
                    <p14:modId xmlns:p14="http://schemas.microsoft.com/office/powerpoint/2010/main" val="1239202424"/>
                  </p:ext>
                </p:extLst>
              </p:nvPr>
            </p:nvGraphicFramePr>
            <p:xfrm>
              <a:off x="6205275" y="4035261"/>
              <a:ext cx="4962828" cy="1493520"/>
            </p:xfrm>
            <a:graphic>
              <a:graphicData uri="http://schemas.openxmlformats.org/drawingml/2006/table">
                <a:tbl>
                  <a:tblPr firstRow="1" bandRow="1">
                    <a:tableStyleId>{5C22544A-7EE6-4342-B048-85BDC9FD1C3A}</a:tableStyleId>
                  </a:tblPr>
                  <a:tblGrid>
                    <a:gridCol w="1465136">
                      <a:extLst>
                        <a:ext uri="{9D8B030D-6E8A-4147-A177-3AD203B41FA5}">
                          <a16:colId xmlns:a16="http://schemas.microsoft.com/office/drawing/2014/main" val="297728135"/>
                        </a:ext>
                      </a:extLst>
                    </a:gridCol>
                    <a:gridCol w="3497692">
                      <a:extLst>
                        <a:ext uri="{9D8B030D-6E8A-4147-A177-3AD203B41FA5}">
                          <a16:colId xmlns:a16="http://schemas.microsoft.com/office/drawing/2014/main" val="2535807728"/>
                        </a:ext>
                      </a:extLst>
                    </a:gridCol>
                  </a:tblGrid>
                  <a:tr h="396240">
                    <a:tc>
                      <a:txBody>
                        <a:bodyPr/>
                        <a:lstStyle/>
                        <a:p>
                          <a:pPr algn="ctr" latinLnBrk="1"/>
                          <a:r>
                            <a:rPr lang="en-US" altLang="ko-KR" sz="2000" b="0" dirty="0">
                              <a:solidFill>
                                <a:sysClr val="windowText" lastClr="000000"/>
                              </a:solidFill>
                              <a:latin typeface="+mn-lt"/>
                            </a:rPr>
                            <a:t>Modes</a:t>
                          </a:r>
                          <a:endParaRPr lang="ko-KR" altLang="en-US" sz="2000" b="0" dirty="0">
                            <a:solidFill>
                              <a:sysClr val="windowText" lastClr="00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2000" b="0" dirty="0">
                              <a:solidFill>
                                <a:schemeClr val="tx1"/>
                              </a:solidFill>
                              <a:latin typeface="+mn-lt"/>
                            </a:rPr>
                            <a:t>Power counting</a:t>
                          </a:r>
                          <a:endParaRPr lang="ko-KR" altLang="en-US" sz="20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4942781"/>
                      </a:ext>
                    </a:extLst>
                  </a:tr>
                  <a:tr h="701040">
                    <a:tc>
                      <a:txBody>
                        <a:bodyPr/>
                        <a:lstStyle/>
                        <a:p>
                          <a:pPr algn="ctr" latinLnBrk="1"/>
                          <a:r>
                            <a:rPr lang="en-US" altLang="ko-KR" sz="2000" b="0" dirty="0">
                              <a:latin typeface="+mn-lt"/>
                            </a:rPr>
                            <a:t>n-collinear</a:t>
                          </a:r>
                          <a:endParaRPr lang="ko-KR" altLang="en-US" sz="20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ko-K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42087" t="-60345" r="-348" b="-71552"/>
                          </a:stretch>
                        </a:blipFill>
                      </a:tcPr>
                    </a:tc>
                    <a:extLst>
                      <a:ext uri="{0D108BD9-81ED-4DB2-BD59-A6C34878D82A}">
                        <a16:rowId xmlns:a16="http://schemas.microsoft.com/office/drawing/2014/main" val="2796673981"/>
                      </a:ext>
                    </a:extLst>
                  </a:tr>
                  <a:tr h="396240">
                    <a:tc>
                      <a:txBody>
                        <a:bodyPr/>
                        <a:lstStyle/>
                        <a:p>
                          <a:pPr algn="ctr" latinLnBrk="1"/>
                          <a:r>
                            <a:rPr lang="en-US" altLang="ko-KR" sz="2000" b="0" dirty="0">
                              <a:latin typeface="+mn-lt"/>
                            </a:rPr>
                            <a:t>Soft</a:t>
                          </a:r>
                          <a:endParaRPr lang="ko-KR" altLang="en-US" sz="20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ko-K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42087" t="-286154" r="-348" b="-27692"/>
                          </a:stretch>
                        </a:blipFill>
                      </a:tcPr>
                    </a:tc>
                    <a:extLst>
                      <a:ext uri="{0D108BD9-81ED-4DB2-BD59-A6C34878D82A}">
                        <a16:rowId xmlns:a16="http://schemas.microsoft.com/office/drawing/2014/main" val="1814443753"/>
                      </a:ext>
                    </a:extLst>
                  </a:tr>
                </a:tbl>
              </a:graphicData>
            </a:graphic>
          </p:graphicFrame>
        </mc:Fallback>
      </mc:AlternateContent>
      <p:grpSp>
        <p:nvGrpSpPr>
          <p:cNvPr id="24" name="그룹 23">
            <a:extLst>
              <a:ext uri="{FF2B5EF4-FFF2-40B4-BE49-F238E27FC236}">
                <a16:creationId xmlns:a16="http://schemas.microsoft.com/office/drawing/2014/main" id="{D1DBFE02-94DD-414E-99BE-2CBE8DB850AE}"/>
              </a:ext>
            </a:extLst>
          </p:cNvPr>
          <p:cNvGrpSpPr/>
          <p:nvPr/>
        </p:nvGrpSpPr>
        <p:grpSpPr>
          <a:xfrm rot="21100256">
            <a:off x="885704" y="3111500"/>
            <a:ext cx="3568700" cy="635000"/>
            <a:chOff x="825500" y="2438400"/>
            <a:chExt cx="3568700" cy="635000"/>
          </a:xfrm>
        </p:grpSpPr>
        <p:cxnSp>
          <p:nvCxnSpPr>
            <p:cNvPr id="7" name="직선 연결선 6">
              <a:extLst>
                <a:ext uri="{FF2B5EF4-FFF2-40B4-BE49-F238E27FC236}">
                  <a16:creationId xmlns:a16="http://schemas.microsoft.com/office/drawing/2014/main" id="{EFAD80AE-7093-4EB9-AA81-92243BC5C3A3}"/>
                </a:ext>
              </a:extLst>
            </p:cNvPr>
            <p:cNvCxnSpPr/>
            <p:nvPr/>
          </p:nvCxnSpPr>
          <p:spPr>
            <a:xfrm>
              <a:off x="825500" y="2438400"/>
              <a:ext cx="20193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직선 연결선 8">
              <a:extLst>
                <a:ext uri="{FF2B5EF4-FFF2-40B4-BE49-F238E27FC236}">
                  <a16:creationId xmlns:a16="http://schemas.microsoft.com/office/drawing/2014/main" id="{E40588A6-2DD6-4BFD-A156-58B9C4DB55C4}"/>
                </a:ext>
              </a:extLst>
            </p:cNvPr>
            <p:cNvCxnSpPr>
              <a:cxnSpLocks/>
            </p:cNvCxnSpPr>
            <p:nvPr/>
          </p:nvCxnSpPr>
          <p:spPr>
            <a:xfrm>
              <a:off x="2044700" y="2768600"/>
              <a:ext cx="2340000" cy="165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직선 연결선 10">
              <a:extLst>
                <a:ext uri="{FF2B5EF4-FFF2-40B4-BE49-F238E27FC236}">
                  <a16:creationId xmlns:a16="http://schemas.microsoft.com/office/drawing/2014/main" id="{17FDF1CC-A71F-4D28-B9EA-AC91B8D47474}"/>
                </a:ext>
              </a:extLst>
            </p:cNvPr>
            <p:cNvCxnSpPr>
              <a:cxnSpLocks/>
            </p:cNvCxnSpPr>
            <p:nvPr/>
          </p:nvCxnSpPr>
          <p:spPr>
            <a:xfrm>
              <a:off x="2311400" y="2832100"/>
              <a:ext cx="1993900" cy="139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직선 연결선 12">
              <a:extLst>
                <a:ext uri="{FF2B5EF4-FFF2-40B4-BE49-F238E27FC236}">
                  <a16:creationId xmlns:a16="http://schemas.microsoft.com/office/drawing/2014/main" id="{3E0C2FA7-9BBC-486D-ADAD-3D59000D633C}"/>
                </a:ext>
              </a:extLst>
            </p:cNvPr>
            <p:cNvCxnSpPr/>
            <p:nvPr/>
          </p:nvCxnSpPr>
          <p:spPr>
            <a:xfrm>
              <a:off x="2057400" y="2755900"/>
              <a:ext cx="2336800" cy="317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직선 연결선 14">
              <a:extLst>
                <a:ext uri="{FF2B5EF4-FFF2-40B4-BE49-F238E27FC236}">
                  <a16:creationId xmlns:a16="http://schemas.microsoft.com/office/drawing/2014/main" id="{5C6C9BE9-F3BB-49FD-9F3B-552AE3294DC5}"/>
                </a:ext>
              </a:extLst>
            </p:cNvPr>
            <p:cNvCxnSpPr/>
            <p:nvPr/>
          </p:nvCxnSpPr>
          <p:spPr>
            <a:xfrm>
              <a:off x="1828800" y="2692400"/>
              <a:ext cx="2438400" cy="3048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3" name="그룹 22">
            <a:extLst>
              <a:ext uri="{FF2B5EF4-FFF2-40B4-BE49-F238E27FC236}">
                <a16:creationId xmlns:a16="http://schemas.microsoft.com/office/drawing/2014/main" id="{501FF81C-26E2-492E-BCDA-DB07DAFEDF25}"/>
              </a:ext>
            </a:extLst>
          </p:cNvPr>
          <p:cNvGrpSpPr/>
          <p:nvPr/>
        </p:nvGrpSpPr>
        <p:grpSpPr>
          <a:xfrm rot="609950" flipV="1">
            <a:off x="884686" y="3639983"/>
            <a:ext cx="3568700" cy="635000"/>
            <a:chOff x="816000" y="3251201"/>
            <a:chExt cx="3568700" cy="635000"/>
          </a:xfrm>
        </p:grpSpPr>
        <p:cxnSp>
          <p:nvCxnSpPr>
            <p:cNvPr id="18" name="직선 연결선 17">
              <a:extLst>
                <a:ext uri="{FF2B5EF4-FFF2-40B4-BE49-F238E27FC236}">
                  <a16:creationId xmlns:a16="http://schemas.microsoft.com/office/drawing/2014/main" id="{4D41577E-AA4D-48DC-9563-6406B737524C}"/>
                </a:ext>
              </a:extLst>
            </p:cNvPr>
            <p:cNvCxnSpPr>
              <a:cxnSpLocks/>
            </p:cNvCxnSpPr>
            <p:nvPr/>
          </p:nvCxnSpPr>
          <p:spPr>
            <a:xfrm rot="10800000">
              <a:off x="816000" y="3251201"/>
              <a:ext cx="20193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직선 연결선 18">
              <a:extLst>
                <a:ext uri="{FF2B5EF4-FFF2-40B4-BE49-F238E27FC236}">
                  <a16:creationId xmlns:a16="http://schemas.microsoft.com/office/drawing/2014/main" id="{0C50D442-1EA4-44FB-83EF-CBC2ACD8562F}"/>
                </a:ext>
              </a:extLst>
            </p:cNvPr>
            <p:cNvCxnSpPr>
              <a:cxnSpLocks/>
            </p:cNvCxnSpPr>
            <p:nvPr/>
          </p:nvCxnSpPr>
          <p:spPr>
            <a:xfrm rot="10800000">
              <a:off x="2035200" y="3581401"/>
              <a:ext cx="2340000" cy="165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직선 연결선 19">
              <a:extLst>
                <a:ext uri="{FF2B5EF4-FFF2-40B4-BE49-F238E27FC236}">
                  <a16:creationId xmlns:a16="http://schemas.microsoft.com/office/drawing/2014/main" id="{BFBA9CF1-D5C5-4163-9574-B992F886EE8D}"/>
                </a:ext>
              </a:extLst>
            </p:cNvPr>
            <p:cNvCxnSpPr>
              <a:cxnSpLocks/>
            </p:cNvCxnSpPr>
            <p:nvPr/>
          </p:nvCxnSpPr>
          <p:spPr>
            <a:xfrm rot="10800000">
              <a:off x="2301900" y="3644901"/>
              <a:ext cx="1993900" cy="139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직선 연결선 20">
              <a:extLst>
                <a:ext uri="{FF2B5EF4-FFF2-40B4-BE49-F238E27FC236}">
                  <a16:creationId xmlns:a16="http://schemas.microsoft.com/office/drawing/2014/main" id="{FDD4FAD6-B1EA-4598-9E21-ABE53E5332E7}"/>
                </a:ext>
              </a:extLst>
            </p:cNvPr>
            <p:cNvCxnSpPr>
              <a:cxnSpLocks/>
            </p:cNvCxnSpPr>
            <p:nvPr/>
          </p:nvCxnSpPr>
          <p:spPr>
            <a:xfrm rot="10800000">
              <a:off x="2047900" y="3568701"/>
              <a:ext cx="2336800" cy="317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직선 연결선 21">
              <a:extLst>
                <a:ext uri="{FF2B5EF4-FFF2-40B4-BE49-F238E27FC236}">
                  <a16:creationId xmlns:a16="http://schemas.microsoft.com/office/drawing/2014/main" id="{8707B9BA-EF07-407F-A8BA-5ECD8DC2B2DE}"/>
                </a:ext>
              </a:extLst>
            </p:cNvPr>
            <p:cNvCxnSpPr>
              <a:cxnSpLocks/>
            </p:cNvCxnSpPr>
            <p:nvPr/>
          </p:nvCxnSpPr>
          <p:spPr>
            <a:xfrm rot="10800000">
              <a:off x="1819300" y="3505201"/>
              <a:ext cx="2438400" cy="3048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5" name="타원 24">
            <a:extLst>
              <a:ext uri="{FF2B5EF4-FFF2-40B4-BE49-F238E27FC236}">
                <a16:creationId xmlns:a16="http://schemas.microsoft.com/office/drawing/2014/main" id="{945B325C-0ABD-4C39-ABB0-8D4DC0878DB8}"/>
              </a:ext>
              <a:ext uri="{C183D7F6-B498-43B3-948B-1728B52AA6E4}">
                <adec:decorative xmlns:adec="http://schemas.microsoft.com/office/drawing/2017/decorative" val="0"/>
              </a:ext>
            </a:extLst>
          </p:cNvPr>
          <p:cNvSpPr/>
          <p:nvPr/>
        </p:nvSpPr>
        <p:spPr>
          <a:xfrm>
            <a:off x="2837286" y="3538377"/>
            <a:ext cx="864000" cy="2975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b="1" dirty="0">
                <a:solidFill>
                  <a:srgbClr val="FF0000"/>
                </a:solidFill>
              </a:rPr>
              <a:t>Hard</a:t>
            </a:r>
            <a:endParaRPr lang="ko-KR" altLang="en-US" b="1" dirty="0">
              <a:solidFill>
                <a:srgbClr val="FF0000"/>
              </a:solidFill>
            </a:endParaRPr>
          </a:p>
        </p:txBody>
      </p:sp>
      <p:grpSp>
        <p:nvGrpSpPr>
          <p:cNvPr id="37" name="그룹 36">
            <a:extLst>
              <a:ext uri="{FF2B5EF4-FFF2-40B4-BE49-F238E27FC236}">
                <a16:creationId xmlns:a16="http://schemas.microsoft.com/office/drawing/2014/main" id="{CFB54F53-1530-4011-B1C0-A9113121F4F4}"/>
              </a:ext>
            </a:extLst>
          </p:cNvPr>
          <p:cNvGrpSpPr/>
          <p:nvPr/>
        </p:nvGrpSpPr>
        <p:grpSpPr>
          <a:xfrm>
            <a:off x="3574756" y="2390214"/>
            <a:ext cx="1056510" cy="1191732"/>
            <a:chOff x="3574756" y="2390214"/>
            <a:chExt cx="1056510" cy="1191732"/>
          </a:xfrm>
        </p:grpSpPr>
        <p:cxnSp>
          <p:nvCxnSpPr>
            <p:cNvPr id="28" name="직선 연결선 27">
              <a:extLst>
                <a:ext uri="{FF2B5EF4-FFF2-40B4-BE49-F238E27FC236}">
                  <a16:creationId xmlns:a16="http://schemas.microsoft.com/office/drawing/2014/main" id="{37ECE5C4-9B63-4AF8-A469-19110B761B20}"/>
                </a:ext>
              </a:extLst>
            </p:cNvPr>
            <p:cNvCxnSpPr>
              <a:stCxn id="25" idx="7"/>
            </p:cNvCxnSpPr>
            <p:nvPr/>
          </p:nvCxnSpPr>
          <p:spPr>
            <a:xfrm flipV="1">
              <a:off x="3574756" y="2522554"/>
              <a:ext cx="1056510" cy="10593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직선 연결선 29">
              <a:extLst>
                <a:ext uri="{FF2B5EF4-FFF2-40B4-BE49-F238E27FC236}">
                  <a16:creationId xmlns:a16="http://schemas.microsoft.com/office/drawing/2014/main" id="{49D19238-B9A5-42B3-8C91-7A4E8747A091}"/>
                </a:ext>
              </a:extLst>
            </p:cNvPr>
            <p:cNvCxnSpPr>
              <a:endCxn id="25" idx="7"/>
            </p:cNvCxnSpPr>
            <p:nvPr/>
          </p:nvCxnSpPr>
          <p:spPr>
            <a:xfrm flipH="1">
              <a:off x="3574756" y="2459327"/>
              <a:ext cx="915252" cy="112261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직선 연결선 31">
              <a:extLst>
                <a:ext uri="{FF2B5EF4-FFF2-40B4-BE49-F238E27FC236}">
                  <a16:creationId xmlns:a16="http://schemas.microsoft.com/office/drawing/2014/main" id="{EC7F5B19-3406-4FE1-BF0F-858EA848F213}"/>
                </a:ext>
              </a:extLst>
            </p:cNvPr>
            <p:cNvCxnSpPr>
              <a:endCxn id="25" idx="7"/>
            </p:cNvCxnSpPr>
            <p:nvPr/>
          </p:nvCxnSpPr>
          <p:spPr>
            <a:xfrm flipH="1">
              <a:off x="3574756" y="2395719"/>
              <a:ext cx="801222" cy="118622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직선 연결선 33">
              <a:extLst>
                <a:ext uri="{FF2B5EF4-FFF2-40B4-BE49-F238E27FC236}">
                  <a16:creationId xmlns:a16="http://schemas.microsoft.com/office/drawing/2014/main" id="{B12EC710-CD27-40B8-B348-5A9B3EC283A3}"/>
                </a:ext>
              </a:extLst>
            </p:cNvPr>
            <p:cNvCxnSpPr>
              <a:endCxn id="25" idx="7"/>
            </p:cNvCxnSpPr>
            <p:nvPr/>
          </p:nvCxnSpPr>
          <p:spPr>
            <a:xfrm flipH="1">
              <a:off x="3574756" y="2555192"/>
              <a:ext cx="915088" cy="1026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직선 연결선 35">
              <a:extLst>
                <a:ext uri="{FF2B5EF4-FFF2-40B4-BE49-F238E27FC236}">
                  <a16:creationId xmlns:a16="http://schemas.microsoft.com/office/drawing/2014/main" id="{850D9FC4-F4A7-49C8-B9B9-64BF86CAF779}"/>
                </a:ext>
              </a:extLst>
            </p:cNvPr>
            <p:cNvCxnSpPr>
              <a:endCxn id="25" idx="7"/>
            </p:cNvCxnSpPr>
            <p:nvPr/>
          </p:nvCxnSpPr>
          <p:spPr>
            <a:xfrm flipH="1">
              <a:off x="3574756" y="2390214"/>
              <a:ext cx="667464" cy="119173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8" name="그룹 37">
            <a:extLst>
              <a:ext uri="{FF2B5EF4-FFF2-40B4-BE49-F238E27FC236}">
                <a16:creationId xmlns:a16="http://schemas.microsoft.com/office/drawing/2014/main" id="{00FED69A-6BE6-4B25-BE5F-2740EF285CA0}"/>
              </a:ext>
            </a:extLst>
          </p:cNvPr>
          <p:cNvGrpSpPr/>
          <p:nvPr/>
        </p:nvGrpSpPr>
        <p:grpSpPr>
          <a:xfrm rot="587964" flipV="1">
            <a:off x="3455864" y="3885269"/>
            <a:ext cx="1056851" cy="1191732"/>
            <a:chOff x="3032549" y="2382261"/>
            <a:chExt cx="1056851" cy="1191732"/>
          </a:xfrm>
        </p:grpSpPr>
        <p:cxnSp>
          <p:nvCxnSpPr>
            <p:cNvPr id="39" name="직선 연결선 38">
              <a:extLst>
                <a:ext uri="{FF2B5EF4-FFF2-40B4-BE49-F238E27FC236}">
                  <a16:creationId xmlns:a16="http://schemas.microsoft.com/office/drawing/2014/main" id="{47E7B2C3-6F41-4364-879B-D058D6C6F03C}"/>
                </a:ext>
              </a:extLst>
            </p:cNvPr>
            <p:cNvCxnSpPr/>
            <p:nvPr/>
          </p:nvCxnSpPr>
          <p:spPr>
            <a:xfrm flipV="1">
              <a:off x="3032549" y="2514600"/>
              <a:ext cx="1056851" cy="105939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직선 연결선 39">
              <a:extLst>
                <a:ext uri="{FF2B5EF4-FFF2-40B4-BE49-F238E27FC236}">
                  <a16:creationId xmlns:a16="http://schemas.microsoft.com/office/drawing/2014/main" id="{53288B77-E51D-4A69-B8D3-48EC693BAB48}"/>
                </a:ext>
              </a:extLst>
            </p:cNvPr>
            <p:cNvCxnSpPr/>
            <p:nvPr/>
          </p:nvCxnSpPr>
          <p:spPr>
            <a:xfrm flipH="1">
              <a:off x="3032549" y="2451374"/>
              <a:ext cx="915592" cy="1122619"/>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직선 연결선 40">
              <a:extLst>
                <a:ext uri="{FF2B5EF4-FFF2-40B4-BE49-F238E27FC236}">
                  <a16:creationId xmlns:a16="http://schemas.microsoft.com/office/drawing/2014/main" id="{7DC82CDC-F69D-488A-97CF-8BDFC2F3A11F}"/>
                </a:ext>
              </a:extLst>
            </p:cNvPr>
            <p:cNvCxnSpPr/>
            <p:nvPr/>
          </p:nvCxnSpPr>
          <p:spPr>
            <a:xfrm flipH="1">
              <a:off x="3032549" y="2387766"/>
              <a:ext cx="801561" cy="1186227"/>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직선 연결선 41">
              <a:extLst>
                <a:ext uri="{FF2B5EF4-FFF2-40B4-BE49-F238E27FC236}">
                  <a16:creationId xmlns:a16="http://schemas.microsoft.com/office/drawing/2014/main" id="{279DEB81-03B4-4D63-8B07-F294A584D57A}"/>
                </a:ext>
              </a:extLst>
            </p:cNvPr>
            <p:cNvCxnSpPr/>
            <p:nvPr/>
          </p:nvCxnSpPr>
          <p:spPr>
            <a:xfrm flipH="1">
              <a:off x="3032549" y="2547239"/>
              <a:ext cx="915428" cy="1026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직선 연결선 42">
              <a:extLst>
                <a:ext uri="{FF2B5EF4-FFF2-40B4-BE49-F238E27FC236}">
                  <a16:creationId xmlns:a16="http://schemas.microsoft.com/office/drawing/2014/main" id="{8D6867DD-66C1-41B9-9A74-56C477230EEE}"/>
                </a:ext>
              </a:extLst>
            </p:cNvPr>
            <p:cNvCxnSpPr/>
            <p:nvPr/>
          </p:nvCxnSpPr>
          <p:spPr>
            <a:xfrm flipH="1">
              <a:off x="3032549" y="2382261"/>
              <a:ext cx="667803" cy="1191732"/>
            </a:xfrm>
            <a:prstGeom prst="line">
              <a:avLst/>
            </a:prstGeom>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4">
            <p14:nvContentPartPr>
              <p14:cNvPr id="46" name="잉크 45">
                <a:extLst>
                  <a:ext uri="{FF2B5EF4-FFF2-40B4-BE49-F238E27FC236}">
                    <a16:creationId xmlns:a16="http://schemas.microsoft.com/office/drawing/2014/main" id="{11ABD103-95BB-4CA8-B7D2-A51429E7A1F3}"/>
                  </a:ext>
                </a:extLst>
              </p14:cNvPr>
              <p14:cNvContentPartPr/>
              <p14:nvPr/>
            </p14:nvContentPartPr>
            <p14:xfrm>
              <a:off x="3284606" y="1950513"/>
              <a:ext cx="360" cy="360"/>
            </p14:xfrm>
          </p:contentPart>
        </mc:Choice>
        <mc:Fallback xmlns="">
          <p:pic>
            <p:nvPicPr>
              <p:cNvPr id="46" name="잉크 45">
                <a:extLst>
                  <a:ext uri="{FF2B5EF4-FFF2-40B4-BE49-F238E27FC236}">
                    <a16:creationId xmlns:a16="http://schemas.microsoft.com/office/drawing/2014/main" id="{11ABD103-95BB-4CA8-B7D2-A51429E7A1F3}"/>
                  </a:ext>
                </a:extLst>
              </p:cNvPr>
              <p:cNvPicPr/>
              <p:nvPr/>
            </p:nvPicPr>
            <p:blipFill>
              <a:blip r:embed="rId5"/>
              <a:stretch>
                <a:fillRect/>
              </a:stretch>
            </p:blipFill>
            <p:spPr>
              <a:xfrm>
                <a:off x="3280286" y="194619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3" name="잉크 62">
                <a:extLst>
                  <a:ext uri="{FF2B5EF4-FFF2-40B4-BE49-F238E27FC236}">
                    <a16:creationId xmlns:a16="http://schemas.microsoft.com/office/drawing/2014/main" id="{BE7DAC14-C4EC-4D2E-B3E1-651C4CF29E0C}"/>
                  </a:ext>
                </a:extLst>
              </p14:cNvPr>
              <p14:cNvContentPartPr/>
              <p14:nvPr/>
            </p14:nvContentPartPr>
            <p14:xfrm>
              <a:off x="1785926" y="3246153"/>
              <a:ext cx="360" cy="360"/>
            </p14:xfrm>
          </p:contentPart>
        </mc:Choice>
        <mc:Fallback xmlns="">
          <p:pic>
            <p:nvPicPr>
              <p:cNvPr id="63" name="잉크 62">
                <a:extLst>
                  <a:ext uri="{FF2B5EF4-FFF2-40B4-BE49-F238E27FC236}">
                    <a16:creationId xmlns:a16="http://schemas.microsoft.com/office/drawing/2014/main" id="{BE7DAC14-C4EC-4D2E-B3E1-651C4CF29E0C}"/>
                  </a:ext>
                </a:extLst>
              </p:cNvPr>
              <p:cNvPicPr/>
              <p:nvPr/>
            </p:nvPicPr>
            <p:blipFill>
              <a:blip r:embed="rId5"/>
              <a:stretch>
                <a:fillRect/>
              </a:stretch>
            </p:blipFill>
            <p:spPr>
              <a:xfrm>
                <a:off x="1781606" y="3241833"/>
                <a:ext cx="9000" cy="9000"/>
              </a:xfrm>
              <a:prstGeom prst="rect">
                <a:avLst/>
              </a:prstGeom>
            </p:spPr>
          </p:pic>
        </mc:Fallback>
      </mc:AlternateContent>
      <p:grpSp>
        <p:nvGrpSpPr>
          <p:cNvPr id="84" name="그룹 83">
            <a:extLst>
              <a:ext uri="{FF2B5EF4-FFF2-40B4-BE49-F238E27FC236}">
                <a16:creationId xmlns:a16="http://schemas.microsoft.com/office/drawing/2014/main" id="{A9ACD1A8-ABF1-4B8B-90EC-B01AF1E95CDA}"/>
              </a:ext>
            </a:extLst>
          </p:cNvPr>
          <p:cNvGrpSpPr/>
          <p:nvPr/>
        </p:nvGrpSpPr>
        <p:grpSpPr>
          <a:xfrm>
            <a:off x="1316566" y="2522382"/>
            <a:ext cx="3314700" cy="2349500"/>
            <a:chOff x="800100" y="2527300"/>
            <a:chExt cx="3314700" cy="2349500"/>
          </a:xfrm>
        </p:grpSpPr>
        <p:sp>
          <p:nvSpPr>
            <p:cNvPr id="70" name="자유형: 도형 69">
              <a:extLst>
                <a:ext uri="{FF2B5EF4-FFF2-40B4-BE49-F238E27FC236}">
                  <a16:creationId xmlns:a16="http://schemas.microsoft.com/office/drawing/2014/main" id="{8B518B5B-C8CF-4E84-B3E8-2269FBB98DBE}"/>
                </a:ext>
              </a:extLst>
            </p:cNvPr>
            <p:cNvSpPr/>
            <p:nvPr/>
          </p:nvSpPr>
          <p:spPr>
            <a:xfrm>
              <a:off x="889000" y="3238500"/>
              <a:ext cx="381000" cy="177800"/>
            </a:xfrm>
            <a:custGeom>
              <a:avLst/>
              <a:gdLst>
                <a:gd name="connsiteX0" fmla="*/ 0 w 381000"/>
                <a:gd name="connsiteY0" fmla="*/ 177800 h 177800"/>
                <a:gd name="connsiteX1" fmla="*/ 63500 w 381000"/>
                <a:gd name="connsiteY1" fmla="*/ 139700 h 177800"/>
                <a:gd name="connsiteX2" fmla="*/ 177800 w 381000"/>
                <a:gd name="connsiteY2" fmla="*/ 76200 h 177800"/>
                <a:gd name="connsiteX3" fmla="*/ 215900 w 381000"/>
                <a:gd name="connsiteY3" fmla="*/ 38100 h 177800"/>
                <a:gd name="connsiteX4" fmla="*/ 342900 w 381000"/>
                <a:gd name="connsiteY4" fmla="*/ 12700 h 177800"/>
                <a:gd name="connsiteX5" fmla="*/ 381000 w 381000"/>
                <a:gd name="connsiteY5" fmla="*/ 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0" h="177800">
                  <a:moveTo>
                    <a:pt x="0" y="177800"/>
                  </a:moveTo>
                  <a:cubicBezTo>
                    <a:pt x="21167" y="165100"/>
                    <a:pt x="41922" y="151688"/>
                    <a:pt x="63500" y="139700"/>
                  </a:cubicBezTo>
                  <a:cubicBezTo>
                    <a:pt x="110025" y="113853"/>
                    <a:pt x="132426" y="110231"/>
                    <a:pt x="177800" y="76200"/>
                  </a:cubicBezTo>
                  <a:cubicBezTo>
                    <a:pt x="192168" y="65424"/>
                    <a:pt x="199137" y="44547"/>
                    <a:pt x="215900" y="38100"/>
                  </a:cubicBezTo>
                  <a:cubicBezTo>
                    <a:pt x="256194" y="22602"/>
                    <a:pt x="301944" y="26352"/>
                    <a:pt x="342900" y="12700"/>
                  </a:cubicBezTo>
                  <a:lnTo>
                    <a:pt x="381000" y="0"/>
                  </a:ln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ko-KR" altLang="en-US"/>
            </a:p>
          </p:txBody>
        </p:sp>
        <p:sp>
          <p:nvSpPr>
            <p:cNvPr id="71" name="자유형: 도형 70">
              <a:extLst>
                <a:ext uri="{FF2B5EF4-FFF2-40B4-BE49-F238E27FC236}">
                  <a16:creationId xmlns:a16="http://schemas.microsoft.com/office/drawing/2014/main" id="{D0E487A0-ECD1-43C5-A505-E011AE519F09}"/>
                </a:ext>
              </a:extLst>
            </p:cNvPr>
            <p:cNvSpPr/>
            <p:nvPr/>
          </p:nvSpPr>
          <p:spPr>
            <a:xfrm>
              <a:off x="1587500" y="3340051"/>
              <a:ext cx="368300" cy="139749"/>
            </a:xfrm>
            <a:custGeom>
              <a:avLst/>
              <a:gdLst>
                <a:gd name="connsiteX0" fmla="*/ 0 w 368300"/>
                <a:gd name="connsiteY0" fmla="*/ 139749 h 139749"/>
                <a:gd name="connsiteX1" fmla="*/ 63500 w 368300"/>
                <a:gd name="connsiteY1" fmla="*/ 114349 h 139749"/>
                <a:gd name="connsiteX2" fmla="*/ 114300 w 368300"/>
                <a:gd name="connsiteY2" fmla="*/ 88949 h 139749"/>
                <a:gd name="connsiteX3" fmla="*/ 177800 w 368300"/>
                <a:gd name="connsiteY3" fmla="*/ 76249 h 139749"/>
                <a:gd name="connsiteX4" fmla="*/ 228600 w 368300"/>
                <a:gd name="connsiteY4" fmla="*/ 50849 h 139749"/>
                <a:gd name="connsiteX5" fmla="*/ 317500 w 368300"/>
                <a:gd name="connsiteY5" fmla="*/ 25449 h 139749"/>
                <a:gd name="connsiteX6" fmla="*/ 368300 w 368300"/>
                <a:gd name="connsiteY6" fmla="*/ 49 h 139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139749">
                  <a:moveTo>
                    <a:pt x="0" y="139749"/>
                  </a:moveTo>
                  <a:cubicBezTo>
                    <a:pt x="21167" y="131282"/>
                    <a:pt x="42668" y="123608"/>
                    <a:pt x="63500" y="114349"/>
                  </a:cubicBezTo>
                  <a:cubicBezTo>
                    <a:pt x="80800" y="106660"/>
                    <a:pt x="96339" y="94936"/>
                    <a:pt x="114300" y="88949"/>
                  </a:cubicBezTo>
                  <a:cubicBezTo>
                    <a:pt x="134778" y="82123"/>
                    <a:pt x="156633" y="80482"/>
                    <a:pt x="177800" y="76249"/>
                  </a:cubicBezTo>
                  <a:cubicBezTo>
                    <a:pt x="194733" y="67782"/>
                    <a:pt x="211199" y="58307"/>
                    <a:pt x="228600" y="50849"/>
                  </a:cubicBezTo>
                  <a:cubicBezTo>
                    <a:pt x="254107" y="39917"/>
                    <a:pt x="291721" y="31894"/>
                    <a:pt x="317500" y="25449"/>
                  </a:cubicBezTo>
                  <a:cubicBezTo>
                    <a:pt x="359122" y="-2299"/>
                    <a:pt x="340336" y="49"/>
                    <a:pt x="368300" y="49"/>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ko-KR" altLang="en-US"/>
            </a:p>
          </p:txBody>
        </p:sp>
        <p:sp>
          <p:nvSpPr>
            <p:cNvPr id="72" name="자유형: 도형 71">
              <a:extLst>
                <a:ext uri="{FF2B5EF4-FFF2-40B4-BE49-F238E27FC236}">
                  <a16:creationId xmlns:a16="http://schemas.microsoft.com/office/drawing/2014/main" id="{5E1241DD-5634-44A6-A879-AF93DD31A698}"/>
                </a:ext>
              </a:extLst>
            </p:cNvPr>
            <p:cNvSpPr/>
            <p:nvPr/>
          </p:nvSpPr>
          <p:spPr>
            <a:xfrm>
              <a:off x="1079500" y="3898900"/>
              <a:ext cx="203200" cy="304830"/>
            </a:xfrm>
            <a:custGeom>
              <a:avLst/>
              <a:gdLst>
                <a:gd name="connsiteX0" fmla="*/ 0 w 203200"/>
                <a:gd name="connsiteY0" fmla="*/ 0 h 304830"/>
                <a:gd name="connsiteX1" fmla="*/ 38100 w 203200"/>
                <a:gd name="connsiteY1" fmla="*/ 63500 h 304830"/>
                <a:gd name="connsiteX2" fmla="*/ 101600 w 203200"/>
                <a:gd name="connsiteY2" fmla="*/ 203200 h 304830"/>
                <a:gd name="connsiteX3" fmla="*/ 139700 w 203200"/>
                <a:gd name="connsiteY3" fmla="*/ 254000 h 304830"/>
                <a:gd name="connsiteX4" fmla="*/ 203200 w 203200"/>
                <a:gd name="connsiteY4" fmla="*/ 304800 h 304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 h="304830">
                  <a:moveTo>
                    <a:pt x="0" y="0"/>
                  </a:moveTo>
                  <a:cubicBezTo>
                    <a:pt x="12700" y="21167"/>
                    <a:pt x="27061" y="41422"/>
                    <a:pt x="38100" y="63500"/>
                  </a:cubicBezTo>
                  <a:cubicBezTo>
                    <a:pt x="53814" y="94929"/>
                    <a:pt x="79306" y="167530"/>
                    <a:pt x="101600" y="203200"/>
                  </a:cubicBezTo>
                  <a:cubicBezTo>
                    <a:pt x="112818" y="221149"/>
                    <a:pt x="125762" y="238070"/>
                    <a:pt x="139700" y="254000"/>
                  </a:cubicBezTo>
                  <a:cubicBezTo>
                    <a:pt x="186769" y="307793"/>
                    <a:pt x="167741" y="304800"/>
                    <a:pt x="203200" y="304800"/>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ko-KR" altLang="en-US"/>
            </a:p>
          </p:txBody>
        </p:sp>
        <p:sp>
          <p:nvSpPr>
            <p:cNvPr id="73" name="자유형: 도형 72">
              <a:extLst>
                <a:ext uri="{FF2B5EF4-FFF2-40B4-BE49-F238E27FC236}">
                  <a16:creationId xmlns:a16="http://schemas.microsoft.com/office/drawing/2014/main" id="{7DE36D1B-6D33-4E48-999B-1D863B5EA28C}"/>
                </a:ext>
              </a:extLst>
            </p:cNvPr>
            <p:cNvSpPr/>
            <p:nvPr/>
          </p:nvSpPr>
          <p:spPr>
            <a:xfrm>
              <a:off x="2349500" y="3200400"/>
              <a:ext cx="317500" cy="254000"/>
            </a:xfrm>
            <a:custGeom>
              <a:avLst/>
              <a:gdLst>
                <a:gd name="connsiteX0" fmla="*/ 0 w 317500"/>
                <a:gd name="connsiteY0" fmla="*/ 254000 h 254000"/>
                <a:gd name="connsiteX1" fmla="*/ 127000 w 317500"/>
                <a:gd name="connsiteY1" fmla="*/ 139700 h 254000"/>
                <a:gd name="connsiteX2" fmla="*/ 190500 w 317500"/>
                <a:gd name="connsiteY2" fmla="*/ 76200 h 254000"/>
                <a:gd name="connsiteX3" fmla="*/ 266700 w 317500"/>
                <a:gd name="connsiteY3" fmla="*/ 38100 h 254000"/>
                <a:gd name="connsiteX4" fmla="*/ 317500 w 317500"/>
                <a:gd name="connsiteY4" fmla="*/ 0 h 25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 h="254000">
                  <a:moveTo>
                    <a:pt x="0" y="254000"/>
                  </a:moveTo>
                  <a:cubicBezTo>
                    <a:pt x="100638" y="128202"/>
                    <a:pt x="-6405" y="248849"/>
                    <a:pt x="127000" y="139700"/>
                  </a:cubicBezTo>
                  <a:cubicBezTo>
                    <a:pt x="150168" y="120745"/>
                    <a:pt x="166291" y="93806"/>
                    <a:pt x="190500" y="76200"/>
                  </a:cubicBezTo>
                  <a:cubicBezTo>
                    <a:pt x="213467" y="59497"/>
                    <a:pt x="241876" y="51891"/>
                    <a:pt x="266700" y="38100"/>
                  </a:cubicBezTo>
                  <a:cubicBezTo>
                    <a:pt x="299011" y="20149"/>
                    <a:pt x="298232" y="19268"/>
                    <a:pt x="317500" y="0"/>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ko-KR" altLang="en-US"/>
            </a:p>
          </p:txBody>
        </p:sp>
        <p:sp>
          <p:nvSpPr>
            <p:cNvPr id="74" name="자유형: 도형 73">
              <a:extLst>
                <a:ext uri="{FF2B5EF4-FFF2-40B4-BE49-F238E27FC236}">
                  <a16:creationId xmlns:a16="http://schemas.microsoft.com/office/drawing/2014/main" id="{D98E56A6-E9ED-4643-AD89-1FE0C2890C1E}"/>
                </a:ext>
              </a:extLst>
            </p:cNvPr>
            <p:cNvSpPr/>
            <p:nvPr/>
          </p:nvSpPr>
          <p:spPr>
            <a:xfrm>
              <a:off x="3466689" y="2527300"/>
              <a:ext cx="13111" cy="393700"/>
            </a:xfrm>
            <a:custGeom>
              <a:avLst/>
              <a:gdLst>
                <a:gd name="connsiteX0" fmla="*/ 13111 w 13111"/>
                <a:gd name="connsiteY0" fmla="*/ 393700 h 393700"/>
                <a:gd name="connsiteX1" fmla="*/ 411 w 13111"/>
                <a:gd name="connsiteY1" fmla="*/ 0 h 393700"/>
              </a:gdLst>
              <a:ahLst/>
              <a:cxnLst>
                <a:cxn ang="0">
                  <a:pos x="connsiteX0" y="connsiteY0"/>
                </a:cxn>
                <a:cxn ang="0">
                  <a:pos x="connsiteX1" y="connsiteY1"/>
                </a:cxn>
              </a:cxnLst>
              <a:rect l="l" t="t" r="r" b="b"/>
              <a:pathLst>
                <a:path w="13111" h="393700">
                  <a:moveTo>
                    <a:pt x="13111" y="393700"/>
                  </a:moveTo>
                  <a:cubicBezTo>
                    <a:pt x="-3550" y="127124"/>
                    <a:pt x="411" y="258365"/>
                    <a:pt x="411" y="0"/>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ko-KR" altLang="en-US"/>
            </a:p>
          </p:txBody>
        </p:sp>
        <p:sp>
          <p:nvSpPr>
            <p:cNvPr id="75" name="자유형: 도형 74">
              <a:extLst>
                <a:ext uri="{FF2B5EF4-FFF2-40B4-BE49-F238E27FC236}">
                  <a16:creationId xmlns:a16="http://schemas.microsoft.com/office/drawing/2014/main" id="{E4AF99BE-AD37-45D0-AFAC-4C24FC4A10A2}"/>
                </a:ext>
              </a:extLst>
            </p:cNvPr>
            <p:cNvSpPr/>
            <p:nvPr/>
          </p:nvSpPr>
          <p:spPr>
            <a:xfrm>
              <a:off x="3606800" y="2921000"/>
              <a:ext cx="508000" cy="12700"/>
            </a:xfrm>
            <a:custGeom>
              <a:avLst/>
              <a:gdLst>
                <a:gd name="connsiteX0" fmla="*/ 0 w 508000"/>
                <a:gd name="connsiteY0" fmla="*/ 12700 h 12700"/>
                <a:gd name="connsiteX1" fmla="*/ 508000 w 508000"/>
                <a:gd name="connsiteY1" fmla="*/ 0 h 12700"/>
              </a:gdLst>
              <a:ahLst/>
              <a:cxnLst>
                <a:cxn ang="0">
                  <a:pos x="connsiteX0" y="connsiteY0"/>
                </a:cxn>
                <a:cxn ang="0">
                  <a:pos x="connsiteX1" y="connsiteY1"/>
                </a:cxn>
              </a:cxnLst>
              <a:rect l="l" t="t" r="r" b="b"/>
              <a:pathLst>
                <a:path w="508000" h="12700">
                  <a:moveTo>
                    <a:pt x="0" y="12700"/>
                  </a:moveTo>
                  <a:lnTo>
                    <a:pt x="508000" y="0"/>
                  </a:ln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ko-KR" altLang="en-US"/>
            </a:p>
          </p:txBody>
        </p:sp>
        <p:sp>
          <p:nvSpPr>
            <p:cNvPr id="76" name="자유형: 도형 75">
              <a:extLst>
                <a:ext uri="{FF2B5EF4-FFF2-40B4-BE49-F238E27FC236}">
                  <a16:creationId xmlns:a16="http://schemas.microsoft.com/office/drawing/2014/main" id="{B9D8FE20-C330-41F2-9611-ACAFC7DD9F61}"/>
                </a:ext>
              </a:extLst>
            </p:cNvPr>
            <p:cNvSpPr/>
            <p:nvPr/>
          </p:nvSpPr>
          <p:spPr>
            <a:xfrm>
              <a:off x="3275516" y="2730500"/>
              <a:ext cx="64584" cy="419100"/>
            </a:xfrm>
            <a:custGeom>
              <a:avLst/>
              <a:gdLst>
                <a:gd name="connsiteX0" fmla="*/ 64584 w 64584"/>
                <a:gd name="connsiteY0" fmla="*/ 419100 h 419100"/>
                <a:gd name="connsiteX1" fmla="*/ 26484 w 64584"/>
                <a:gd name="connsiteY1" fmla="*/ 292100 h 419100"/>
                <a:gd name="connsiteX2" fmla="*/ 13784 w 64584"/>
                <a:gd name="connsiteY2" fmla="*/ 228600 h 419100"/>
                <a:gd name="connsiteX3" fmla="*/ 1084 w 64584"/>
                <a:gd name="connsiteY3" fmla="*/ 0 h 419100"/>
              </a:gdLst>
              <a:ahLst/>
              <a:cxnLst>
                <a:cxn ang="0">
                  <a:pos x="connsiteX0" y="connsiteY0"/>
                </a:cxn>
                <a:cxn ang="0">
                  <a:pos x="connsiteX1" y="connsiteY1"/>
                </a:cxn>
                <a:cxn ang="0">
                  <a:pos x="connsiteX2" y="connsiteY2"/>
                </a:cxn>
                <a:cxn ang="0">
                  <a:pos x="connsiteX3" y="connsiteY3"/>
                </a:cxn>
              </a:cxnLst>
              <a:rect l="l" t="t" r="r" b="b"/>
              <a:pathLst>
                <a:path w="64584" h="419100">
                  <a:moveTo>
                    <a:pt x="64584" y="419100"/>
                  </a:moveTo>
                  <a:cubicBezTo>
                    <a:pt x="31593" y="254143"/>
                    <a:pt x="76609" y="459184"/>
                    <a:pt x="26484" y="292100"/>
                  </a:cubicBezTo>
                  <a:cubicBezTo>
                    <a:pt x="20281" y="271425"/>
                    <a:pt x="17333" y="249892"/>
                    <a:pt x="13784" y="228600"/>
                  </a:cubicBezTo>
                  <a:cubicBezTo>
                    <a:pt x="-5502" y="112887"/>
                    <a:pt x="1084" y="139633"/>
                    <a:pt x="1084" y="0"/>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ko-KR" altLang="en-US"/>
            </a:p>
          </p:txBody>
        </p:sp>
        <p:sp>
          <p:nvSpPr>
            <p:cNvPr id="77" name="자유형: 도형 76">
              <a:extLst>
                <a:ext uri="{FF2B5EF4-FFF2-40B4-BE49-F238E27FC236}">
                  <a16:creationId xmlns:a16="http://schemas.microsoft.com/office/drawing/2014/main" id="{BC270D6D-4026-41BD-A9B0-263A39106F70}"/>
                </a:ext>
              </a:extLst>
            </p:cNvPr>
            <p:cNvSpPr/>
            <p:nvPr/>
          </p:nvSpPr>
          <p:spPr>
            <a:xfrm>
              <a:off x="3581400" y="3784600"/>
              <a:ext cx="165100" cy="190500"/>
            </a:xfrm>
            <a:custGeom>
              <a:avLst/>
              <a:gdLst>
                <a:gd name="connsiteX0" fmla="*/ 0 w 165100"/>
                <a:gd name="connsiteY0" fmla="*/ 190500 h 190500"/>
                <a:gd name="connsiteX1" fmla="*/ 25400 w 165100"/>
                <a:gd name="connsiteY1" fmla="*/ 127000 h 190500"/>
                <a:gd name="connsiteX2" fmla="*/ 101600 w 165100"/>
                <a:gd name="connsiteY2" fmla="*/ 38100 h 190500"/>
                <a:gd name="connsiteX3" fmla="*/ 165100 w 165100"/>
                <a:gd name="connsiteY3" fmla="*/ 0 h 190500"/>
              </a:gdLst>
              <a:ahLst/>
              <a:cxnLst>
                <a:cxn ang="0">
                  <a:pos x="connsiteX0" y="connsiteY0"/>
                </a:cxn>
                <a:cxn ang="0">
                  <a:pos x="connsiteX1" y="connsiteY1"/>
                </a:cxn>
                <a:cxn ang="0">
                  <a:pos x="connsiteX2" y="connsiteY2"/>
                </a:cxn>
                <a:cxn ang="0">
                  <a:pos x="connsiteX3" y="connsiteY3"/>
                </a:cxn>
              </a:cxnLst>
              <a:rect l="l" t="t" r="r" b="b"/>
              <a:pathLst>
                <a:path w="165100" h="190500">
                  <a:moveTo>
                    <a:pt x="0" y="190500"/>
                  </a:moveTo>
                  <a:cubicBezTo>
                    <a:pt x="8467" y="169333"/>
                    <a:pt x="15205" y="147390"/>
                    <a:pt x="25400" y="127000"/>
                  </a:cubicBezTo>
                  <a:cubicBezTo>
                    <a:pt x="40316" y="97168"/>
                    <a:pt x="77297" y="55459"/>
                    <a:pt x="101600" y="38100"/>
                  </a:cubicBezTo>
                  <a:cubicBezTo>
                    <a:pt x="217005" y="-44332"/>
                    <a:pt x="71250" y="93850"/>
                    <a:pt x="165100" y="0"/>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ko-KR" altLang="en-US"/>
            </a:p>
          </p:txBody>
        </p:sp>
        <p:sp>
          <p:nvSpPr>
            <p:cNvPr id="78" name="자유형: 도형 77">
              <a:extLst>
                <a:ext uri="{FF2B5EF4-FFF2-40B4-BE49-F238E27FC236}">
                  <a16:creationId xmlns:a16="http://schemas.microsoft.com/office/drawing/2014/main" id="{A47966DB-6DB2-4205-96E3-8E6D5A34CC25}"/>
                </a:ext>
              </a:extLst>
            </p:cNvPr>
            <p:cNvSpPr/>
            <p:nvPr/>
          </p:nvSpPr>
          <p:spPr>
            <a:xfrm>
              <a:off x="3223180" y="4457700"/>
              <a:ext cx="91520" cy="419100"/>
            </a:xfrm>
            <a:custGeom>
              <a:avLst/>
              <a:gdLst>
                <a:gd name="connsiteX0" fmla="*/ 91520 w 91520"/>
                <a:gd name="connsiteY0" fmla="*/ 0 h 419100"/>
                <a:gd name="connsiteX1" fmla="*/ 28020 w 91520"/>
                <a:gd name="connsiteY1" fmla="*/ 165100 h 419100"/>
                <a:gd name="connsiteX2" fmla="*/ 2620 w 91520"/>
                <a:gd name="connsiteY2" fmla="*/ 241300 h 419100"/>
                <a:gd name="connsiteX3" fmla="*/ 2620 w 91520"/>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91520" h="419100">
                  <a:moveTo>
                    <a:pt x="91520" y="0"/>
                  </a:moveTo>
                  <a:cubicBezTo>
                    <a:pt x="70353" y="55033"/>
                    <a:pt x="46666" y="109162"/>
                    <a:pt x="28020" y="165100"/>
                  </a:cubicBezTo>
                  <a:cubicBezTo>
                    <a:pt x="19553" y="190500"/>
                    <a:pt x="5284" y="214659"/>
                    <a:pt x="2620" y="241300"/>
                  </a:cubicBezTo>
                  <a:cubicBezTo>
                    <a:pt x="-3277" y="300273"/>
                    <a:pt x="2620" y="359833"/>
                    <a:pt x="2620" y="419100"/>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ko-KR" altLang="en-US"/>
            </a:p>
          </p:txBody>
        </p:sp>
        <p:sp>
          <p:nvSpPr>
            <p:cNvPr id="79" name="자유형: 도형 78">
              <a:extLst>
                <a:ext uri="{FF2B5EF4-FFF2-40B4-BE49-F238E27FC236}">
                  <a16:creationId xmlns:a16="http://schemas.microsoft.com/office/drawing/2014/main" id="{71C6905B-0182-4DFC-AF5E-3F5424C1D7AF}"/>
                </a:ext>
              </a:extLst>
            </p:cNvPr>
            <p:cNvSpPr/>
            <p:nvPr/>
          </p:nvSpPr>
          <p:spPr>
            <a:xfrm>
              <a:off x="3644900" y="4659033"/>
              <a:ext cx="266700" cy="52667"/>
            </a:xfrm>
            <a:custGeom>
              <a:avLst/>
              <a:gdLst>
                <a:gd name="connsiteX0" fmla="*/ 0 w 266700"/>
                <a:gd name="connsiteY0" fmla="*/ 52667 h 52667"/>
                <a:gd name="connsiteX1" fmla="*/ 165100 w 266700"/>
                <a:gd name="connsiteY1" fmla="*/ 1867 h 52667"/>
                <a:gd name="connsiteX2" fmla="*/ 266700 w 266700"/>
                <a:gd name="connsiteY2" fmla="*/ 1867 h 52667"/>
              </a:gdLst>
              <a:ahLst/>
              <a:cxnLst>
                <a:cxn ang="0">
                  <a:pos x="connsiteX0" y="connsiteY0"/>
                </a:cxn>
                <a:cxn ang="0">
                  <a:pos x="connsiteX1" y="connsiteY1"/>
                </a:cxn>
                <a:cxn ang="0">
                  <a:pos x="connsiteX2" y="connsiteY2"/>
                </a:cxn>
              </a:cxnLst>
              <a:rect l="l" t="t" r="r" b="b"/>
              <a:pathLst>
                <a:path w="266700" h="52667">
                  <a:moveTo>
                    <a:pt x="0" y="52667"/>
                  </a:moveTo>
                  <a:cubicBezTo>
                    <a:pt x="59188" y="28992"/>
                    <a:pt x="97618" y="10302"/>
                    <a:pt x="165100" y="1867"/>
                  </a:cubicBezTo>
                  <a:cubicBezTo>
                    <a:pt x="198705" y="-2334"/>
                    <a:pt x="232833" y="1867"/>
                    <a:pt x="266700" y="1867"/>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ko-KR" altLang="en-US"/>
            </a:p>
          </p:txBody>
        </p:sp>
        <p:sp>
          <p:nvSpPr>
            <p:cNvPr id="80" name="자유형: 도형 79">
              <a:extLst>
                <a:ext uri="{FF2B5EF4-FFF2-40B4-BE49-F238E27FC236}">
                  <a16:creationId xmlns:a16="http://schemas.microsoft.com/office/drawing/2014/main" id="{B09FF8AA-0AD6-4A8C-A575-DEECEB13B02F}"/>
                </a:ext>
              </a:extLst>
            </p:cNvPr>
            <p:cNvSpPr/>
            <p:nvPr/>
          </p:nvSpPr>
          <p:spPr>
            <a:xfrm>
              <a:off x="2044700" y="3886200"/>
              <a:ext cx="101600" cy="292100"/>
            </a:xfrm>
            <a:custGeom>
              <a:avLst/>
              <a:gdLst>
                <a:gd name="connsiteX0" fmla="*/ 0 w 101600"/>
                <a:gd name="connsiteY0" fmla="*/ 0 h 292100"/>
                <a:gd name="connsiteX1" fmla="*/ 25400 w 101600"/>
                <a:gd name="connsiteY1" fmla="*/ 152400 h 292100"/>
                <a:gd name="connsiteX2" fmla="*/ 101600 w 101600"/>
                <a:gd name="connsiteY2" fmla="*/ 292100 h 292100"/>
              </a:gdLst>
              <a:ahLst/>
              <a:cxnLst>
                <a:cxn ang="0">
                  <a:pos x="connsiteX0" y="connsiteY0"/>
                </a:cxn>
                <a:cxn ang="0">
                  <a:pos x="connsiteX1" y="connsiteY1"/>
                </a:cxn>
                <a:cxn ang="0">
                  <a:pos x="connsiteX2" y="connsiteY2"/>
                </a:cxn>
              </a:cxnLst>
              <a:rect l="l" t="t" r="r" b="b"/>
              <a:pathLst>
                <a:path w="101600" h="292100">
                  <a:moveTo>
                    <a:pt x="0" y="0"/>
                  </a:moveTo>
                  <a:cubicBezTo>
                    <a:pt x="8467" y="50800"/>
                    <a:pt x="9785" y="103324"/>
                    <a:pt x="25400" y="152400"/>
                  </a:cubicBezTo>
                  <a:cubicBezTo>
                    <a:pt x="56283" y="249460"/>
                    <a:pt x="59897" y="250397"/>
                    <a:pt x="101600" y="292100"/>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ko-KR" altLang="en-US"/>
            </a:p>
          </p:txBody>
        </p:sp>
        <p:sp>
          <p:nvSpPr>
            <p:cNvPr id="81" name="자유형: 도형 80">
              <a:extLst>
                <a:ext uri="{FF2B5EF4-FFF2-40B4-BE49-F238E27FC236}">
                  <a16:creationId xmlns:a16="http://schemas.microsoft.com/office/drawing/2014/main" id="{15CCA8E9-BD42-4F2C-990E-83B557B064BB}"/>
                </a:ext>
              </a:extLst>
            </p:cNvPr>
            <p:cNvSpPr/>
            <p:nvPr/>
          </p:nvSpPr>
          <p:spPr>
            <a:xfrm>
              <a:off x="800100" y="3683000"/>
              <a:ext cx="254000" cy="215900"/>
            </a:xfrm>
            <a:custGeom>
              <a:avLst/>
              <a:gdLst>
                <a:gd name="connsiteX0" fmla="*/ 0 w 254000"/>
                <a:gd name="connsiteY0" fmla="*/ 215900 h 215900"/>
                <a:gd name="connsiteX1" fmla="*/ 25400 w 254000"/>
                <a:gd name="connsiteY1" fmla="*/ 152400 h 215900"/>
                <a:gd name="connsiteX2" fmla="*/ 88900 w 254000"/>
                <a:gd name="connsiteY2" fmla="*/ 76200 h 215900"/>
                <a:gd name="connsiteX3" fmla="*/ 127000 w 254000"/>
                <a:gd name="connsiteY3" fmla="*/ 50800 h 215900"/>
                <a:gd name="connsiteX4" fmla="*/ 254000 w 254000"/>
                <a:gd name="connsiteY4" fmla="*/ 0 h 21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215900">
                  <a:moveTo>
                    <a:pt x="0" y="215900"/>
                  </a:moveTo>
                  <a:cubicBezTo>
                    <a:pt x="8467" y="194733"/>
                    <a:pt x="15205" y="172790"/>
                    <a:pt x="25400" y="152400"/>
                  </a:cubicBezTo>
                  <a:cubicBezTo>
                    <a:pt x="39671" y="123857"/>
                    <a:pt x="64825" y="96262"/>
                    <a:pt x="88900" y="76200"/>
                  </a:cubicBezTo>
                  <a:cubicBezTo>
                    <a:pt x="100626" y="66429"/>
                    <a:pt x="113141" y="57196"/>
                    <a:pt x="127000" y="50800"/>
                  </a:cubicBezTo>
                  <a:cubicBezTo>
                    <a:pt x="168398" y="31693"/>
                    <a:pt x="254000" y="0"/>
                    <a:pt x="254000" y="0"/>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ko-KR" altLang="en-US"/>
            </a:p>
          </p:txBody>
        </p:sp>
        <p:sp>
          <p:nvSpPr>
            <p:cNvPr id="82" name="자유형: 도형 81">
              <a:extLst>
                <a:ext uri="{FF2B5EF4-FFF2-40B4-BE49-F238E27FC236}">
                  <a16:creationId xmlns:a16="http://schemas.microsoft.com/office/drawing/2014/main" id="{8FB63596-78B8-46C8-BDA9-70F09A27C450}"/>
                </a:ext>
              </a:extLst>
            </p:cNvPr>
            <p:cNvSpPr/>
            <p:nvPr/>
          </p:nvSpPr>
          <p:spPr>
            <a:xfrm>
              <a:off x="2159000" y="3262570"/>
              <a:ext cx="165100" cy="318830"/>
            </a:xfrm>
            <a:custGeom>
              <a:avLst/>
              <a:gdLst>
                <a:gd name="connsiteX0" fmla="*/ 0 w 165100"/>
                <a:gd name="connsiteY0" fmla="*/ 318830 h 318830"/>
                <a:gd name="connsiteX1" fmla="*/ 25400 w 165100"/>
                <a:gd name="connsiteY1" fmla="*/ 255330 h 318830"/>
                <a:gd name="connsiteX2" fmla="*/ 38100 w 165100"/>
                <a:gd name="connsiteY2" fmla="*/ 217230 h 318830"/>
                <a:gd name="connsiteX3" fmla="*/ 63500 w 165100"/>
                <a:gd name="connsiteY3" fmla="*/ 166430 h 318830"/>
                <a:gd name="connsiteX4" fmla="*/ 88900 w 165100"/>
                <a:gd name="connsiteY4" fmla="*/ 102930 h 318830"/>
                <a:gd name="connsiteX5" fmla="*/ 127000 w 165100"/>
                <a:gd name="connsiteY5" fmla="*/ 39430 h 318830"/>
                <a:gd name="connsiteX6" fmla="*/ 152400 w 165100"/>
                <a:gd name="connsiteY6" fmla="*/ 1330 h 318830"/>
                <a:gd name="connsiteX7" fmla="*/ 165100 w 165100"/>
                <a:gd name="connsiteY7" fmla="*/ 1330 h 31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100" h="318830">
                  <a:moveTo>
                    <a:pt x="0" y="318830"/>
                  </a:moveTo>
                  <a:cubicBezTo>
                    <a:pt x="8467" y="297663"/>
                    <a:pt x="17395" y="276676"/>
                    <a:pt x="25400" y="255330"/>
                  </a:cubicBezTo>
                  <a:cubicBezTo>
                    <a:pt x="30100" y="242795"/>
                    <a:pt x="32827" y="229535"/>
                    <a:pt x="38100" y="217230"/>
                  </a:cubicBezTo>
                  <a:cubicBezTo>
                    <a:pt x="45558" y="199829"/>
                    <a:pt x="55811" y="183730"/>
                    <a:pt x="63500" y="166430"/>
                  </a:cubicBezTo>
                  <a:cubicBezTo>
                    <a:pt x="72759" y="145598"/>
                    <a:pt x="78705" y="123320"/>
                    <a:pt x="88900" y="102930"/>
                  </a:cubicBezTo>
                  <a:cubicBezTo>
                    <a:pt x="99939" y="80852"/>
                    <a:pt x="113917" y="60362"/>
                    <a:pt x="127000" y="39430"/>
                  </a:cubicBezTo>
                  <a:cubicBezTo>
                    <a:pt x="135090" y="26487"/>
                    <a:pt x="141607" y="12123"/>
                    <a:pt x="152400" y="1330"/>
                  </a:cubicBezTo>
                  <a:cubicBezTo>
                    <a:pt x="155393" y="-1663"/>
                    <a:pt x="160867" y="1330"/>
                    <a:pt x="165100" y="1330"/>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ko-KR" altLang="en-US"/>
            </a:p>
          </p:txBody>
        </p:sp>
        <p:sp>
          <p:nvSpPr>
            <p:cNvPr id="83" name="자유형: 도형 82">
              <a:extLst>
                <a:ext uri="{FF2B5EF4-FFF2-40B4-BE49-F238E27FC236}">
                  <a16:creationId xmlns:a16="http://schemas.microsoft.com/office/drawing/2014/main" id="{CD71431D-9F22-4B1C-8918-CF27D873D658}"/>
                </a:ext>
              </a:extLst>
            </p:cNvPr>
            <p:cNvSpPr/>
            <p:nvPr/>
          </p:nvSpPr>
          <p:spPr>
            <a:xfrm>
              <a:off x="2667000" y="3962400"/>
              <a:ext cx="139700" cy="266700"/>
            </a:xfrm>
            <a:custGeom>
              <a:avLst/>
              <a:gdLst>
                <a:gd name="connsiteX0" fmla="*/ 0 w 139700"/>
                <a:gd name="connsiteY0" fmla="*/ 0 h 266700"/>
                <a:gd name="connsiteX1" fmla="*/ 38100 w 139700"/>
                <a:gd name="connsiteY1" fmla="*/ 63500 h 266700"/>
                <a:gd name="connsiteX2" fmla="*/ 50800 w 139700"/>
                <a:gd name="connsiteY2" fmla="*/ 114300 h 266700"/>
                <a:gd name="connsiteX3" fmla="*/ 88900 w 139700"/>
                <a:gd name="connsiteY3" fmla="*/ 152400 h 266700"/>
                <a:gd name="connsiteX4" fmla="*/ 101600 w 139700"/>
                <a:gd name="connsiteY4" fmla="*/ 190500 h 266700"/>
                <a:gd name="connsiteX5" fmla="*/ 127000 w 139700"/>
                <a:gd name="connsiteY5" fmla="*/ 241300 h 266700"/>
                <a:gd name="connsiteX6" fmla="*/ 139700 w 139700"/>
                <a:gd name="connsiteY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700" h="266700">
                  <a:moveTo>
                    <a:pt x="0" y="0"/>
                  </a:moveTo>
                  <a:cubicBezTo>
                    <a:pt x="12700" y="21167"/>
                    <a:pt x="28075" y="40943"/>
                    <a:pt x="38100" y="63500"/>
                  </a:cubicBezTo>
                  <a:cubicBezTo>
                    <a:pt x="45189" y="79450"/>
                    <a:pt x="42140" y="99145"/>
                    <a:pt x="50800" y="114300"/>
                  </a:cubicBezTo>
                  <a:cubicBezTo>
                    <a:pt x="59711" y="129894"/>
                    <a:pt x="76200" y="139700"/>
                    <a:pt x="88900" y="152400"/>
                  </a:cubicBezTo>
                  <a:cubicBezTo>
                    <a:pt x="93133" y="165100"/>
                    <a:pt x="96327" y="178195"/>
                    <a:pt x="101600" y="190500"/>
                  </a:cubicBezTo>
                  <a:cubicBezTo>
                    <a:pt x="109058" y="207901"/>
                    <a:pt x="118533" y="224367"/>
                    <a:pt x="127000" y="241300"/>
                  </a:cubicBezTo>
                  <a:lnTo>
                    <a:pt x="139700" y="266700"/>
                  </a:ln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ko-KR" altLang="en-US"/>
            </a:p>
          </p:txBody>
        </p:sp>
      </p:grp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50795B1C-C251-4E0F-81E0-43024502FEA9}"/>
                  </a:ext>
                </a:extLst>
              </p:cNvPr>
              <p:cNvSpPr txBox="1"/>
              <p:nvPr/>
            </p:nvSpPr>
            <p:spPr>
              <a:xfrm>
                <a:off x="245233" y="2928782"/>
                <a:ext cx="1507079" cy="369332"/>
              </a:xfrm>
              <a:prstGeom prst="rect">
                <a:avLst/>
              </a:prstGeom>
              <a:noFill/>
            </p:spPr>
            <p:txBody>
              <a:bodyPr wrap="none" rtlCol="0">
                <a:spAutoFit/>
              </a:bodyPr>
              <a:lstStyle/>
              <a:p>
                <a14:m>
                  <m:oMath xmlns:m="http://schemas.openxmlformats.org/officeDocument/2006/math">
                    <m:sSub>
                      <m:sSubPr>
                        <m:ctrlPr>
                          <a:rPr lang="en-US" altLang="ko-KR" b="1" i="1" smtClean="0">
                            <a:solidFill>
                              <a:schemeClr val="accent1"/>
                            </a:solidFill>
                            <a:latin typeface="Cambria Math" panose="02040503050406030204" pitchFamily="18" charset="0"/>
                          </a:rPr>
                        </m:ctrlPr>
                      </m:sSubPr>
                      <m:e>
                        <m:r>
                          <a:rPr lang="en-US" altLang="ko-KR" b="1" i="1" smtClean="0">
                            <a:solidFill>
                              <a:schemeClr val="accent1"/>
                            </a:solidFill>
                            <a:latin typeface="Cambria Math" panose="02040503050406030204" pitchFamily="18" charset="0"/>
                          </a:rPr>
                          <m:t>𝒏</m:t>
                        </m:r>
                      </m:e>
                      <m:sub>
                        <m:r>
                          <a:rPr lang="en-US" altLang="ko-KR" b="1" i="1" smtClean="0">
                            <a:solidFill>
                              <a:schemeClr val="accent1"/>
                            </a:solidFill>
                            <a:latin typeface="Cambria Math" panose="02040503050406030204" pitchFamily="18" charset="0"/>
                          </a:rPr>
                          <m:t>𝟏</m:t>
                        </m:r>
                      </m:sub>
                    </m:sSub>
                  </m:oMath>
                </a14:m>
                <a:r>
                  <a:rPr lang="en-US" altLang="ko-KR" b="1" dirty="0">
                    <a:solidFill>
                      <a:schemeClr val="accent1"/>
                    </a:solidFill>
                  </a:rPr>
                  <a:t>-Collinear</a:t>
                </a:r>
                <a:endParaRPr lang="ko-KR" altLang="en-US" b="1" dirty="0">
                  <a:solidFill>
                    <a:schemeClr val="accent1"/>
                  </a:solidFill>
                </a:endParaRPr>
              </a:p>
            </p:txBody>
          </p:sp>
        </mc:Choice>
        <mc:Fallback xmlns="">
          <p:sp>
            <p:nvSpPr>
              <p:cNvPr id="85" name="TextBox 84">
                <a:extLst>
                  <a:ext uri="{FF2B5EF4-FFF2-40B4-BE49-F238E27FC236}">
                    <a16:creationId xmlns:a16="http://schemas.microsoft.com/office/drawing/2014/main" id="{50795B1C-C251-4E0F-81E0-43024502FEA9}"/>
                  </a:ext>
                </a:extLst>
              </p:cNvPr>
              <p:cNvSpPr txBox="1">
                <a:spLocks noRot="1" noChangeAspect="1" noMove="1" noResize="1" noEditPoints="1" noAdjustHandles="1" noChangeArrowheads="1" noChangeShapeType="1" noTextEdit="1"/>
              </p:cNvSpPr>
              <p:nvPr/>
            </p:nvSpPr>
            <p:spPr>
              <a:xfrm>
                <a:off x="245233" y="2928782"/>
                <a:ext cx="1507079" cy="369332"/>
              </a:xfrm>
              <a:prstGeom prst="rect">
                <a:avLst/>
              </a:prstGeom>
              <a:blipFill>
                <a:blip r:embed="rId7"/>
                <a:stretch>
                  <a:fillRect t="-8197" r="-3239" b="-24590"/>
                </a:stretch>
              </a:blipFill>
            </p:spPr>
            <p:txBody>
              <a:bodyPr/>
              <a:lstStyle/>
              <a:p>
                <a:r>
                  <a:rPr lang="ko-KR" altLang="en-US">
                    <a:noFill/>
                  </a:rPr>
                  <a:t> </a:t>
                </a:r>
              </a:p>
            </p:txBody>
          </p:sp>
        </mc:Fallback>
      </mc:AlternateContent>
      <p:sp>
        <p:nvSpPr>
          <p:cNvPr id="86" name="TextBox 85">
            <a:extLst>
              <a:ext uri="{FF2B5EF4-FFF2-40B4-BE49-F238E27FC236}">
                <a16:creationId xmlns:a16="http://schemas.microsoft.com/office/drawing/2014/main" id="{68E8D977-0D6B-4B74-BBD4-55ED9C92B9DE}"/>
              </a:ext>
            </a:extLst>
          </p:cNvPr>
          <p:cNvSpPr txBox="1"/>
          <p:nvPr/>
        </p:nvSpPr>
        <p:spPr>
          <a:xfrm>
            <a:off x="2120657" y="2884922"/>
            <a:ext cx="632930" cy="369332"/>
          </a:xfrm>
          <a:prstGeom prst="rect">
            <a:avLst/>
          </a:prstGeom>
          <a:noFill/>
        </p:spPr>
        <p:txBody>
          <a:bodyPr wrap="none" rtlCol="0">
            <a:spAutoFit/>
          </a:bodyPr>
          <a:lstStyle/>
          <a:p>
            <a:r>
              <a:rPr lang="en-US" altLang="ko-KR" b="1" dirty="0">
                <a:solidFill>
                  <a:schemeClr val="accent2"/>
                </a:solidFill>
              </a:rPr>
              <a:t>Soft</a:t>
            </a:r>
            <a:endParaRPr lang="ko-KR" altLang="en-US" b="1" dirty="0">
              <a:solidFill>
                <a:schemeClr val="accent2"/>
              </a:solidFill>
            </a:endParaRPr>
          </a:p>
        </p:txBody>
      </p:sp>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4A36A712-E054-4F05-B785-524093CCA75D}"/>
                  </a:ext>
                </a:extLst>
              </p:cNvPr>
              <p:cNvSpPr txBox="1"/>
              <p:nvPr/>
            </p:nvSpPr>
            <p:spPr>
              <a:xfrm>
                <a:off x="245233" y="3973818"/>
                <a:ext cx="1497461" cy="369332"/>
              </a:xfrm>
              <a:prstGeom prst="rect">
                <a:avLst/>
              </a:prstGeom>
              <a:noFill/>
            </p:spPr>
            <p:txBody>
              <a:bodyPr wrap="none" rtlCol="0">
                <a:spAutoFit/>
              </a:bodyPr>
              <a:lstStyle/>
              <a:p>
                <a14:m>
                  <m:oMath xmlns:m="http://schemas.openxmlformats.org/officeDocument/2006/math">
                    <m:sSub>
                      <m:sSubPr>
                        <m:ctrlPr>
                          <a:rPr lang="en-US" altLang="ko-KR" b="1" i="1" smtClean="0">
                            <a:solidFill>
                              <a:schemeClr val="accent1"/>
                            </a:solidFill>
                            <a:latin typeface="Cambria Math" panose="02040503050406030204" pitchFamily="18" charset="0"/>
                          </a:rPr>
                        </m:ctrlPr>
                      </m:sSubPr>
                      <m:e>
                        <m:r>
                          <a:rPr lang="en-US" altLang="ko-KR" b="1" i="1" smtClean="0">
                            <a:solidFill>
                              <a:schemeClr val="accent1"/>
                            </a:solidFill>
                            <a:latin typeface="Cambria Math" panose="02040503050406030204" pitchFamily="18" charset="0"/>
                          </a:rPr>
                          <m:t>𝒏</m:t>
                        </m:r>
                      </m:e>
                      <m:sub>
                        <m:r>
                          <a:rPr lang="en-US" altLang="ko-KR" b="1" i="1" smtClean="0">
                            <a:solidFill>
                              <a:schemeClr val="accent1"/>
                            </a:solidFill>
                            <a:latin typeface="Cambria Math" panose="02040503050406030204" pitchFamily="18" charset="0"/>
                          </a:rPr>
                          <m:t>𝟐</m:t>
                        </m:r>
                      </m:sub>
                    </m:sSub>
                  </m:oMath>
                </a14:m>
                <a:r>
                  <a:rPr lang="en-US" altLang="ko-KR" b="1" dirty="0">
                    <a:solidFill>
                      <a:schemeClr val="accent1"/>
                    </a:solidFill>
                  </a:rPr>
                  <a:t>-Collinear</a:t>
                </a:r>
                <a:endParaRPr lang="ko-KR" altLang="en-US" b="1" dirty="0">
                  <a:solidFill>
                    <a:schemeClr val="accent1"/>
                  </a:solidFill>
                </a:endParaRPr>
              </a:p>
            </p:txBody>
          </p:sp>
        </mc:Choice>
        <mc:Fallback xmlns="">
          <p:sp>
            <p:nvSpPr>
              <p:cNvPr id="87" name="TextBox 86">
                <a:extLst>
                  <a:ext uri="{FF2B5EF4-FFF2-40B4-BE49-F238E27FC236}">
                    <a16:creationId xmlns:a16="http://schemas.microsoft.com/office/drawing/2014/main" id="{4A36A712-E054-4F05-B785-524093CCA75D}"/>
                  </a:ext>
                </a:extLst>
              </p:cNvPr>
              <p:cNvSpPr txBox="1">
                <a:spLocks noRot="1" noChangeAspect="1" noMove="1" noResize="1" noEditPoints="1" noAdjustHandles="1" noChangeArrowheads="1" noChangeShapeType="1" noTextEdit="1"/>
              </p:cNvSpPr>
              <p:nvPr/>
            </p:nvSpPr>
            <p:spPr>
              <a:xfrm>
                <a:off x="245233" y="3973818"/>
                <a:ext cx="1497461" cy="369332"/>
              </a:xfrm>
              <a:prstGeom prst="rect">
                <a:avLst/>
              </a:prstGeom>
              <a:blipFill>
                <a:blip r:embed="rId8"/>
                <a:stretch>
                  <a:fillRect t="-10000" r="-3659" b="-2666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084CBBE0-42FD-41B9-BC89-FE8B21BBA501}"/>
                  </a:ext>
                </a:extLst>
              </p:cNvPr>
              <p:cNvSpPr txBox="1"/>
              <p:nvPr/>
            </p:nvSpPr>
            <p:spPr>
              <a:xfrm>
                <a:off x="4262966" y="2060808"/>
                <a:ext cx="1497461" cy="369332"/>
              </a:xfrm>
              <a:prstGeom prst="rect">
                <a:avLst/>
              </a:prstGeom>
              <a:noFill/>
            </p:spPr>
            <p:txBody>
              <a:bodyPr wrap="none" rtlCol="0">
                <a:spAutoFit/>
              </a:bodyPr>
              <a:lstStyle/>
              <a:p>
                <a14:m>
                  <m:oMath xmlns:m="http://schemas.openxmlformats.org/officeDocument/2006/math">
                    <m:sSub>
                      <m:sSubPr>
                        <m:ctrlPr>
                          <a:rPr lang="en-US" altLang="ko-KR" b="1" i="1" smtClean="0">
                            <a:solidFill>
                              <a:schemeClr val="accent1"/>
                            </a:solidFill>
                            <a:latin typeface="Cambria Math" panose="02040503050406030204" pitchFamily="18" charset="0"/>
                          </a:rPr>
                        </m:ctrlPr>
                      </m:sSubPr>
                      <m:e>
                        <m:r>
                          <a:rPr lang="en-US" altLang="ko-KR" b="1" i="1" smtClean="0">
                            <a:solidFill>
                              <a:schemeClr val="accent1"/>
                            </a:solidFill>
                            <a:latin typeface="Cambria Math" panose="02040503050406030204" pitchFamily="18" charset="0"/>
                          </a:rPr>
                          <m:t>𝒏</m:t>
                        </m:r>
                      </m:e>
                      <m:sub>
                        <m:r>
                          <a:rPr lang="en-US" altLang="ko-KR" b="1" i="1" smtClean="0">
                            <a:solidFill>
                              <a:schemeClr val="accent1"/>
                            </a:solidFill>
                            <a:latin typeface="Cambria Math" panose="02040503050406030204" pitchFamily="18" charset="0"/>
                          </a:rPr>
                          <m:t>𝟑</m:t>
                        </m:r>
                      </m:sub>
                    </m:sSub>
                  </m:oMath>
                </a14:m>
                <a:r>
                  <a:rPr lang="en-US" altLang="ko-KR" b="1" dirty="0">
                    <a:solidFill>
                      <a:schemeClr val="accent1"/>
                    </a:solidFill>
                  </a:rPr>
                  <a:t>-Collinear</a:t>
                </a:r>
                <a:endParaRPr lang="ko-KR" altLang="en-US" b="1" dirty="0">
                  <a:solidFill>
                    <a:schemeClr val="accent1"/>
                  </a:solidFill>
                </a:endParaRPr>
              </a:p>
            </p:txBody>
          </p:sp>
        </mc:Choice>
        <mc:Fallback xmlns="">
          <p:sp>
            <p:nvSpPr>
              <p:cNvPr id="88" name="TextBox 87">
                <a:extLst>
                  <a:ext uri="{FF2B5EF4-FFF2-40B4-BE49-F238E27FC236}">
                    <a16:creationId xmlns:a16="http://schemas.microsoft.com/office/drawing/2014/main" id="{084CBBE0-42FD-41B9-BC89-FE8B21BBA501}"/>
                  </a:ext>
                </a:extLst>
              </p:cNvPr>
              <p:cNvSpPr txBox="1">
                <a:spLocks noRot="1" noChangeAspect="1" noMove="1" noResize="1" noEditPoints="1" noAdjustHandles="1" noChangeArrowheads="1" noChangeShapeType="1" noTextEdit="1"/>
              </p:cNvSpPr>
              <p:nvPr/>
            </p:nvSpPr>
            <p:spPr>
              <a:xfrm>
                <a:off x="4262966" y="2060808"/>
                <a:ext cx="1497461" cy="369332"/>
              </a:xfrm>
              <a:prstGeom prst="rect">
                <a:avLst/>
              </a:prstGeom>
              <a:blipFill>
                <a:blip r:embed="rId9"/>
                <a:stretch>
                  <a:fillRect t="-8197" r="-3659" b="-2459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C8C19EC9-884E-46C3-A4DC-6B0A23862436}"/>
                  </a:ext>
                </a:extLst>
              </p:cNvPr>
              <p:cNvSpPr txBox="1"/>
              <p:nvPr/>
            </p:nvSpPr>
            <p:spPr>
              <a:xfrm>
                <a:off x="3989710" y="5057116"/>
                <a:ext cx="1497461" cy="369332"/>
              </a:xfrm>
              <a:prstGeom prst="rect">
                <a:avLst/>
              </a:prstGeom>
              <a:noFill/>
            </p:spPr>
            <p:txBody>
              <a:bodyPr wrap="none" rtlCol="0">
                <a:spAutoFit/>
              </a:bodyPr>
              <a:lstStyle/>
              <a:p>
                <a14:m>
                  <m:oMath xmlns:m="http://schemas.openxmlformats.org/officeDocument/2006/math">
                    <m:sSub>
                      <m:sSubPr>
                        <m:ctrlPr>
                          <a:rPr lang="en-US" altLang="ko-KR" b="1" i="1" smtClean="0">
                            <a:solidFill>
                              <a:schemeClr val="accent1"/>
                            </a:solidFill>
                            <a:latin typeface="Cambria Math" panose="02040503050406030204" pitchFamily="18" charset="0"/>
                          </a:rPr>
                        </m:ctrlPr>
                      </m:sSubPr>
                      <m:e>
                        <m:r>
                          <a:rPr lang="en-US" altLang="ko-KR" b="1" i="1" smtClean="0">
                            <a:solidFill>
                              <a:schemeClr val="accent1"/>
                            </a:solidFill>
                            <a:latin typeface="Cambria Math" panose="02040503050406030204" pitchFamily="18" charset="0"/>
                          </a:rPr>
                          <m:t>𝒏</m:t>
                        </m:r>
                      </m:e>
                      <m:sub>
                        <m:r>
                          <a:rPr lang="en-US" altLang="ko-KR" b="1" i="1" smtClean="0">
                            <a:solidFill>
                              <a:schemeClr val="accent1"/>
                            </a:solidFill>
                            <a:latin typeface="Cambria Math" panose="02040503050406030204" pitchFamily="18" charset="0"/>
                          </a:rPr>
                          <m:t>𝟒</m:t>
                        </m:r>
                      </m:sub>
                    </m:sSub>
                  </m:oMath>
                </a14:m>
                <a:r>
                  <a:rPr lang="en-US" altLang="ko-KR" b="1" dirty="0">
                    <a:solidFill>
                      <a:schemeClr val="accent1"/>
                    </a:solidFill>
                  </a:rPr>
                  <a:t>-Collinear</a:t>
                </a:r>
                <a:endParaRPr lang="ko-KR" altLang="en-US" b="1" dirty="0">
                  <a:solidFill>
                    <a:schemeClr val="accent1"/>
                  </a:solidFill>
                </a:endParaRPr>
              </a:p>
            </p:txBody>
          </p:sp>
        </mc:Choice>
        <mc:Fallback xmlns="">
          <p:sp>
            <p:nvSpPr>
              <p:cNvPr id="89" name="TextBox 88">
                <a:extLst>
                  <a:ext uri="{FF2B5EF4-FFF2-40B4-BE49-F238E27FC236}">
                    <a16:creationId xmlns:a16="http://schemas.microsoft.com/office/drawing/2014/main" id="{C8C19EC9-884E-46C3-A4DC-6B0A23862436}"/>
                  </a:ext>
                </a:extLst>
              </p:cNvPr>
              <p:cNvSpPr txBox="1">
                <a:spLocks noRot="1" noChangeAspect="1" noMove="1" noResize="1" noEditPoints="1" noAdjustHandles="1" noChangeArrowheads="1" noChangeShapeType="1" noTextEdit="1"/>
              </p:cNvSpPr>
              <p:nvPr/>
            </p:nvSpPr>
            <p:spPr>
              <a:xfrm>
                <a:off x="3989710" y="5057116"/>
                <a:ext cx="1497461" cy="369332"/>
              </a:xfrm>
              <a:prstGeom prst="rect">
                <a:avLst/>
              </a:prstGeom>
              <a:blipFill>
                <a:blip r:embed="rId10"/>
                <a:stretch>
                  <a:fillRect t="-10000" r="-3659" b="-26667"/>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076100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5685C99-B354-4D18-BA68-D36A2B48D86F}"/>
              </a:ext>
            </a:extLst>
          </p:cNvPr>
          <p:cNvSpPr>
            <a:spLocks noGrp="1"/>
          </p:cNvSpPr>
          <p:nvPr>
            <p:ph type="title"/>
          </p:nvPr>
        </p:nvSpPr>
        <p:spPr>
          <a:xfrm>
            <a:off x="0" y="1"/>
            <a:ext cx="12192000" cy="571500"/>
          </a:xfrm>
          <a:solidFill>
            <a:schemeClr val="accent1">
              <a:alpha val="40000"/>
            </a:schemeClr>
          </a:solidFill>
        </p:spPr>
        <p:txBody>
          <a:bodyPr>
            <a:normAutofit fontScale="90000"/>
          </a:bodyPr>
          <a:lstStyle/>
          <a:p>
            <a:r>
              <a:rPr lang="en-US" altLang="ko-KR" dirty="0"/>
              <a:t>SCET factorization for the 2-jettiness</a:t>
            </a:r>
            <a:endParaRPr lang="ko-KR" altLang="en-US" dirty="0"/>
          </a:p>
        </p:txBody>
      </p:sp>
      <p:sp>
        <p:nvSpPr>
          <p:cNvPr id="25" name="타원 24">
            <a:extLst>
              <a:ext uri="{FF2B5EF4-FFF2-40B4-BE49-F238E27FC236}">
                <a16:creationId xmlns:a16="http://schemas.microsoft.com/office/drawing/2014/main" id="{945B325C-0ABD-4C39-ABB0-8D4DC0878DB8}"/>
              </a:ext>
              <a:ext uri="{C183D7F6-B498-43B3-948B-1728B52AA6E4}">
                <adec:decorative xmlns:adec="http://schemas.microsoft.com/office/drawing/2017/decorative" val="0"/>
              </a:ext>
            </a:extLst>
          </p:cNvPr>
          <p:cNvSpPr/>
          <p:nvPr/>
        </p:nvSpPr>
        <p:spPr>
          <a:xfrm>
            <a:off x="2837286" y="3538377"/>
            <a:ext cx="864000" cy="2975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b="1" dirty="0">
                <a:solidFill>
                  <a:srgbClr val="FF0000"/>
                </a:solidFill>
              </a:rPr>
              <a:t>H</a:t>
            </a:r>
            <a:endParaRPr lang="ko-KR" altLang="en-US" b="1" dirty="0">
              <a:solidFill>
                <a:srgbClr val="FF0000"/>
              </a:solidFill>
            </a:endParaRPr>
          </a:p>
        </p:txBody>
      </p:sp>
      <mc:AlternateContent xmlns:mc="http://schemas.openxmlformats.org/markup-compatibility/2006" xmlns:p14="http://schemas.microsoft.com/office/powerpoint/2010/main">
        <mc:Choice Requires="p14">
          <p:contentPart p14:bwMode="auto" r:id="rId3">
            <p14:nvContentPartPr>
              <p14:cNvPr id="46" name="잉크 45">
                <a:extLst>
                  <a:ext uri="{FF2B5EF4-FFF2-40B4-BE49-F238E27FC236}">
                    <a16:creationId xmlns:a16="http://schemas.microsoft.com/office/drawing/2014/main" id="{11ABD103-95BB-4CA8-B7D2-A51429E7A1F3}"/>
                  </a:ext>
                </a:extLst>
              </p14:cNvPr>
              <p14:cNvContentPartPr/>
              <p14:nvPr/>
            </p14:nvContentPartPr>
            <p14:xfrm>
              <a:off x="3284606" y="1950513"/>
              <a:ext cx="360" cy="360"/>
            </p14:xfrm>
          </p:contentPart>
        </mc:Choice>
        <mc:Fallback xmlns="">
          <p:pic>
            <p:nvPicPr>
              <p:cNvPr id="46" name="잉크 45">
                <a:extLst>
                  <a:ext uri="{FF2B5EF4-FFF2-40B4-BE49-F238E27FC236}">
                    <a16:creationId xmlns:a16="http://schemas.microsoft.com/office/drawing/2014/main" id="{11ABD103-95BB-4CA8-B7D2-A51429E7A1F3}"/>
                  </a:ext>
                </a:extLst>
              </p:cNvPr>
              <p:cNvPicPr/>
              <p:nvPr/>
            </p:nvPicPr>
            <p:blipFill>
              <a:blip r:embed="rId4"/>
              <a:stretch>
                <a:fillRect/>
              </a:stretch>
            </p:blipFill>
            <p:spPr>
              <a:xfrm>
                <a:off x="3280286" y="194619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3" name="잉크 62">
                <a:extLst>
                  <a:ext uri="{FF2B5EF4-FFF2-40B4-BE49-F238E27FC236}">
                    <a16:creationId xmlns:a16="http://schemas.microsoft.com/office/drawing/2014/main" id="{BE7DAC14-C4EC-4D2E-B3E1-651C4CF29E0C}"/>
                  </a:ext>
                </a:extLst>
              </p14:cNvPr>
              <p14:cNvContentPartPr/>
              <p14:nvPr/>
            </p14:nvContentPartPr>
            <p14:xfrm>
              <a:off x="1785926" y="3246153"/>
              <a:ext cx="360" cy="360"/>
            </p14:xfrm>
          </p:contentPart>
        </mc:Choice>
        <mc:Fallback xmlns="">
          <p:pic>
            <p:nvPicPr>
              <p:cNvPr id="63" name="잉크 62">
                <a:extLst>
                  <a:ext uri="{FF2B5EF4-FFF2-40B4-BE49-F238E27FC236}">
                    <a16:creationId xmlns:a16="http://schemas.microsoft.com/office/drawing/2014/main" id="{BE7DAC14-C4EC-4D2E-B3E1-651C4CF29E0C}"/>
                  </a:ext>
                </a:extLst>
              </p:cNvPr>
              <p:cNvPicPr/>
              <p:nvPr/>
            </p:nvPicPr>
            <p:blipFill>
              <a:blip r:embed="rId4"/>
              <a:stretch>
                <a:fillRect/>
              </a:stretch>
            </p:blipFill>
            <p:spPr>
              <a:xfrm>
                <a:off x="1781606" y="3241833"/>
                <a:ext cx="9000" cy="9000"/>
              </a:xfrm>
              <a:prstGeom prst="rect">
                <a:avLst/>
              </a:prstGeom>
            </p:spPr>
          </p:pic>
        </mc:Fallback>
      </mc:AlternateContent>
      <p:grpSp>
        <p:nvGrpSpPr>
          <p:cNvPr id="3" name="그룹 2">
            <a:extLst>
              <a:ext uri="{FF2B5EF4-FFF2-40B4-BE49-F238E27FC236}">
                <a16:creationId xmlns:a16="http://schemas.microsoft.com/office/drawing/2014/main" id="{199E67AD-3181-44AA-9A54-22739BC88477}"/>
              </a:ext>
            </a:extLst>
          </p:cNvPr>
          <p:cNvGrpSpPr/>
          <p:nvPr/>
        </p:nvGrpSpPr>
        <p:grpSpPr>
          <a:xfrm>
            <a:off x="533997" y="2941732"/>
            <a:ext cx="3920407" cy="804768"/>
            <a:chOff x="533997" y="2941732"/>
            <a:chExt cx="3920407" cy="804768"/>
          </a:xfrm>
        </p:grpSpPr>
        <p:grpSp>
          <p:nvGrpSpPr>
            <p:cNvPr id="24" name="그룹 23">
              <a:extLst>
                <a:ext uri="{FF2B5EF4-FFF2-40B4-BE49-F238E27FC236}">
                  <a16:creationId xmlns:a16="http://schemas.microsoft.com/office/drawing/2014/main" id="{D1DBFE02-94DD-414E-99BE-2CBE8DB850AE}"/>
                </a:ext>
              </a:extLst>
            </p:cNvPr>
            <p:cNvGrpSpPr/>
            <p:nvPr/>
          </p:nvGrpSpPr>
          <p:grpSpPr>
            <a:xfrm rot="21100256">
              <a:off x="885704" y="3111500"/>
              <a:ext cx="3568700" cy="635000"/>
              <a:chOff x="825500" y="2438400"/>
              <a:chExt cx="3568700" cy="635000"/>
            </a:xfrm>
          </p:grpSpPr>
          <p:cxnSp>
            <p:nvCxnSpPr>
              <p:cNvPr id="7" name="직선 연결선 6">
                <a:extLst>
                  <a:ext uri="{FF2B5EF4-FFF2-40B4-BE49-F238E27FC236}">
                    <a16:creationId xmlns:a16="http://schemas.microsoft.com/office/drawing/2014/main" id="{EFAD80AE-7093-4EB9-AA81-92243BC5C3A3}"/>
                  </a:ext>
                </a:extLst>
              </p:cNvPr>
              <p:cNvCxnSpPr/>
              <p:nvPr/>
            </p:nvCxnSpPr>
            <p:spPr>
              <a:xfrm>
                <a:off x="825500" y="2438400"/>
                <a:ext cx="2019300" cy="53340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 name="직선 연결선 8">
                <a:extLst>
                  <a:ext uri="{FF2B5EF4-FFF2-40B4-BE49-F238E27FC236}">
                    <a16:creationId xmlns:a16="http://schemas.microsoft.com/office/drawing/2014/main" id="{E40588A6-2DD6-4BFD-A156-58B9C4DB55C4}"/>
                  </a:ext>
                </a:extLst>
              </p:cNvPr>
              <p:cNvCxnSpPr>
                <a:cxnSpLocks/>
              </p:cNvCxnSpPr>
              <p:nvPr/>
            </p:nvCxnSpPr>
            <p:spPr>
              <a:xfrm>
                <a:off x="2044700" y="2768600"/>
                <a:ext cx="2340000" cy="16510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직선 연결선 10">
                <a:extLst>
                  <a:ext uri="{FF2B5EF4-FFF2-40B4-BE49-F238E27FC236}">
                    <a16:creationId xmlns:a16="http://schemas.microsoft.com/office/drawing/2014/main" id="{17FDF1CC-A71F-4D28-B9EA-AC91B8D47474}"/>
                  </a:ext>
                </a:extLst>
              </p:cNvPr>
              <p:cNvCxnSpPr>
                <a:cxnSpLocks/>
              </p:cNvCxnSpPr>
              <p:nvPr/>
            </p:nvCxnSpPr>
            <p:spPr>
              <a:xfrm>
                <a:off x="2311400" y="2832100"/>
                <a:ext cx="1993900" cy="13970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 name="직선 연결선 12">
                <a:extLst>
                  <a:ext uri="{FF2B5EF4-FFF2-40B4-BE49-F238E27FC236}">
                    <a16:creationId xmlns:a16="http://schemas.microsoft.com/office/drawing/2014/main" id="{3E0C2FA7-9BBC-486D-ADAD-3D59000D633C}"/>
                  </a:ext>
                </a:extLst>
              </p:cNvPr>
              <p:cNvCxnSpPr/>
              <p:nvPr/>
            </p:nvCxnSpPr>
            <p:spPr>
              <a:xfrm>
                <a:off x="2057400" y="2755900"/>
                <a:ext cx="2336800" cy="31750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직선 연결선 14">
                <a:extLst>
                  <a:ext uri="{FF2B5EF4-FFF2-40B4-BE49-F238E27FC236}">
                    <a16:creationId xmlns:a16="http://schemas.microsoft.com/office/drawing/2014/main" id="{5C6C9BE9-F3BB-49FD-9F3B-552AE3294DC5}"/>
                  </a:ext>
                </a:extLst>
              </p:cNvPr>
              <p:cNvCxnSpPr/>
              <p:nvPr/>
            </p:nvCxnSpPr>
            <p:spPr>
              <a:xfrm>
                <a:off x="1828800" y="2692400"/>
                <a:ext cx="2438400" cy="30480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50795B1C-C251-4E0F-81E0-43024502FEA9}"/>
                    </a:ext>
                  </a:extLst>
                </p:cNvPr>
                <p:cNvSpPr txBox="1"/>
                <p:nvPr/>
              </p:nvSpPr>
              <p:spPr>
                <a:xfrm>
                  <a:off x="533997" y="2941732"/>
                  <a:ext cx="553293" cy="369332"/>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ko-KR" b="1" i="1" smtClean="0">
                                <a:solidFill>
                                  <a:srgbClr val="7030A0"/>
                                </a:solidFill>
                                <a:latin typeface="Cambria Math" panose="02040503050406030204" pitchFamily="18" charset="0"/>
                              </a:rPr>
                            </m:ctrlPr>
                          </m:sSubPr>
                          <m:e>
                            <m:r>
                              <a:rPr lang="en-US" altLang="ko-KR" b="1" i="1" smtClean="0">
                                <a:solidFill>
                                  <a:srgbClr val="7030A0"/>
                                </a:solidFill>
                                <a:latin typeface="Cambria Math" panose="02040503050406030204" pitchFamily="18" charset="0"/>
                              </a:rPr>
                              <m:t>𝑩</m:t>
                            </m:r>
                          </m:e>
                          <m:sub>
                            <m:r>
                              <a:rPr lang="en-US" altLang="ko-KR" b="1" i="1" smtClean="0">
                                <a:solidFill>
                                  <a:srgbClr val="7030A0"/>
                                </a:solidFill>
                                <a:latin typeface="Cambria Math" panose="02040503050406030204" pitchFamily="18" charset="0"/>
                              </a:rPr>
                              <m:t>𝟏</m:t>
                            </m:r>
                          </m:sub>
                        </m:sSub>
                      </m:oMath>
                    </m:oMathPara>
                  </a14:m>
                  <a:endParaRPr lang="ko-KR" altLang="en-US" b="1" dirty="0">
                    <a:solidFill>
                      <a:srgbClr val="7030A0"/>
                    </a:solidFill>
                  </a:endParaRPr>
                </a:p>
              </p:txBody>
            </p:sp>
          </mc:Choice>
          <mc:Fallback xmlns="">
            <p:sp>
              <p:nvSpPr>
                <p:cNvPr id="85" name="TextBox 84">
                  <a:extLst>
                    <a:ext uri="{FF2B5EF4-FFF2-40B4-BE49-F238E27FC236}">
                      <a16:creationId xmlns:a16="http://schemas.microsoft.com/office/drawing/2014/main" id="{50795B1C-C251-4E0F-81E0-43024502FEA9}"/>
                    </a:ext>
                  </a:extLst>
                </p:cNvPr>
                <p:cNvSpPr txBox="1">
                  <a:spLocks noRot="1" noChangeAspect="1" noMove="1" noResize="1" noEditPoints="1" noAdjustHandles="1" noChangeArrowheads="1" noChangeShapeType="1" noTextEdit="1"/>
                </p:cNvSpPr>
                <p:nvPr/>
              </p:nvSpPr>
              <p:spPr>
                <a:xfrm>
                  <a:off x="533997" y="2941732"/>
                  <a:ext cx="553293" cy="369332"/>
                </a:xfrm>
                <a:prstGeom prst="rect">
                  <a:avLst/>
                </a:prstGeom>
                <a:blipFill>
                  <a:blip r:embed="rId6"/>
                  <a:stretch>
                    <a:fillRect b="-3333"/>
                  </a:stretch>
                </a:blipFill>
                <a:ln>
                  <a:noFill/>
                </a:ln>
              </p:spPr>
              <p:txBody>
                <a:bodyPr/>
                <a:lstStyle/>
                <a:p>
                  <a:r>
                    <a:rPr lang="ko-KR" altLang="en-US">
                      <a:noFill/>
                    </a:rPr>
                    <a:t> </a:t>
                  </a:r>
                </a:p>
              </p:txBody>
            </p:sp>
          </mc:Fallback>
        </mc:AlternateContent>
      </p:grpSp>
      <p:grpSp>
        <p:nvGrpSpPr>
          <p:cNvPr id="14" name="그룹 13">
            <a:extLst>
              <a:ext uri="{FF2B5EF4-FFF2-40B4-BE49-F238E27FC236}">
                <a16:creationId xmlns:a16="http://schemas.microsoft.com/office/drawing/2014/main" id="{9C18F0D5-3E4E-45D5-A15A-5839FC91ED0F}"/>
              </a:ext>
            </a:extLst>
          </p:cNvPr>
          <p:cNvGrpSpPr/>
          <p:nvPr/>
        </p:nvGrpSpPr>
        <p:grpSpPr>
          <a:xfrm>
            <a:off x="1316566" y="2522382"/>
            <a:ext cx="3314700" cy="2349500"/>
            <a:chOff x="1316566" y="2522382"/>
            <a:chExt cx="3314700" cy="2349500"/>
          </a:xfrm>
        </p:grpSpPr>
        <p:grpSp>
          <p:nvGrpSpPr>
            <p:cNvPr id="84" name="그룹 83">
              <a:extLst>
                <a:ext uri="{FF2B5EF4-FFF2-40B4-BE49-F238E27FC236}">
                  <a16:creationId xmlns:a16="http://schemas.microsoft.com/office/drawing/2014/main" id="{A9ACD1A8-ABF1-4B8B-90EC-B01AF1E95CDA}"/>
                </a:ext>
              </a:extLst>
            </p:cNvPr>
            <p:cNvGrpSpPr/>
            <p:nvPr/>
          </p:nvGrpSpPr>
          <p:grpSpPr>
            <a:xfrm>
              <a:off x="1316566" y="2522382"/>
              <a:ext cx="3314700" cy="2349500"/>
              <a:chOff x="800100" y="2527300"/>
              <a:chExt cx="3314700" cy="2349500"/>
            </a:xfrm>
          </p:grpSpPr>
          <p:sp>
            <p:nvSpPr>
              <p:cNvPr id="70" name="자유형: 도형 69">
                <a:extLst>
                  <a:ext uri="{FF2B5EF4-FFF2-40B4-BE49-F238E27FC236}">
                    <a16:creationId xmlns:a16="http://schemas.microsoft.com/office/drawing/2014/main" id="{8B518B5B-C8CF-4E84-B3E8-2269FBB98DBE}"/>
                  </a:ext>
                </a:extLst>
              </p:cNvPr>
              <p:cNvSpPr/>
              <p:nvPr/>
            </p:nvSpPr>
            <p:spPr>
              <a:xfrm>
                <a:off x="889000" y="3238500"/>
                <a:ext cx="381000" cy="177800"/>
              </a:xfrm>
              <a:custGeom>
                <a:avLst/>
                <a:gdLst>
                  <a:gd name="connsiteX0" fmla="*/ 0 w 381000"/>
                  <a:gd name="connsiteY0" fmla="*/ 177800 h 177800"/>
                  <a:gd name="connsiteX1" fmla="*/ 63500 w 381000"/>
                  <a:gd name="connsiteY1" fmla="*/ 139700 h 177800"/>
                  <a:gd name="connsiteX2" fmla="*/ 177800 w 381000"/>
                  <a:gd name="connsiteY2" fmla="*/ 76200 h 177800"/>
                  <a:gd name="connsiteX3" fmla="*/ 215900 w 381000"/>
                  <a:gd name="connsiteY3" fmla="*/ 38100 h 177800"/>
                  <a:gd name="connsiteX4" fmla="*/ 342900 w 381000"/>
                  <a:gd name="connsiteY4" fmla="*/ 12700 h 177800"/>
                  <a:gd name="connsiteX5" fmla="*/ 381000 w 381000"/>
                  <a:gd name="connsiteY5" fmla="*/ 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0" h="177800">
                    <a:moveTo>
                      <a:pt x="0" y="177800"/>
                    </a:moveTo>
                    <a:cubicBezTo>
                      <a:pt x="21167" y="165100"/>
                      <a:pt x="41922" y="151688"/>
                      <a:pt x="63500" y="139700"/>
                    </a:cubicBezTo>
                    <a:cubicBezTo>
                      <a:pt x="110025" y="113853"/>
                      <a:pt x="132426" y="110231"/>
                      <a:pt x="177800" y="76200"/>
                    </a:cubicBezTo>
                    <a:cubicBezTo>
                      <a:pt x="192168" y="65424"/>
                      <a:pt x="199137" y="44547"/>
                      <a:pt x="215900" y="38100"/>
                    </a:cubicBezTo>
                    <a:cubicBezTo>
                      <a:pt x="256194" y="22602"/>
                      <a:pt x="301944" y="26352"/>
                      <a:pt x="342900" y="12700"/>
                    </a:cubicBezTo>
                    <a:lnTo>
                      <a:pt x="381000" y="0"/>
                    </a:ln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ko-KR" altLang="en-US"/>
              </a:p>
            </p:txBody>
          </p:sp>
          <p:sp>
            <p:nvSpPr>
              <p:cNvPr id="71" name="자유형: 도형 70">
                <a:extLst>
                  <a:ext uri="{FF2B5EF4-FFF2-40B4-BE49-F238E27FC236}">
                    <a16:creationId xmlns:a16="http://schemas.microsoft.com/office/drawing/2014/main" id="{D0E487A0-ECD1-43C5-A505-E011AE519F09}"/>
                  </a:ext>
                </a:extLst>
              </p:cNvPr>
              <p:cNvSpPr/>
              <p:nvPr/>
            </p:nvSpPr>
            <p:spPr>
              <a:xfrm>
                <a:off x="1587500" y="3340051"/>
                <a:ext cx="368300" cy="139749"/>
              </a:xfrm>
              <a:custGeom>
                <a:avLst/>
                <a:gdLst>
                  <a:gd name="connsiteX0" fmla="*/ 0 w 368300"/>
                  <a:gd name="connsiteY0" fmla="*/ 139749 h 139749"/>
                  <a:gd name="connsiteX1" fmla="*/ 63500 w 368300"/>
                  <a:gd name="connsiteY1" fmla="*/ 114349 h 139749"/>
                  <a:gd name="connsiteX2" fmla="*/ 114300 w 368300"/>
                  <a:gd name="connsiteY2" fmla="*/ 88949 h 139749"/>
                  <a:gd name="connsiteX3" fmla="*/ 177800 w 368300"/>
                  <a:gd name="connsiteY3" fmla="*/ 76249 h 139749"/>
                  <a:gd name="connsiteX4" fmla="*/ 228600 w 368300"/>
                  <a:gd name="connsiteY4" fmla="*/ 50849 h 139749"/>
                  <a:gd name="connsiteX5" fmla="*/ 317500 w 368300"/>
                  <a:gd name="connsiteY5" fmla="*/ 25449 h 139749"/>
                  <a:gd name="connsiteX6" fmla="*/ 368300 w 368300"/>
                  <a:gd name="connsiteY6" fmla="*/ 49 h 139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139749">
                    <a:moveTo>
                      <a:pt x="0" y="139749"/>
                    </a:moveTo>
                    <a:cubicBezTo>
                      <a:pt x="21167" y="131282"/>
                      <a:pt x="42668" y="123608"/>
                      <a:pt x="63500" y="114349"/>
                    </a:cubicBezTo>
                    <a:cubicBezTo>
                      <a:pt x="80800" y="106660"/>
                      <a:pt x="96339" y="94936"/>
                      <a:pt x="114300" y="88949"/>
                    </a:cubicBezTo>
                    <a:cubicBezTo>
                      <a:pt x="134778" y="82123"/>
                      <a:pt x="156633" y="80482"/>
                      <a:pt x="177800" y="76249"/>
                    </a:cubicBezTo>
                    <a:cubicBezTo>
                      <a:pt x="194733" y="67782"/>
                      <a:pt x="211199" y="58307"/>
                      <a:pt x="228600" y="50849"/>
                    </a:cubicBezTo>
                    <a:cubicBezTo>
                      <a:pt x="254107" y="39917"/>
                      <a:pt x="291721" y="31894"/>
                      <a:pt x="317500" y="25449"/>
                    </a:cubicBezTo>
                    <a:cubicBezTo>
                      <a:pt x="359122" y="-2299"/>
                      <a:pt x="340336" y="49"/>
                      <a:pt x="368300" y="49"/>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ko-KR" altLang="en-US"/>
              </a:p>
            </p:txBody>
          </p:sp>
          <p:sp>
            <p:nvSpPr>
              <p:cNvPr id="72" name="자유형: 도형 71">
                <a:extLst>
                  <a:ext uri="{FF2B5EF4-FFF2-40B4-BE49-F238E27FC236}">
                    <a16:creationId xmlns:a16="http://schemas.microsoft.com/office/drawing/2014/main" id="{5E1241DD-5634-44A6-A879-AF93DD31A698}"/>
                  </a:ext>
                </a:extLst>
              </p:cNvPr>
              <p:cNvSpPr/>
              <p:nvPr/>
            </p:nvSpPr>
            <p:spPr>
              <a:xfrm>
                <a:off x="1079500" y="3898900"/>
                <a:ext cx="203200" cy="304830"/>
              </a:xfrm>
              <a:custGeom>
                <a:avLst/>
                <a:gdLst>
                  <a:gd name="connsiteX0" fmla="*/ 0 w 203200"/>
                  <a:gd name="connsiteY0" fmla="*/ 0 h 304830"/>
                  <a:gd name="connsiteX1" fmla="*/ 38100 w 203200"/>
                  <a:gd name="connsiteY1" fmla="*/ 63500 h 304830"/>
                  <a:gd name="connsiteX2" fmla="*/ 101600 w 203200"/>
                  <a:gd name="connsiteY2" fmla="*/ 203200 h 304830"/>
                  <a:gd name="connsiteX3" fmla="*/ 139700 w 203200"/>
                  <a:gd name="connsiteY3" fmla="*/ 254000 h 304830"/>
                  <a:gd name="connsiteX4" fmla="*/ 203200 w 203200"/>
                  <a:gd name="connsiteY4" fmla="*/ 304800 h 304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 h="304830">
                    <a:moveTo>
                      <a:pt x="0" y="0"/>
                    </a:moveTo>
                    <a:cubicBezTo>
                      <a:pt x="12700" y="21167"/>
                      <a:pt x="27061" y="41422"/>
                      <a:pt x="38100" y="63500"/>
                    </a:cubicBezTo>
                    <a:cubicBezTo>
                      <a:pt x="53814" y="94929"/>
                      <a:pt x="79306" y="167530"/>
                      <a:pt x="101600" y="203200"/>
                    </a:cubicBezTo>
                    <a:cubicBezTo>
                      <a:pt x="112818" y="221149"/>
                      <a:pt x="125762" y="238070"/>
                      <a:pt x="139700" y="254000"/>
                    </a:cubicBezTo>
                    <a:cubicBezTo>
                      <a:pt x="186769" y="307793"/>
                      <a:pt x="167741" y="304800"/>
                      <a:pt x="203200" y="304800"/>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ko-KR" altLang="en-US"/>
              </a:p>
            </p:txBody>
          </p:sp>
          <p:sp>
            <p:nvSpPr>
              <p:cNvPr id="73" name="자유형: 도형 72">
                <a:extLst>
                  <a:ext uri="{FF2B5EF4-FFF2-40B4-BE49-F238E27FC236}">
                    <a16:creationId xmlns:a16="http://schemas.microsoft.com/office/drawing/2014/main" id="{7DE36D1B-6D33-4E48-999B-1D863B5EA28C}"/>
                  </a:ext>
                </a:extLst>
              </p:cNvPr>
              <p:cNvSpPr/>
              <p:nvPr/>
            </p:nvSpPr>
            <p:spPr>
              <a:xfrm>
                <a:off x="2349500" y="3200400"/>
                <a:ext cx="317500" cy="254000"/>
              </a:xfrm>
              <a:custGeom>
                <a:avLst/>
                <a:gdLst>
                  <a:gd name="connsiteX0" fmla="*/ 0 w 317500"/>
                  <a:gd name="connsiteY0" fmla="*/ 254000 h 254000"/>
                  <a:gd name="connsiteX1" fmla="*/ 127000 w 317500"/>
                  <a:gd name="connsiteY1" fmla="*/ 139700 h 254000"/>
                  <a:gd name="connsiteX2" fmla="*/ 190500 w 317500"/>
                  <a:gd name="connsiteY2" fmla="*/ 76200 h 254000"/>
                  <a:gd name="connsiteX3" fmla="*/ 266700 w 317500"/>
                  <a:gd name="connsiteY3" fmla="*/ 38100 h 254000"/>
                  <a:gd name="connsiteX4" fmla="*/ 317500 w 317500"/>
                  <a:gd name="connsiteY4" fmla="*/ 0 h 25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0" h="254000">
                    <a:moveTo>
                      <a:pt x="0" y="254000"/>
                    </a:moveTo>
                    <a:cubicBezTo>
                      <a:pt x="100638" y="128202"/>
                      <a:pt x="-6405" y="248849"/>
                      <a:pt x="127000" y="139700"/>
                    </a:cubicBezTo>
                    <a:cubicBezTo>
                      <a:pt x="150168" y="120745"/>
                      <a:pt x="166291" y="93806"/>
                      <a:pt x="190500" y="76200"/>
                    </a:cubicBezTo>
                    <a:cubicBezTo>
                      <a:pt x="213467" y="59497"/>
                      <a:pt x="241876" y="51891"/>
                      <a:pt x="266700" y="38100"/>
                    </a:cubicBezTo>
                    <a:cubicBezTo>
                      <a:pt x="299011" y="20149"/>
                      <a:pt x="298232" y="19268"/>
                      <a:pt x="317500" y="0"/>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ko-KR" altLang="en-US"/>
              </a:p>
            </p:txBody>
          </p:sp>
          <p:sp>
            <p:nvSpPr>
              <p:cNvPr id="74" name="자유형: 도형 73">
                <a:extLst>
                  <a:ext uri="{FF2B5EF4-FFF2-40B4-BE49-F238E27FC236}">
                    <a16:creationId xmlns:a16="http://schemas.microsoft.com/office/drawing/2014/main" id="{D98E56A6-E9ED-4643-AD89-1FE0C2890C1E}"/>
                  </a:ext>
                </a:extLst>
              </p:cNvPr>
              <p:cNvSpPr/>
              <p:nvPr/>
            </p:nvSpPr>
            <p:spPr>
              <a:xfrm>
                <a:off x="3466689" y="2527300"/>
                <a:ext cx="13111" cy="393700"/>
              </a:xfrm>
              <a:custGeom>
                <a:avLst/>
                <a:gdLst>
                  <a:gd name="connsiteX0" fmla="*/ 13111 w 13111"/>
                  <a:gd name="connsiteY0" fmla="*/ 393700 h 393700"/>
                  <a:gd name="connsiteX1" fmla="*/ 411 w 13111"/>
                  <a:gd name="connsiteY1" fmla="*/ 0 h 393700"/>
                </a:gdLst>
                <a:ahLst/>
                <a:cxnLst>
                  <a:cxn ang="0">
                    <a:pos x="connsiteX0" y="connsiteY0"/>
                  </a:cxn>
                  <a:cxn ang="0">
                    <a:pos x="connsiteX1" y="connsiteY1"/>
                  </a:cxn>
                </a:cxnLst>
                <a:rect l="l" t="t" r="r" b="b"/>
                <a:pathLst>
                  <a:path w="13111" h="393700">
                    <a:moveTo>
                      <a:pt x="13111" y="393700"/>
                    </a:moveTo>
                    <a:cubicBezTo>
                      <a:pt x="-3550" y="127124"/>
                      <a:pt x="411" y="258365"/>
                      <a:pt x="411" y="0"/>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ko-KR" altLang="en-US"/>
              </a:p>
            </p:txBody>
          </p:sp>
          <p:sp>
            <p:nvSpPr>
              <p:cNvPr id="75" name="자유형: 도형 74">
                <a:extLst>
                  <a:ext uri="{FF2B5EF4-FFF2-40B4-BE49-F238E27FC236}">
                    <a16:creationId xmlns:a16="http://schemas.microsoft.com/office/drawing/2014/main" id="{E4AF99BE-AD37-45D0-AFAC-4C24FC4A10A2}"/>
                  </a:ext>
                </a:extLst>
              </p:cNvPr>
              <p:cNvSpPr/>
              <p:nvPr/>
            </p:nvSpPr>
            <p:spPr>
              <a:xfrm>
                <a:off x="3606800" y="2921000"/>
                <a:ext cx="508000" cy="12700"/>
              </a:xfrm>
              <a:custGeom>
                <a:avLst/>
                <a:gdLst>
                  <a:gd name="connsiteX0" fmla="*/ 0 w 508000"/>
                  <a:gd name="connsiteY0" fmla="*/ 12700 h 12700"/>
                  <a:gd name="connsiteX1" fmla="*/ 508000 w 508000"/>
                  <a:gd name="connsiteY1" fmla="*/ 0 h 12700"/>
                </a:gdLst>
                <a:ahLst/>
                <a:cxnLst>
                  <a:cxn ang="0">
                    <a:pos x="connsiteX0" y="connsiteY0"/>
                  </a:cxn>
                  <a:cxn ang="0">
                    <a:pos x="connsiteX1" y="connsiteY1"/>
                  </a:cxn>
                </a:cxnLst>
                <a:rect l="l" t="t" r="r" b="b"/>
                <a:pathLst>
                  <a:path w="508000" h="12700">
                    <a:moveTo>
                      <a:pt x="0" y="12700"/>
                    </a:moveTo>
                    <a:lnTo>
                      <a:pt x="508000" y="0"/>
                    </a:ln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ko-KR" altLang="en-US"/>
              </a:p>
            </p:txBody>
          </p:sp>
          <p:sp>
            <p:nvSpPr>
              <p:cNvPr id="76" name="자유형: 도형 75">
                <a:extLst>
                  <a:ext uri="{FF2B5EF4-FFF2-40B4-BE49-F238E27FC236}">
                    <a16:creationId xmlns:a16="http://schemas.microsoft.com/office/drawing/2014/main" id="{B9D8FE20-C330-41F2-9611-ACAFC7DD9F61}"/>
                  </a:ext>
                </a:extLst>
              </p:cNvPr>
              <p:cNvSpPr/>
              <p:nvPr/>
            </p:nvSpPr>
            <p:spPr>
              <a:xfrm>
                <a:off x="3275516" y="2730500"/>
                <a:ext cx="64584" cy="419100"/>
              </a:xfrm>
              <a:custGeom>
                <a:avLst/>
                <a:gdLst>
                  <a:gd name="connsiteX0" fmla="*/ 64584 w 64584"/>
                  <a:gd name="connsiteY0" fmla="*/ 419100 h 419100"/>
                  <a:gd name="connsiteX1" fmla="*/ 26484 w 64584"/>
                  <a:gd name="connsiteY1" fmla="*/ 292100 h 419100"/>
                  <a:gd name="connsiteX2" fmla="*/ 13784 w 64584"/>
                  <a:gd name="connsiteY2" fmla="*/ 228600 h 419100"/>
                  <a:gd name="connsiteX3" fmla="*/ 1084 w 64584"/>
                  <a:gd name="connsiteY3" fmla="*/ 0 h 419100"/>
                </a:gdLst>
                <a:ahLst/>
                <a:cxnLst>
                  <a:cxn ang="0">
                    <a:pos x="connsiteX0" y="connsiteY0"/>
                  </a:cxn>
                  <a:cxn ang="0">
                    <a:pos x="connsiteX1" y="connsiteY1"/>
                  </a:cxn>
                  <a:cxn ang="0">
                    <a:pos x="connsiteX2" y="connsiteY2"/>
                  </a:cxn>
                  <a:cxn ang="0">
                    <a:pos x="connsiteX3" y="connsiteY3"/>
                  </a:cxn>
                </a:cxnLst>
                <a:rect l="l" t="t" r="r" b="b"/>
                <a:pathLst>
                  <a:path w="64584" h="419100">
                    <a:moveTo>
                      <a:pt x="64584" y="419100"/>
                    </a:moveTo>
                    <a:cubicBezTo>
                      <a:pt x="31593" y="254143"/>
                      <a:pt x="76609" y="459184"/>
                      <a:pt x="26484" y="292100"/>
                    </a:cubicBezTo>
                    <a:cubicBezTo>
                      <a:pt x="20281" y="271425"/>
                      <a:pt x="17333" y="249892"/>
                      <a:pt x="13784" y="228600"/>
                    </a:cubicBezTo>
                    <a:cubicBezTo>
                      <a:pt x="-5502" y="112887"/>
                      <a:pt x="1084" y="139633"/>
                      <a:pt x="1084" y="0"/>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ko-KR" altLang="en-US"/>
              </a:p>
            </p:txBody>
          </p:sp>
          <p:sp>
            <p:nvSpPr>
              <p:cNvPr id="77" name="자유형: 도형 76">
                <a:extLst>
                  <a:ext uri="{FF2B5EF4-FFF2-40B4-BE49-F238E27FC236}">
                    <a16:creationId xmlns:a16="http://schemas.microsoft.com/office/drawing/2014/main" id="{BC270D6D-4026-41BD-A9B0-263A39106F70}"/>
                  </a:ext>
                </a:extLst>
              </p:cNvPr>
              <p:cNvSpPr/>
              <p:nvPr/>
            </p:nvSpPr>
            <p:spPr>
              <a:xfrm>
                <a:off x="3581400" y="3784600"/>
                <a:ext cx="165100" cy="190500"/>
              </a:xfrm>
              <a:custGeom>
                <a:avLst/>
                <a:gdLst>
                  <a:gd name="connsiteX0" fmla="*/ 0 w 165100"/>
                  <a:gd name="connsiteY0" fmla="*/ 190500 h 190500"/>
                  <a:gd name="connsiteX1" fmla="*/ 25400 w 165100"/>
                  <a:gd name="connsiteY1" fmla="*/ 127000 h 190500"/>
                  <a:gd name="connsiteX2" fmla="*/ 101600 w 165100"/>
                  <a:gd name="connsiteY2" fmla="*/ 38100 h 190500"/>
                  <a:gd name="connsiteX3" fmla="*/ 165100 w 165100"/>
                  <a:gd name="connsiteY3" fmla="*/ 0 h 190500"/>
                </a:gdLst>
                <a:ahLst/>
                <a:cxnLst>
                  <a:cxn ang="0">
                    <a:pos x="connsiteX0" y="connsiteY0"/>
                  </a:cxn>
                  <a:cxn ang="0">
                    <a:pos x="connsiteX1" y="connsiteY1"/>
                  </a:cxn>
                  <a:cxn ang="0">
                    <a:pos x="connsiteX2" y="connsiteY2"/>
                  </a:cxn>
                  <a:cxn ang="0">
                    <a:pos x="connsiteX3" y="connsiteY3"/>
                  </a:cxn>
                </a:cxnLst>
                <a:rect l="l" t="t" r="r" b="b"/>
                <a:pathLst>
                  <a:path w="165100" h="190500">
                    <a:moveTo>
                      <a:pt x="0" y="190500"/>
                    </a:moveTo>
                    <a:cubicBezTo>
                      <a:pt x="8467" y="169333"/>
                      <a:pt x="15205" y="147390"/>
                      <a:pt x="25400" y="127000"/>
                    </a:cubicBezTo>
                    <a:cubicBezTo>
                      <a:pt x="40316" y="97168"/>
                      <a:pt x="77297" y="55459"/>
                      <a:pt x="101600" y="38100"/>
                    </a:cubicBezTo>
                    <a:cubicBezTo>
                      <a:pt x="217005" y="-44332"/>
                      <a:pt x="71250" y="93850"/>
                      <a:pt x="165100" y="0"/>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ko-KR" altLang="en-US"/>
              </a:p>
            </p:txBody>
          </p:sp>
          <p:sp>
            <p:nvSpPr>
              <p:cNvPr id="78" name="자유형: 도형 77">
                <a:extLst>
                  <a:ext uri="{FF2B5EF4-FFF2-40B4-BE49-F238E27FC236}">
                    <a16:creationId xmlns:a16="http://schemas.microsoft.com/office/drawing/2014/main" id="{A47966DB-6DB2-4205-96E3-8E6D5A34CC25}"/>
                  </a:ext>
                </a:extLst>
              </p:cNvPr>
              <p:cNvSpPr/>
              <p:nvPr/>
            </p:nvSpPr>
            <p:spPr>
              <a:xfrm>
                <a:off x="3223180" y="4457700"/>
                <a:ext cx="91520" cy="419100"/>
              </a:xfrm>
              <a:custGeom>
                <a:avLst/>
                <a:gdLst>
                  <a:gd name="connsiteX0" fmla="*/ 91520 w 91520"/>
                  <a:gd name="connsiteY0" fmla="*/ 0 h 419100"/>
                  <a:gd name="connsiteX1" fmla="*/ 28020 w 91520"/>
                  <a:gd name="connsiteY1" fmla="*/ 165100 h 419100"/>
                  <a:gd name="connsiteX2" fmla="*/ 2620 w 91520"/>
                  <a:gd name="connsiteY2" fmla="*/ 241300 h 419100"/>
                  <a:gd name="connsiteX3" fmla="*/ 2620 w 91520"/>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91520" h="419100">
                    <a:moveTo>
                      <a:pt x="91520" y="0"/>
                    </a:moveTo>
                    <a:cubicBezTo>
                      <a:pt x="70353" y="55033"/>
                      <a:pt x="46666" y="109162"/>
                      <a:pt x="28020" y="165100"/>
                    </a:cubicBezTo>
                    <a:cubicBezTo>
                      <a:pt x="19553" y="190500"/>
                      <a:pt x="5284" y="214659"/>
                      <a:pt x="2620" y="241300"/>
                    </a:cubicBezTo>
                    <a:cubicBezTo>
                      <a:pt x="-3277" y="300273"/>
                      <a:pt x="2620" y="359833"/>
                      <a:pt x="2620" y="419100"/>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ko-KR" altLang="en-US"/>
              </a:p>
            </p:txBody>
          </p:sp>
          <p:sp>
            <p:nvSpPr>
              <p:cNvPr id="79" name="자유형: 도형 78">
                <a:extLst>
                  <a:ext uri="{FF2B5EF4-FFF2-40B4-BE49-F238E27FC236}">
                    <a16:creationId xmlns:a16="http://schemas.microsoft.com/office/drawing/2014/main" id="{71C6905B-0182-4DFC-AF5E-3F5424C1D7AF}"/>
                  </a:ext>
                </a:extLst>
              </p:cNvPr>
              <p:cNvSpPr/>
              <p:nvPr/>
            </p:nvSpPr>
            <p:spPr>
              <a:xfrm>
                <a:off x="3644900" y="4659033"/>
                <a:ext cx="266700" cy="52667"/>
              </a:xfrm>
              <a:custGeom>
                <a:avLst/>
                <a:gdLst>
                  <a:gd name="connsiteX0" fmla="*/ 0 w 266700"/>
                  <a:gd name="connsiteY0" fmla="*/ 52667 h 52667"/>
                  <a:gd name="connsiteX1" fmla="*/ 165100 w 266700"/>
                  <a:gd name="connsiteY1" fmla="*/ 1867 h 52667"/>
                  <a:gd name="connsiteX2" fmla="*/ 266700 w 266700"/>
                  <a:gd name="connsiteY2" fmla="*/ 1867 h 52667"/>
                </a:gdLst>
                <a:ahLst/>
                <a:cxnLst>
                  <a:cxn ang="0">
                    <a:pos x="connsiteX0" y="connsiteY0"/>
                  </a:cxn>
                  <a:cxn ang="0">
                    <a:pos x="connsiteX1" y="connsiteY1"/>
                  </a:cxn>
                  <a:cxn ang="0">
                    <a:pos x="connsiteX2" y="connsiteY2"/>
                  </a:cxn>
                </a:cxnLst>
                <a:rect l="l" t="t" r="r" b="b"/>
                <a:pathLst>
                  <a:path w="266700" h="52667">
                    <a:moveTo>
                      <a:pt x="0" y="52667"/>
                    </a:moveTo>
                    <a:cubicBezTo>
                      <a:pt x="59188" y="28992"/>
                      <a:pt x="97618" y="10302"/>
                      <a:pt x="165100" y="1867"/>
                    </a:cubicBezTo>
                    <a:cubicBezTo>
                      <a:pt x="198705" y="-2334"/>
                      <a:pt x="232833" y="1867"/>
                      <a:pt x="266700" y="1867"/>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ko-KR" altLang="en-US"/>
              </a:p>
            </p:txBody>
          </p:sp>
          <p:sp>
            <p:nvSpPr>
              <p:cNvPr id="80" name="자유형: 도형 79">
                <a:extLst>
                  <a:ext uri="{FF2B5EF4-FFF2-40B4-BE49-F238E27FC236}">
                    <a16:creationId xmlns:a16="http://schemas.microsoft.com/office/drawing/2014/main" id="{B09FF8AA-0AD6-4A8C-A575-DEECEB13B02F}"/>
                  </a:ext>
                </a:extLst>
              </p:cNvPr>
              <p:cNvSpPr/>
              <p:nvPr/>
            </p:nvSpPr>
            <p:spPr>
              <a:xfrm>
                <a:off x="2044700" y="3886200"/>
                <a:ext cx="101600" cy="292100"/>
              </a:xfrm>
              <a:custGeom>
                <a:avLst/>
                <a:gdLst>
                  <a:gd name="connsiteX0" fmla="*/ 0 w 101600"/>
                  <a:gd name="connsiteY0" fmla="*/ 0 h 292100"/>
                  <a:gd name="connsiteX1" fmla="*/ 25400 w 101600"/>
                  <a:gd name="connsiteY1" fmla="*/ 152400 h 292100"/>
                  <a:gd name="connsiteX2" fmla="*/ 101600 w 101600"/>
                  <a:gd name="connsiteY2" fmla="*/ 292100 h 292100"/>
                </a:gdLst>
                <a:ahLst/>
                <a:cxnLst>
                  <a:cxn ang="0">
                    <a:pos x="connsiteX0" y="connsiteY0"/>
                  </a:cxn>
                  <a:cxn ang="0">
                    <a:pos x="connsiteX1" y="connsiteY1"/>
                  </a:cxn>
                  <a:cxn ang="0">
                    <a:pos x="connsiteX2" y="connsiteY2"/>
                  </a:cxn>
                </a:cxnLst>
                <a:rect l="l" t="t" r="r" b="b"/>
                <a:pathLst>
                  <a:path w="101600" h="292100">
                    <a:moveTo>
                      <a:pt x="0" y="0"/>
                    </a:moveTo>
                    <a:cubicBezTo>
                      <a:pt x="8467" y="50800"/>
                      <a:pt x="9785" y="103324"/>
                      <a:pt x="25400" y="152400"/>
                    </a:cubicBezTo>
                    <a:cubicBezTo>
                      <a:pt x="56283" y="249460"/>
                      <a:pt x="59897" y="250397"/>
                      <a:pt x="101600" y="292100"/>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ko-KR" altLang="en-US"/>
              </a:p>
            </p:txBody>
          </p:sp>
          <p:sp>
            <p:nvSpPr>
              <p:cNvPr id="81" name="자유형: 도형 80">
                <a:extLst>
                  <a:ext uri="{FF2B5EF4-FFF2-40B4-BE49-F238E27FC236}">
                    <a16:creationId xmlns:a16="http://schemas.microsoft.com/office/drawing/2014/main" id="{15CCA8E9-BD42-4F2C-990E-83B557B064BB}"/>
                  </a:ext>
                </a:extLst>
              </p:cNvPr>
              <p:cNvSpPr/>
              <p:nvPr/>
            </p:nvSpPr>
            <p:spPr>
              <a:xfrm>
                <a:off x="800100" y="3683000"/>
                <a:ext cx="254000" cy="215900"/>
              </a:xfrm>
              <a:custGeom>
                <a:avLst/>
                <a:gdLst>
                  <a:gd name="connsiteX0" fmla="*/ 0 w 254000"/>
                  <a:gd name="connsiteY0" fmla="*/ 215900 h 215900"/>
                  <a:gd name="connsiteX1" fmla="*/ 25400 w 254000"/>
                  <a:gd name="connsiteY1" fmla="*/ 152400 h 215900"/>
                  <a:gd name="connsiteX2" fmla="*/ 88900 w 254000"/>
                  <a:gd name="connsiteY2" fmla="*/ 76200 h 215900"/>
                  <a:gd name="connsiteX3" fmla="*/ 127000 w 254000"/>
                  <a:gd name="connsiteY3" fmla="*/ 50800 h 215900"/>
                  <a:gd name="connsiteX4" fmla="*/ 254000 w 254000"/>
                  <a:gd name="connsiteY4" fmla="*/ 0 h 21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215900">
                    <a:moveTo>
                      <a:pt x="0" y="215900"/>
                    </a:moveTo>
                    <a:cubicBezTo>
                      <a:pt x="8467" y="194733"/>
                      <a:pt x="15205" y="172790"/>
                      <a:pt x="25400" y="152400"/>
                    </a:cubicBezTo>
                    <a:cubicBezTo>
                      <a:pt x="39671" y="123857"/>
                      <a:pt x="64825" y="96262"/>
                      <a:pt x="88900" y="76200"/>
                    </a:cubicBezTo>
                    <a:cubicBezTo>
                      <a:pt x="100626" y="66429"/>
                      <a:pt x="113141" y="57196"/>
                      <a:pt x="127000" y="50800"/>
                    </a:cubicBezTo>
                    <a:cubicBezTo>
                      <a:pt x="168398" y="31693"/>
                      <a:pt x="254000" y="0"/>
                      <a:pt x="254000" y="0"/>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ko-KR" altLang="en-US"/>
              </a:p>
            </p:txBody>
          </p:sp>
          <p:sp>
            <p:nvSpPr>
              <p:cNvPr id="82" name="자유형: 도형 81">
                <a:extLst>
                  <a:ext uri="{FF2B5EF4-FFF2-40B4-BE49-F238E27FC236}">
                    <a16:creationId xmlns:a16="http://schemas.microsoft.com/office/drawing/2014/main" id="{8FB63596-78B8-46C8-BDA9-70F09A27C450}"/>
                  </a:ext>
                </a:extLst>
              </p:cNvPr>
              <p:cNvSpPr/>
              <p:nvPr/>
            </p:nvSpPr>
            <p:spPr>
              <a:xfrm>
                <a:off x="2159000" y="3262570"/>
                <a:ext cx="165100" cy="318830"/>
              </a:xfrm>
              <a:custGeom>
                <a:avLst/>
                <a:gdLst>
                  <a:gd name="connsiteX0" fmla="*/ 0 w 165100"/>
                  <a:gd name="connsiteY0" fmla="*/ 318830 h 318830"/>
                  <a:gd name="connsiteX1" fmla="*/ 25400 w 165100"/>
                  <a:gd name="connsiteY1" fmla="*/ 255330 h 318830"/>
                  <a:gd name="connsiteX2" fmla="*/ 38100 w 165100"/>
                  <a:gd name="connsiteY2" fmla="*/ 217230 h 318830"/>
                  <a:gd name="connsiteX3" fmla="*/ 63500 w 165100"/>
                  <a:gd name="connsiteY3" fmla="*/ 166430 h 318830"/>
                  <a:gd name="connsiteX4" fmla="*/ 88900 w 165100"/>
                  <a:gd name="connsiteY4" fmla="*/ 102930 h 318830"/>
                  <a:gd name="connsiteX5" fmla="*/ 127000 w 165100"/>
                  <a:gd name="connsiteY5" fmla="*/ 39430 h 318830"/>
                  <a:gd name="connsiteX6" fmla="*/ 152400 w 165100"/>
                  <a:gd name="connsiteY6" fmla="*/ 1330 h 318830"/>
                  <a:gd name="connsiteX7" fmla="*/ 165100 w 165100"/>
                  <a:gd name="connsiteY7" fmla="*/ 1330 h 31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100" h="318830">
                    <a:moveTo>
                      <a:pt x="0" y="318830"/>
                    </a:moveTo>
                    <a:cubicBezTo>
                      <a:pt x="8467" y="297663"/>
                      <a:pt x="17395" y="276676"/>
                      <a:pt x="25400" y="255330"/>
                    </a:cubicBezTo>
                    <a:cubicBezTo>
                      <a:pt x="30100" y="242795"/>
                      <a:pt x="32827" y="229535"/>
                      <a:pt x="38100" y="217230"/>
                    </a:cubicBezTo>
                    <a:cubicBezTo>
                      <a:pt x="45558" y="199829"/>
                      <a:pt x="55811" y="183730"/>
                      <a:pt x="63500" y="166430"/>
                    </a:cubicBezTo>
                    <a:cubicBezTo>
                      <a:pt x="72759" y="145598"/>
                      <a:pt x="78705" y="123320"/>
                      <a:pt x="88900" y="102930"/>
                    </a:cubicBezTo>
                    <a:cubicBezTo>
                      <a:pt x="99939" y="80852"/>
                      <a:pt x="113917" y="60362"/>
                      <a:pt x="127000" y="39430"/>
                    </a:cubicBezTo>
                    <a:cubicBezTo>
                      <a:pt x="135090" y="26487"/>
                      <a:pt x="141607" y="12123"/>
                      <a:pt x="152400" y="1330"/>
                    </a:cubicBezTo>
                    <a:cubicBezTo>
                      <a:pt x="155393" y="-1663"/>
                      <a:pt x="160867" y="1330"/>
                      <a:pt x="165100" y="1330"/>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ko-KR" altLang="en-US"/>
              </a:p>
            </p:txBody>
          </p:sp>
          <p:sp>
            <p:nvSpPr>
              <p:cNvPr id="83" name="자유형: 도형 82">
                <a:extLst>
                  <a:ext uri="{FF2B5EF4-FFF2-40B4-BE49-F238E27FC236}">
                    <a16:creationId xmlns:a16="http://schemas.microsoft.com/office/drawing/2014/main" id="{CD71431D-9F22-4B1C-8918-CF27D873D658}"/>
                  </a:ext>
                </a:extLst>
              </p:cNvPr>
              <p:cNvSpPr/>
              <p:nvPr/>
            </p:nvSpPr>
            <p:spPr>
              <a:xfrm>
                <a:off x="2667000" y="3962400"/>
                <a:ext cx="139700" cy="266700"/>
              </a:xfrm>
              <a:custGeom>
                <a:avLst/>
                <a:gdLst>
                  <a:gd name="connsiteX0" fmla="*/ 0 w 139700"/>
                  <a:gd name="connsiteY0" fmla="*/ 0 h 266700"/>
                  <a:gd name="connsiteX1" fmla="*/ 38100 w 139700"/>
                  <a:gd name="connsiteY1" fmla="*/ 63500 h 266700"/>
                  <a:gd name="connsiteX2" fmla="*/ 50800 w 139700"/>
                  <a:gd name="connsiteY2" fmla="*/ 114300 h 266700"/>
                  <a:gd name="connsiteX3" fmla="*/ 88900 w 139700"/>
                  <a:gd name="connsiteY3" fmla="*/ 152400 h 266700"/>
                  <a:gd name="connsiteX4" fmla="*/ 101600 w 139700"/>
                  <a:gd name="connsiteY4" fmla="*/ 190500 h 266700"/>
                  <a:gd name="connsiteX5" fmla="*/ 127000 w 139700"/>
                  <a:gd name="connsiteY5" fmla="*/ 241300 h 266700"/>
                  <a:gd name="connsiteX6" fmla="*/ 139700 w 139700"/>
                  <a:gd name="connsiteY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700" h="266700">
                    <a:moveTo>
                      <a:pt x="0" y="0"/>
                    </a:moveTo>
                    <a:cubicBezTo>
                      <a:pt x="12700" y="21167"/>
                      <a:pt x="28075" y="40943"/>
                      <a:pt x="38100" y="63500"/>
                    </a:cubicBezTo>
                    <a:cubicBezTo>
                      <a:pt x="45189" y="79450"/>
                      <a:pt x="42140" y="99145"/>
                      <a:pt x="50800" y="114300"/>
                    </a:cubicBezTo>
                    <a:cubicBezTo>
                      <a:pt x="59711" y="129894"/>
                      <a:pt x="76200" y="139700"/>
                      <a:pt x="88900" y="152400"/>
                    </a:cubicBezTo>
                    <a:cubicBezTo>
                      <a:pt x="93133" y="165100"/>
                      <a:pt x="96327" y="178195"/>
                      <a:pt x="101600" y="190500"/>
                    </a:cubicBezTo>
                    <a:cubicBezTo>
                      <a:pt x="109058" y="207901"/>
                      <a:pt x="118533" y="224367"/>
                      <a:pt x="127000" y="241300"/>
                    </a:cubicBezTo>
                    <a:lnTo>
                      <a:pt x="139700" y="266700"/>
                    </a:ln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ko-KR" altLang="en-US"/>
              </a:p>
            </p:txBody>
          </p:sp>
        </p:grpSp>
        <p:sp>
          <p:nvSpPr>
            <p:cNvPr id="86" name="TextBox 85">
              <a:extLst>
                <a:ext uri="{FF2B5EF4-FFF2-40B4-BE49-F238E27FC236}">
                  <a16:creationId xmlns:a16="http://schemas.microsoft.com/office/drawing/2014/main" id="{68E8D977-0D6B-4B74-BBD4-55ED9C92B9DE}"/>
                </a:ext>
              </a:extLst>
            </p:cNvPr>
            <p:cNvSpPr txBox="1"/>
            <p:nvPr/>
          </p:nvSpPr>
          <p:spPr>
            <a:xfrm>
              <a:off x="2306231" y="3003451"/>
              <a:ext cx="314510" cy="369332"/>
            </a:xfrm>
            <a:prstGeom prst="rect">
              <a:avLst/>
            </a:prstGeom>
            <a:noFill/>
          </p:spPr>
          <p:txBody>
            <a:bodyPr wrap="none" rtlCol="0">
              <a:spAutoFit/>
            </a:bodyPr>
            <a:lstStyle/>
            <a:p>
              <a:r>
                <a:rPr lang="en-US" altLang="ko-KR" b="1" dirty="0">
                  <a:solidFill>
                    <a:schemeClr val="accent2"/>
                  </a:solidFill>
                </a:rPr>
                <a:t>S</a:t>
              </a:r>
              <a:endParaRPr lang="ko-KR" altLang="en-US" b="1" dirty="0">
                <a:solidFill>
                  <a:schemeClr val="accent2"/>
                </a:solidFill>
              </a:endParaRPr>
            </a:p>
          </p:txBody>
        </p:sp>
      </p:grpSp>
      <p:grpSp>
        <p:nvGrpSpPr>
          <p:cNvPr id="8" name="그룹 7">
            <a:extLst>
              <a:ext uri="{FF2B5EF4-FFF2-40B4-BE49-F238E27FC236}">
                <a16:creationId xmlns:a16="http://schemas.microsoft.com/office/drawing/2014/main" id="{E953F3A3-E426-471E-A051-15270D66C87F}"/>
              </a:ext>
            </a:extLst>
          </p:cNvPr>
          <p:cNvGrpSpPr/>
          <p:nvPr/>
        </p:nvGrpSpPr>
        <p:grpSpPr>
          <a:xfrm>
            <a:off x="517282" y="3639983"/>
            <a:ext cx="3936104" cy="699531"/>
            <a:chOff x="517282" y="3639983"/>
            <a:chExt cx="3936104" cy="699531"/>
          </a:xfrm>
        </p:grpSpPr>
        <p:grpSp>
          <p:nvGrpSpPr>
            <p:cNvPr id="23" name="그룹 22">
              <a:extLst>
                <a:ext uri="{FF2B5EF4-FFF2-40B4-BE49-F238E27FC236}">
                  <a16:creationId xmlns:a16="http://schemas.microsoft.com/office/drawing/2014/main" id="{501FF81C-26E2-492E-BCDA-DB07DAFEDF25}"/>
                </a:ext>
              </a:extLst>
            </p:cNvPr>
            <p:cNvGrpSpPr/>
            <p:nvPr/>
          </p:nvGrpSpPr>
          <p:grpSpPr>
            <a:xfrm rot="609950" flipV="1">
              <a:off x="884686" y="3639983"/>
              <a:ext cx="3568700" cy="635000"/>
              <a:chOff x="816000" y="3251201"/>
              <a:chExt cx="3568700" cy="635000"/>
            </a:xfrm>
          </p:grpSpPr>
          <p:cxnSp>
            <p:nvCxnSpPr>
              <p:cNvPr id="18" name="직선 연결선 17">
                <a:extLst>
                  <a:ext uri="{FF2B5EF4-FFF2-40B4-BE49-F238E27FC236}">
                    <a16:creationId xmlns:a16="http://schemas.microsoft.com/office/drawing/2014/main" id="{4D41577E-AA4D-48DC-9563-6406B737524C}"/>
                  </a:ext>
                </a:extLst>
              </p:cNvPr>
              <p:cNvCxnSpPr>
                <a:cxnSpLocks/>
              </p:cNvCxnSpPr>
              <p:nvPr/>
            </p:nvCxnSpPr>
            <p:spPr>
              <a:xfrm rot="10800000">
                <a:off x="816000" y="3251201"/>
                <a:ext cx="2019300" cy="5334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 name="직선 연결선 18">
                <a:extLst>
                  <a:ext uri="{FF2B5EF4-FFF2-40B4-BE49-F238E27FC236}">
                    <a16:creationId xmlns:a16="http://schemas.microsoft.com/office/drawing/2014/main" id="{0C50D442-1EA4-44FB-83EF-CBC2ACD8562F}"/>
                  </a:ext>
                </a:extLst>
              </p:cNvPr>
              <p:cNvCxnSpPr>
                <a:cxnSpLocks/>
              </p:cNvCxnSpPr>
              <p:nvPr/>
            </p:nvCxnSpPr>
            <p:spPr>
              <a:xfrm rot="10800000">
                <a:off x="2035200" y="3581401"/>
                <a:ext cx="2340000" cy="1651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직선 연결선 19">
                <a:extLst>
                  <a:ext uri="{FF2B5EF4-FFF2-40B4-BE49-F238E27FC236}">
                    <a16:creationId xmlns:a16="http://schemas.microsoft.com/office/drawing/2014/main" id="{BFBA9CF1-D5C5-4163-9574-B992F886EE8D}"/>
                  </a:ext>
                </a:extLst>
              </p:cNvPr>
              <p:cNvCxnSpPr>
                <a:cxnSpLocks/>
              </p:cNvCxnSpPr>
              <p:nvPr/>
            </p:nvCxnSpPr>
            <p:spPr>
              <a:xfrm rot="10800000">
                <a:off x="2301900" y="3644901"/>
                <a:ext cx="1993900" cy="1397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직선 연결선 20">
                <a:extLst>
                  <a:ext uri="{FF2B5EF4-FFF2-40B4-BE49-F238E27FC236}">
                    <a16:creationId xmlns:a16="http://schemas.microsoft.com/office/drawing/2014/main" id="{FDD4FAD6-B1EA-4598-9E21-ABE53E5332E7}"/>
                  </a:ext>
                </a:extLst>
              </p:cNvPr>
              <p:cNvCxnSpPr>
                <a:cxnSpLocks/>
              </p:cNvCxnSpPr>
              <p:nvPr/>
            </p:nvCxnSpPr>
            <p:spPr>
              <a:xfrm rot="10800000">
                <a:off x="2047900" y="3568701"/>
                <a:ext cx="2336800" cy="3175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직선 연결선 21">
                <a:extLst>
                  <a:ext uri="{FF2B5EF4-FFF2-40B4-BE49-F238E27FC236}">
                    <a16:creationId xmlns:a16="http://schemas.microsoft.com/office/drawing/2014/main" id="{8707B9BA-EF07-407F-A8BA-5ECD8DC2B2DE}"/>
                  </a:ext>
                </a:extLst>
              </p:cNvPr>
              <p:cNvCxnSpPr>
                <a:cxnSpLocks/>
              </p:cNvCxnSpPr>
              <p:nvPr/>
            </p:nvCxnSpPr>
            <p:spPr>
              <a:xfrm rot="10800000">
                <a:off x="1819300" y="3505201"/>
                <a:ext cx="2438400" cy="3048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4A36A712-E054-4F05-B785-524093CCA75D}"/>
                    </a:ext>
                  </a:extLst>
                </p:cNvPr>
                <p:cNvSpPr txBox="1"/>
                <p:nvPr/>
              </p:nvSpPr>
              <p:spPr>
                <a:xfrm>
                  <a:off x="517282" y="3970182"/>
                  <a:ext cx="553293" cy="369332"/>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ko-KR" b="1" i="1" smtClean="0">
                                <a:solidFill>
                                  <a:srgbClr val="00B0F0"/>
                                </a:solidFill>
                                <a:latin typeface="Cambria Math" panose="02040503050406030204" pitchFamily="18" charset="0"/>
                              </a:rPr>
                            </m:ctrlPr>
                          </m:sSubPr>
                          <m:e>
                            <m:r>
                              <a:rPr lang="en-US" altLang="ko-KR" b="1" i="1" smtClean="0">
                                <a:solidFill>
                                  <a:srgbClr val="00B0F0"/>
                                </a:solidFill>
                                <a:latin typeface="Cambria Math" panose="02040503050406030204" pitchFamily="18" charset="0"/>
                              </a:rPr>
                              <m:t>𝑩</m:t>
                            </m:r>
                          </m:e>
                          <m:sub>
                            <m:r>
                              <a:rPr lang="en-US" altLang="ko-KR" b="1" i="1" smtClean="0">
                                <a:solidFill>
                                  <a:srgbClr val="00B0F0"/>
                                </a:solidFill>
                                <a:latin typeface="Cambria Math" panose="02040503050406030204" pitchFamily="18" charset="0"/>
                              </a:rPr>
                              <m:t>𝟐</m:t>
                            </m:r>
                          </m:sub>
                        </m:sSub>
                      </m:oMath>
                    </m:oMathPara>
                  </a14:m>
                  <a:endParaRPr lang="ko-KR" altLang="en-US" b="1" dirty="0">
                    <a:solidFill>
                      <a:srgbClr val="00B0F0"/>
                    </a:solidFill>
                  </a:endParaRPr>
                </a:p>
              </p:txBody>
            </p:sp>
          </mc:Choice>
          <mc:Fallback xmlns="">
            <p:sp>
              <p:nvSpPr>
                <p:cNvPr id="87" name="TextBox 86">
                  <a:extLst>
                    <a:ext uri="{FF2B5EF4-FFF2-40B4-BE49-F238E27FC236}">
                      <a16:creationId xmlns:a16="http://schemas.microsoft.com/office/drawing/2014/main" id="{4A36A712-E054-4F05-B785-524093CCA75D}"/>
                    </a:ext>
                  </a:extLst>
                </p:cNvPr>
                <p:cNvSpPr txBox="1">
                  <a:spLocks noRot="1" noChangeAspect="1" noMove="1" noResize="1" noEditPoints="1" noAdjustHandles="1" noChangeArrowheads="1" noChangeShapeType="1" noTextEdit="1"/>
                </p:cNvSpPr>
                <p:nvPr/>
              </p:nvSpPr>
              <p:spPr>
                <a:xfrm>
                  <a:off x="517282" y="3970182"/>
                  <a:ext cx="553293" cy="369332"/>
                </a:xfrm>
                <a:prstGeom prst="rect">
                  <a:avLst/>
                </a:prstGeom>
                <a:blipFill>
                  <a:blip r:embed="rId7"/>
                  <a:stretch>
                    <a:fillRect b="-3279"/>
                  </a:stretch>
                </a:blipFill>
                <a:ln>
                  <a:noFill/>
                </a:ln>
              </p:spPr>
              <p:txBody>
                <a:bodyPr/>
                <a:lstStyle/>
                <a:p>
                  <a:r>
                    <a:rPr lang="ko-KR" altLang="en-US">
                      <a:noFill/>
                    </a:rPr>
                    <a:t> </a:t>
                  </a:r>
                </a:p>
              </p:txBody>
            </p:sp>
          </mc:Fallback>
        </mc:AlternateContent>
      </p:grpSp>
      <p:grpSp>
        <p:nvGrpSpPr>
          <p:cNvPr id="10" name="그룹 9">
            <a:extLst>
              <a:ext uri="{FF2B5EF4-FFF2-40B4-BE49-F238E27FC236}">
                <a16:creationId xmlns:a16="http://schemas.microsoft.com/office/drawing/2014/main" id="{7808D74B-4480-4B69-9C8D-134BC84A396A}"/>
              </a:ext>
            </a:extLst>
          </p:cNvPr>
          <p:cNvGrpSpPr/>
          <p:nvPr/>
        </p:nvGrpSpPr>
        <p:grpSpPr>
          <a:xfrm>
            <a:off x="3574756" y="2060808"/>
            <a:ext cx="1172573" cy="1521138"/>
            <a:chOff x="3574756" y="2060808"/>
            <a:chExt cx="1172573" cy="1521138"/>
          </a:xfrm>
        </p:grpSpPr>
        <p:grpSp>
          <p:nvGrpSpPr>
            <p:cNvPr id="37" name="그룹 36">
              <a:extLst>
                <a:ext uri="{FF2B5EF4-FFF2-40B4-BE49-F238E27FC236}">
                  <a16:creationId xmlns:a16="http://schemas.microsoft.com/office/drawing/2014/main" id="{CFB54F53-1530-4011-B1C0-A9113121F4F4}"/>
                </a:ext>
              </a:extLst>
            </p:cNvPr>
            <p:cNvGrpSpPr/>
            <p:nvPr/>
          </p:nvGrpSpPr>
          <p:grpSpPr>
            <a:xfrm>
              <a:off x="3574756" y="2390214"/>
              <a:ext cx="1056510" cy="1191732"/>
              <a:chOff x="3574756" y="2390214"/>
              <a:chExt cx="1056510" cy="1191732"/>
            </a:xfrm>
          </p:grpSpPr>
          <p:cxnSp>
            <p:nvCxnSpPr>
              <p:cNvPr id="28" name="직선 연결선 27">
                <a:extLst>
                  <a:ext uri="{FF2B5EF4-FFF2-40B4-BE49-F238E27FC236}">
                    <a16:creationId xmlns:a16="http://schemas.microsoft.com/office/drawing/2014/main" id="{37ECE5C4-9B63-4AF8-A469-19110B761B20}"/>
                  </a:ext>
                </a:extLst>
              </p:cNvPr>
              <p:cNvCxnSpPr>
                <a:stCxn id="25" idx="7"/>
              </p:cNvCxnSpPr>
              <p:nvPr/>
            </p:nvCxnSpPr>
            <p:spPr>
              <a:xfrm flipV="1">
                <a:off x="3574756" y="2522554"/>
                <a:ext cx="1056510" cy="105939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직선 연결선 29">
                <a:extLst>
                  <a:ext uri="{FF2B5EF4-FFF2-40B4-BE49-F238E27FC236}">
                    <a16:creationId xmlns:a16="http://schemas.microsoft.com/office/drawing/2014/main" id="{49D19238-B9A5-42B3-8C91-7A4E8747A091}"/>
                  </a:ext>
                </a:extLst>
              </p:cNvPr>
              <p:cNvCxnSpPr>
                <a:endCxn id="25" idx="7"/>
              </p:cNvCxnSpPr>
              <p:nvPr/>
            </p:nvCxnSpPr>
            <p:spPr>
              <a:xfrm flipH="1">
                <a:off x="3574756" y="2459327"/>
                <a:ext cx="915252" cy="112261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직선 연결선 31">
                <a:extLst>
                  <a:ext uri="{FF2B5EF4-FFF2-40B4-BE49-F238E27FC236}">
                    <a16:creationId xmlns:a16="http://schemas.microsoft.com/office/drawing/2014/main" id="{EC7F5B19-3406-4FE1-BF0F-858EA848F213}"/>
                  </a:ext>
                </a:extLst>
              </p:cNvPr>
              <p:cNvCxnSpPr>
                <a:endCxn id="25" idx="7"/>
              </p:cNvCxnSpPr>
              <p:nvPr/>
            </p:nvCxnSpPr>
            <p:spPr>
              <a:xfrm flipH="1">
                <a:off x="3574756" y="2395719"/>
                <a:ext cx="801222" cy="118622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직선 연결선 33">
                <a:extLst>
                  <a:ext uri="{FF2B5EF4-FFF2-40B4-BE49-F238E27FC236}">
                    <a16:creationId xmlns:a16="http://schemas.microsoft.com/office/drawing/2014/main" id="{B12EC710-CD27-40B8-B348-5A9B3EC283A3}"/>
                  </a:ext>
                </a:extLst>
              </p:cNvPr>
              <p:cNvCxnSpPr>
                <a:endCxn id="25" idx="7"/>
              </p:cNvCxnSpPr>
              <p:nvPr/>
            </p:nvCxnSpPr>
            <p:spPr>
              <a:xfrm flipH="1">
                <a:off x="3574756" y="2555192"/>
                <a:ext cx="915088" cy="102675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직선 연결선 35">
                <a:extLst>
                  <a:ext uri="{FF2B5EF4-FFF2-40B4-BE49-F238E27FC236}">
                    <a16:creationId xmlns:a16="http://schemas.microsoft.com/office/drawing/2014/main" id="{850D9FC4-F4A7-49C8-B9B9-64BF86CAF779}"/>
                  </a:ext>
                </a:extLst>
              </p:cNvPr>
              <p:cNvCxnSpPr>
                <a:endCxn id="25" idx="7"/>
              </p:cNvCxnSpPr>
              <p:nvPr/>
            </p:nvCxnSpPr>
            <p:spPr>
              <a:xfrm flipH="1">
                <a:off x="3574756" y="2390214"/>
                <a:ext cx="667464" cy="119173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084CBBE0-42FD-41B9-BC89-FE8B21BBA501}"/>
                    </a:ext>
                  </a:extLst>
                </p:cNvPr>
                <p:cNvSpPr txBox="1"/>
                <p:nvPr/>
              </p:nvSpPr>
              <p:spPr>
                <a:xfrm>
                  <a:off x="4262966" y="2060808"/>
                  <a:ext cx="484363" cy="369332"/>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ko-KR" b="1" i="1" smtClean="0">
                                <a:solidFill>
                                  <a:srgbClr val="00B050"/>
                                </a:solidFill>
                                <a:latin typeface="Cambria Math" panose="02040503050406030204" pitchFamily="18" charset="0"/>
                              </a:rPr>
                            </m:ctrlPr>
                          </m:sSubPr>
                          <m:e>
                            <m:r>
                              <a:rPr lang="en-US" altLang="ko-KR" b="1" i="1" smtClean="0">
                                <a:solidFill>
                                  <a:srgbClr val="00B050"/>
                                </a:solidFill>
                                <a:latin typeface="Cambria Math" panose="02040503050406030204" pitchFamily="18" charset="0"/>
                              </a:rPr>
                              <m:t>𝑱</m:t>
                            </m:r>
                          </m:e>
                          <m:sub>
                            <m:r>
                              <a:rPr lang="en-US" altLang="ko-KR" b="1" i="1" smtClean="0">
                                <a:solidFill>
                                  <a:srgbClr val="00B050"/>
                                </a:solidFill>
                                <a:latin typeface="Cambria Math" panose="02040503050406030204" pitchFamily="18" charset="0"/>
                              </a:rPr>
                              <m:t>𝟑</m:t>
                            </m:r>
                          </m:sub>
                        </m:sSub>
                      </m:oMath>
                    </m:oMathPara>
                  </a14:m>
                  <a:endParaRPr lang="ko-KR" altLang="en-US" b="1" dirty="0">
                    <a:solidFill>
                      <a:srgbClr val="00B050"/>
                    </a:solidFill>
                  </a:endParaRPr>
                </a:p>
              </p:txBody>
            </p:sp>
          </mc:Choice>
          <mc:Fallback xmlns="">
            <p:sp>
              <p:nvSpPr>
                <p:cNvPr id="88" name="TextBox 87">
                  <a:extLst>
                    <a:ext uri="{FF2B5EF4-FFF2-40B4-BE49-F238E27FC236}">
                      <a16:creationId xmlns:a16="http://schemas.microsoft.com/office/drawing/2014/main" id="{084CBBE0-42FD-41B9-BC89-FE8B21BBA501}"/>
                    </a:ext>
                  </a:extLst>
                </p:cNvPr>
                <p:cNvSpPr txBox="1">
                  <a:spLocks noRot="1" noChangeAspect="1" noMove="1" noResize="1" noEditPoints="1" noAdjustHandles="1" noChangeArrowheads="1" noChangeShapeType="1" noTextEdit="1"/>
                </p:cNvSpPr>
                <p:nvPr/>
              </p:nvSpPr>
              <p:spPr>
                <a:xfrm>
                  <a:off x="4262966" y="2060808"/>
                  <a:ext cx="484363" cy="369332"/>
                </a:xfrm>
                <a:prstGeom prst="rect">
                  <a:avLst/>
                </a:prstGeom>
                <a:blipFill>
                  <a:blip r:embed="rId8"/>
                  <a:stretch>
                    <a:fillRect b="-13115"/>
                  </a:stretch>
                </a:blipFill>
                <a:ln>
                  <a:noFill/>
                </a:ln>
              </p:spPr>
              <p:txBody>
                <a:bodyPr/>
                <a:lstStyle/>
                <a:p>
                  <a:r>
                    <a:rPr lang="ko-KR" altLang="en-US">
                      <a:noFill/>
                    </a:rPr>
                    <a:t> </a:t>
                  </a:r>
                </a:p>
              </p:txBody>
            </p:sp>
          </mc:Fallback>
        </mc:AlternateContent>
      </p:grpSp>
      <p:grpSp>
        <p:nvGrpSpPr>
          <p:cNvPr id="12" name="그룹 11">
            <a:extLst>
              <a:ext uri="{FF2B5EF4-FFF2-40B4-BE49-F238E27FC236}">
                <a16:creationId xmlns:a16="http://schemas.microsoft.com/office/drawing/2014/main" id="{02EB3BBB-13D7-4C5B-99A0-66CDD0F2A06E}"/>
              </a:ext>
            </a:extLst>
          </p:cNvPr>
          <p:cNvGrpSpPr/>
          <p:nvPr/>
        </p:nvGrpSpPr>
        <p:grpSpPr>
          <a:xfrm>
            <a:off x="3455864" y="3885269"/>
            <a:ext cx="1056851" cy="1541179"/>
            <a:chOff x="3455864" y="3885269"/>
            <a:chExt cx="1056851" cy="1541179"/>
          </a:xfrm>
        </p:grpSpPr>
        <p:grpSp>
          <p:nvGrpSpPr>
            <p:cNvPr id="38" name="그룹 37">
              <a:extLst>
                <a:ext uri="{FF2B5EF4-FFF2-40B4-BE49-F238E27FC236}">
                  <a16:creationId xmlns:a16="http://schemas.microsoft.com/office/drawing/2014/main" id="{00FED69A-6BE6-4B25-BE5F-2740EF285CA0}"/>
                </a:ext>
              </a:extLst>
            </p:cNvPr>
            <p:cNvGrpSpPr/>
            <p:nvPr/>
          </p:nvGrpSpPr>
          <p:grpSpPr>
            <a:xfrm rot="587964" flipV="1">
              <a:off x="3455864" y="3885269"/>
              <a:ext cx="1056851" cy="1191732"/>
              <a:chOff x="3032549" y="2382261"/>
              <a:chExt cx="1056851" cy="1191732"/>
            </a:xfrm>
          </p:grpSpPr>
          <p:cxnSp>
            <p:nvCxnSpPr>
              <p:cNvPr id="39" name="직선 연결선 38">
                <a:extLst>
                  <a:ext uri="{FF2B5EF4-FFF2-40B4-BE49-F238E27FC236}">
                    <a16:creationId xmlns:a16="http://schemas.microsoft.com/office/drawing/2014/main" id="{47E7B2C3-6F41-4364-879B-D058D6C6F03C}"/>
                  </a:ext>
                </a:extLst>
              </p:cNvPr>
              <p:cNvCxnSpPr/>
              <p:nvPr/>
            </p:nvCxnSpPr>
            <p:spPr>
              <a:xfrm flipV="1">
                <a:off x="3032549" y="2514600"/>
                <a:ext cx="1056851" cy="1059393"/>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직선 연결선 39">
                <a:extLst>
                  <a:ext uri="{FF2B5EF4-FFF2-40B4-BE49-F238E27FC236}">
                    <a16:creationId xmlns:a16="http://schemas.microsoft.com/office/drawing/2014/main" id="{53288B77-E51D-4A69-B8D3-48EC693BAB48}"/>
                  </a:ext>
                </a:extLst>
              </p:cNvPr>
              <p:cNvCxnSpPr/>
              <p:nvPr/>
            </p:nvCxnSpPr>
            <p:spPr>
              <a:xfrm flipH="1">
                <a:off x="3032549" y="2451374"/>
                <a:ext cx="915592" cy="1122619"/>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직선 연결선 40">
                <a:extLst>
                  <a:ext uri="{FF2B5EF4-FFF2-40B4-BE49-F238E27FC236}">
                    <a16:creationId xmlns:a16="http://schemas.microsoft.com/office/drawing/2014/main" id="{7DC82CDC-F69D-488A-97CF-8BDFC2F3A11F}"/>
                  </a:ext>
                </a:extLst>
              </p:cNvPr>
              <p:cNvCxnSpPr/>
              <p:nvPr/>
            </p:nvCxnSpPr>
            <p:spPr>
              <a:xfrm flipH="1">
                <a:off x="3032549" y="2387766"/>
                <a:ext cx="801561" cy="1186227"/>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직선 연결선 41">
                <a:extLst>
                  <a:ext uri="{FF2B5EF4-FFF2-40B4-BE49-F238E27FC236}">
                    <a16:creationId xmlns:a16="http://schemas.microsoft.com/office/drawing/2014/main" id="{279DEB81-03B4-4D63-8B07-F294A584D57A}"/>
                  </a:ext>
                </a:extLst>
              </p:cNvPr>
              <p:cNvCxnSpPr/>
              <p:nvPr/>
            </p:nvCxnSpPr>
            <p:spPr>
              <a:xfrm flipH="1">
                <a:off x="3032549" y="2547239"/>
                <a:ext cx="915428" cy="1026754"/>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직선 연결선 42">
                <a:extLst>
                  <a:ext uri="{FF2B5EF4-FFF2-40B4-BE49-F238E27FC236}">
                    <a16:creationId xmlns:a16="http://schemas.microsoft.com/office/drawing/2014/main" id="{8D6867DD-66C1-41B9-9A74-56C477230EEE}"/>
                  </a:ext>
                </a:extLst>
              </p:cNvPr>
              <p:cNvCxnSpPr/>
              <p:nvPr/>
            </p:nvCxnSpPr>
            <p:spPr>
              <a:xfrm flipH="1">
                <a:off x="3032549" y="2382261"/>
                <a:ext cx="667803" cy="1191732"/>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C8C19EC9-884E-46C3-A4DC-6B0A23862436}"/>
                    </a:ext>
                  </a:extLst>
                </p:cNvPr>
                <p:cNvSpPr txBox="1"/>
                <p:nvPr/>
              </p:nvSpPr>
              <p:spPr>
                <a:xfrm>
                  <a:off x="3989710" y="5057116"/>
                  <a:ext cx="484363" cy="369332"/>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ko-KR" b="1" i="1" smtClean="0">
                                <a:solidFill>
                                  <a:schemeClr val="accent5">
                                    <a:lumMod val="50000"/>
                                  </a:schemeClr>
                                </a:solidFill>
                                <a:latin typeface="Cambria Math" panose="02040503050406030204" pitchFamily="18" charset="0"/>
                              </a:rPr>
                            </m:ctrlPr>
                          </m:sSubPr>
                          <m:e>
                            <m:r>
                              <a:rPr lang="en-US" altLang="ko-KR" b="1" i="1" smtClean="0">
                                <a:solidFill>
                                  <a:schemeClr val="accent5">
                                    <a:lumMod val="50000"/>
                                  </a:schemeClr>
                                </a:solidFill>
                                <a:latin typeface="Cambria Math" panose="02040503050406030204" pitchFamily="18" charset="0"/>
                              </a:rPr>
                              <m:t>𝑱</m:t>
                            </m:r>
                          </m:e>
                          <m:sub>
                            <m:r>
                              <a:rPr lang="en-US" altLang="ko-KR" b="1" i="1" smtClean="0">
                                <a:solidFill>
                                  <a:schemeClr val="accent5">
                                    <a:lumMod val="50000"/>
                                  </a:schemeClr>
                                </a:solidFill>
                                <a:latin typeface="Cambria Math" panose="02040503050406030204" pitchFamily="18" charset="0"/>
                              </a:rPr>
                              <m:t>𝟒</m:t>
                            </m:r>
                          </m:sub>
                        </m:sSub>
                      </m:oMath>
                    </m:oMathPara>
                  </a14:m>
                  <a:endParaRPr lang="ko-KR" altLang="en-US" b="1" dirty="0">
                    <a:solidFill>
                      <a:schemeClr val="accent5">
                        <a:lumMod val="50000"/>
                      </a:schemeClr>
                    </a:solidFill>
                  </a:endParaRPr>
                </a:p>
              </p:txBody>
            </p:sp>
          </mc:Choice>
          <mc:Fallback xmlns="">
            <p:sp>
              <p:nvSpPr>
                <p:cNvPr id="89" name="TextBox 88">
                  <a:extLst>
                    <a:ext uri="{FF2B5EF4-FFF2-40B4-BE49-F238E27FC236}">
                      <a16:creationId xmlns:a16="http://schemas.microsoft.com/office/drawing/2014/main" id="{C8C19EC9-884E-46C3-A4DC-6B0A23862436}"/>
                    </a:ext>
                  </a:extLst>
                </p:cNvPr>
                <p:cNvSpPr txBox="1">
                  <a:spLocks noRot="1" noChangeAspect="1" noMove="1" noResize="1" noEditPoints="1" noAdjustHandles="1" noChangeArrowheads="1" noChangeShapeType="1" noTextEdit="1"/>
                </p:cNvSpPr>
                <p:nvPr/>
              </p:nvSpPr>
              <p:spPr>
                <a:xfrm>
                  <a:off x="3989710" y="5057116"/>
                  <a:ext cx="484363" cy="369332"/>
                </a:xfrm>
                <a:prstGeom prst="rect">
                  <a:avLst/>
                </a:prstGeom>
                <a:blipFill>
                  <a:blip r:embed="rId9"/>
                  <a:stretch>
                    <a:fillRect b="-13333"/>
                  </a:stretch>
                </a:blipFill>
                <a:ln>
                  <a:noFill/>
                </a:ln>
              </p:spPr>
              <p:txBody>
                <a:bodyPr/>
                <a:lstStyle/>
                <a:p>
                  <a:r>
                    <a:rPr lang="ko-KR" altLang="en-US">
                      <a:noFill/>
                    </a:rPr>
                    <a:t> </a:t>
                  </a:r>
                </a:p>
              </p:txBody>
            </p:sp>
          </mc:Fallback>
        </mc:AlternateContent>
      </p:gr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8ABE2911-2E86-45D2-B704-CFBBA733D22F}"/>
                  </a:ext>
                </a:extLst>
              </p:cNvPr>
              <p:cNvSpPr txBox="1"/>
              <p:nvPr/>
            </p:nvSpPr>
            <p:spPr>
              <a:xfrm>
                <a:off x="5614748" y="2225924"/>
                <a:ext cx="5773032" cy="2865593"/>
              </a:xfrm>
              <a:prstGeom prst="rect">
                <a:avLst/>
              </a:prstGeom>
              <a:noFill/>
            </p:spPr>
            <p:txBody>
              <a:bodyPr wrap="square" lIns="0" tIns="0" rIns="0" bIns="0" rtlCol="0">
                <a:spAutoFit/>
              </a:bodyPr>
              <a:lstStyle/>
              <a:p>
                <a:pPr>
                  <a:lnSpc>
                    <a:spcPct val="150000"/>
                  </a:lnSpc>
                </a:pPr>
                <a14:m>
                  <m:oMathPara xmlns:m="http://schemas.openxmlformats.org/officeDocument/2006/math">
                    <m:oMathParaPr>
                      <m:jc m:val="centerGroup"/>
                    </m:oMathParaPr>
                    <m:oMath xmlns:m="http://schemas.openxmlformats.org/officeDocument/2006/math">
                      <m:f>
                        <m:fPr>
                          <m:ctrlPr>
                            <a:rPr lang="en-US" altLang="ko-KR" sz="2000" b="0" i="1" smtClean="0">
                              <a:latin typeface="Cambria Math" panose="02040503050406030204" pitchFamily="18" charset="0"/>
                            </a:rPr>
                          </m:ctrlPr>
                        </m:fPr>
                        <m:num>
                          <m:r>
                            <a:rPr lang="en-US" altLang="ko-KR" sz="2000" b="0" i="1" smtClean="0">
                              <a:latin typeface="Cambria Math" panose="02040503050406030204" pitchFamily="18" charset="0"/>
                            </a:rPr>
                            <m:t>𝑑</m:t>
                          </m:r>
                          <m:r>
                            <a:rPr lang="en-US" altLang="ko-KR" sz="2000" b="0" i="1" smtClean="0">
                              <a:latin typeface="Cambria Math" panose="02040503050406030204" pitchFamily="18" charset="0"/>
                            </a:rPr>
                            <m:t>𝜎</m:t>
                          </m:r>
                        </m:num>
                        <m:den>
                          <m:r>
                            <a:rPr lang="en-US" altLang="ko-KR" sz="2000" b="0" i="1" smtClean="0">
                              <a:latin typeface="Cambria Math" panose="02040503050406030204" pitchFamily="18" charset="0"/>
                            </a:rPr>
                            <m:t>𝑑</m:t>
                          </m:r>
                          <m:r>
                            <a:rPr lang="en-US" altLang="ko-KR" sz="2000" b="0" i="1" smtClean="0">
                              <a:latin typeface="Cambria Math" panose="02040503050406030204" pitchFamily="18" charset="0"/>
                            </a:rPr>
                            <m:t>𝜏</m:t>
                          </m:r>
                        </m:den>
                      </m:f>
                      <m:r>
                        <a:rPr lang="en-US" altLang="ko-KR" sz="2000" i="1">
                          <a:latin typeface="Cambria Math" panose="02040503050406030204" pitchFamily="18" charset="0"/>
                          <a:ea typeface="Cambria Math" panose="02040503050406030204" pitchFamily="18" charset="0"/>
                        </a:rPr>
                        <m:t>∝</m:t>
                      </m:r>
                      <m:nary>
                        <m:naryPr>
                          <m:chr m:val="∑"/>
                          <m:supHide m:val="on"/>
                          <m:ctrlPr>
                            <a:rPr lang="en-US" altLang="ko-KR" sz="2000" i="1" smtClean="0">
                              <a:latin typeface="Cambria Math" panose="02040503050406030204" pitchFamily="18" charset="0"/>
                              <a:ea typeface="Cambria Math" panose="02040503050406030204" pitchFamily="18" charset="0"/>
                            </a:rPr>
                          </m:ctrlPr>
                        </m:naryPr>
                        <m:sub>
                          <m:r>
                            <m:rPr>
                              <m:brk m:alnAt="7"/>
                            </m:rPr>
                            <a:rPr lang="en-US" altLang="ko-KR" sz="2000" b="0" i="1" smtClean="0">
                              <a:latin typeface="Cambria Math" panose="02040503050406030204" pitchFamily="18" charset="0"/>
                              <a:ea typeface="Cambria Math" panose="02040503050406030204" pitchFamily="18" charset="0"/>
                            </a:rPr>
                            <m:t>𝑐</m:t>
                          </m:r>
                          <m:r>
                            <a:rPr lang="en-US" altLang="ko-KR" sz="2000" b="0" i="1" smtClean="0">
                              <a:latin typeface="Cambria Math" panose="02040503050406030204" pitchFamily="18" charset="0"/>
                              <a:ea typeface="Cambria Math" panose="02040503050406030204" pitchFamily="18" charset="0"/>
                            </a:rPr>
                            <m:t>𝑑𝑒𝑓</m:t>
                          </m:r>
                        </m:sub>
                        <m:sup/>
                        <m:e>
                          <m:sSub>
                            <m:sSubPr>
                              <m:ctrlPr>
                                <a:rPr lang="en-US" altLang="ko-KR" sz="2000" b="0" i="1" smtClean="0">
                                  <a:latin typeface="Cambria Math" panose="02040503050406030204" pitchFamily="18" charset="0"/>
                                  <a:ea typeface="Cambria Math" panose="02040503050406030204" pitchFamily="18" charset="0"/>
                                </a:rPr>
                              </m:ctrlPr>
                            </m:sSubPr>
                            <m:e>
                              <m:r>
                                <a:rPr lang="en-US" altLang="ko-KR" sz="2000" b="0" i="1" smtClean="0">
                                  <a:latin typeface="Cambria Math" panose="02040503050406030204" pitchFamily="18" charset="0"/>
                                  <a:ea typeface="Cambria Math" panose="02040503050406030204" pitchFamily="18" charset="0"/>
                                </a:rPr>
                                <m:t>𝐶</m:t>
                              </m:r>
                            </m:e>
                            <m:sub>
                              <m:r>
                                <a:rPr lang="en-US" altLang="ko-KR" sz="2000" b="0" i="1" smtClean="0">
                                  <a:latin typeface="Cambria Math" panose="02040503050406030204" pitchFamily="18" charset="0"/>
                                  <a:ea typeface="Cambria Math" panose="02040503050406030204" pitchFamily="18" charset="0"/>
                                </a:rPr>
                                <m:t>𝑐𝑑𝑒𝑓</m:t>
                              </m:r>
                            </m:sub>
                          </m:sSub>
                          <m:r>
                            <a:rPr lang="en-US" altLang="ko-KR" sz="2000" b="0" i="1" smtClean="0">
                              <a:latin typeface="Cambria Math" panose="02040503050406030204" pitchFamily="18" charset="0"/>
                              <a:ea typeface="Cambria Math" panose="02040503050406030204" pitchFamily="18" charset="0"/>
                            </a:rPr>
                            <m:t> </m:t>
                          </m:r>
                        </m:e>
                      </m:nary>
                      <m:r>
                        <a:rPr lang="en-US" altLang="ko-KR" sz="2000" i="1">
                          <a:latin typeface="Cambria Math" panose="02040503050406030204" pitchFamily="18" charset="0"/>
                          <a:ea typeface="Cambria Math" panose="02040503050406030204" pitchFamily="18" charset="0"/>
                        </a:rPr>
                        <m:t>𝛿</m:t>
                      </m:r>
                      <m:r>
                        <a:rPr lang="en-US" altLang="ko-KR" sz="2000" i="1">
                          <a:latin typeface="Cambria Math" panose="02040503050406030204" pitchFamily="18" charset="0"/>
                          <a:ea typeface="Cambria Math" panose="02040503050406030204" pitchFamily="18" charset="0"/>
                        </a:rPr>
                        <m:t>(</m:t>
                      </m:r>
                      <m:r>
                        <a:rPr lang="en-US" altLang="ko-KR" sz="2000" i="1">
                          <a:latin typeface="Cambria Math" panose="02040503050406030204" pitchFamily="18" charset="0"/>
                          <a:ea typeface="Cambria Math" panose="02040503050406030204" pitchFamily="18" charset="0"/>
                        </a:rPr>
                        <m:t>𝜏</m:t>
                      </m:r>
                      <m:r>
                        <a:rPr lang="en-US" altLang="ko-KR" sz="2000" i="1">
                          <a:latin typeface="Cambria Math" panose="02040503050406030204" pitchFamily="18" charset="0"/>
                          <a:ea typeface="Cambria Math" panose="02040503050406030204" pitchFamily="18" charset="0"/>
                        </a:rPr>
                        <m:t>−(</m:t>
                      </m:r>
                      <m:sSub>
                        <m:sSubPr>
                          <m:ctrlPr>
                            <a:rPr lang="en-US" altLang="ko-KR" sz="2000" i="1">
                              <a:latin typeface="Cambria Math" panose="02040503050406030204" pitchFamily="18" charset="0"/>
                              <a:ea typeface="Cambria Math" panose="02040503050406030204" pitchFamily="18" charset="0"/>
                            </a:rPr>
                          </m:ctrlPr>
                        </m:sSubPr>
                        <m:e>
                          <m:r>
                            <a:rPr lang="en-US" altLang="ko-KR" sz="2000" i="1">
                              <a:latin typeface="Cambria Math" panose="02040503050406030204" pitchFamily="18" charset="0"/>
                              <a:ea typeface="Cambria Math" panose="02040503050406030204" pitchFamily="18" charset="0"/>
                            </a:rPr>
                            <m:t>𝜏</m:t>
                          </m:r>
                        </m:e>
                        <m:sub>
                          <m:r>
                            <a:rPr lang="en-US" altLang="ko-KR" sz="2000" b="0" i="1" smtClean="0">
                              <a:latin typeface="Cambria Math" panose="02040503050406030204" pitchFamily="18" charset="0"/>
                              <a:ea typeface="Cambria Math" panose="02040503050406030204" pitchFamily="18" charset="0"/>
                            </a:rPr>
                            <m:t>1</m:t>
                          </m:r>
                        </m:sub>
                      </m:sSub>
                      <m:r>
                        <a:rPr lang="en-US" altLang="ko-KR" sz="2000" b="0" i="1" smtClean="0">
                          <a:latin typeface="Cambria Math" panose="02040503050406030204" pitchFamily="18" charset="0"/>
                          <a:ea typeface="Cambria Math" panose="02040503050406030204" pitchFamily="18" charset="0"/>
                        </a:rPr>
                        <m:t>+</m:t>
                      </m:r>
                      <m:sSub>
                        <m:sSubPr>
                          <m:ctrlPr>
                            <a:rPr lang="en-US" altLang="ko-KR" sz="2000" i="1">
                              <a:latin typeface="Cambria Math" panose="02040503050406030204" pitchFamily="18" charset="0"/>
                              <a:ea typeface="Cambria Math" panose="02040503050406030204" pitchFamily="18" charset="0"/>
                            </a:rPr>
                          </m:ctrlPr>
                        </m:sSubPr>
                        <m:e>
                          <m:r>
                            <a:rPr lang="en-US" altLang="ko-KR" sz="2000" i="1">
                              <a:latin typeface="Cambria Math" panose="02040503050406030204" pitchFamily="18" charset="0"/>
                              <a:ea typeface="Cambria Math" panose="02040503050406030204" pitchFamily="18" charset="0"/>
                            </a:rPr>
                            <m:t>𝜏</m:t>
                          </m:r>
                        </m:e>
                        <m:sub>
                          <m:r>
                            <a:rPr lang="en-US" altLang="ko-KR" sz="2000" b="0" i="1" smtClean="0">
                              <a:latin typeface="Cambria Math" panose="02040503050406030204" pitchFamily="18" charset="0"/>
                              <a:ea typeface="Cambria Math" panose="02040503050406030204" pitchFamily="18" charset="0"/>
                            </a:rPr>
                            <m:t>2</m:t>
                          </m:r>
                        </m:sub>
                      </m:sSub>
                      <m:r>
                        <a:rPr lang="en-US" altLang="ko-KR" sz="2000" b="0" i="1" smtClean="0">
                          <a:latin typeface="Cambria Math" panose="02040503050406030204" pitchFamily="18" charset="0"/>
                          <a:ea typeface="Cambria Math" panose="02040503050406030204" pitchFamily="18" charset="0"/>
                        </a:rPr>
                        <m:t>+</m:t>
                      </m:r>
                      <m:sSub>
                        <m:sSubPr>
                          <m:ctrlPr>
                            <a:rPr lang="en-US" altLang="ko-KR" sz="2000" i="1">
                              <a:latin typeface="Cambria Math" panose="02040503050406030204" pitchFamily="18" charset="0"/>
                              <a:ea typeface="Cambria Math" panose="02040503050406030204" pitchFamily="18" charset="0"/>
                            </a:rPr>
                          </m:ctrlPr>
                        </m:sSubPr>
                        <m:e>
                          <m:r>
                            <a:rPr lang="en-US" altLang="ko-KR" sz="2000" i="1">
                              <a:latin typeface="Cambria Math" panose="02040503050406030204" pitchFamily="18" charset="0"/>
                              <a:ea typeface="Cambria Math" panose="02040503050406030204" pitchFamily="18" charset="0"/>
                            </a:rPr>
                            <m:t>𝜏</m:t>
                          </m:r>
                        </m:e>
                        <m:sub>
                          <m:r>
                            <a:rPr lang="en-US" altLang="ko-KR" sz="2000" b="0" i="1" smtClean="0">
                              <a:latin typeface="Cambria Math" panose="02040503050406030204" pitchFamily="18" charset="0"/>
                              <a:ea typeface="Cambria Math" panose="02040503050406030204" pitchFamily="18" charset="0"/>
                            </a:rPr>
                            <m:t>3</m:t>
                          </m:r>
                        </m:sub>
                      </m:sSub>
                      <m:r>
                        <a:rPr lang="en-US" altLang="ko-KR" sz="2000" b="0" i="1" smtClean="0">
                          <a:latin typeface="Cambria Math" panose="02040503050406030204" pitchFamily="18" charset="0"/>
                          <a:ea typeface="Cambria Math" panose="02040503050406030204" pitchFamily="18" charset="0"/>
                        </a:rPr>
                        <m:t>+</m:t>
                      </m:r>
                      <m:sSub>
                        <m:sSubPr>
                          <m:ctrlPr>
                            <a:rPr lang="en-US" altLang="ko-KR" sz="2000" i="1">
                              <a:latin typeface="Cambria Math" panose="02040503050406030204" pitchFamily="18" charset="0"/>
                              <a:ea typeface="Cambria Math" panose="02040503050406030204" pitchFamily="18" charset="0"/>
                            </a:rPr>
                          </m:ctrlPr>
                        </m:sSubPr>
                        <m:e>
                          <m:r>
                            <a:rPr lang="en-US" altLang="ko-KR" sz="2000" i="1">
                              <a:latin typeface="Cambria Math" panose="02040503050406030204" pitchFamily="18" charset="0"/>
                              <a:ea typeface="Cambria Math" panose="02040503050406030204" pitchFamily="18" charset="0"/>
                            </a:rPr>
                            <m:t>𝜏</m:t>
                          </m:r>
                        </m:e>
                        <m:sub>
                          <m:r>
                            <a:rPr lang="en-US" altLang="ko-KR" sz="2000" b="0" i="1" smtClean="0">
                              <a:latin typeface="Cambria Math" panose="02040503050406030204" pitchFamily="18" charset="0"/>
                              <a:ea typeface="Cambria Math" panose="02040503050406030204" pitchFamily="18" charset="0"/>
                            </a:rPr>
                            <m:t>4</m:t>
                          </m:r>
                        </m:sub>
                      </m:sSub>
                      <m:r>
                        <a:rPr lang="en-US" altLang="ko-KR" sz="2000" b="0" i="1" smtClean="0">
                          <a:latin typeface="Cambria Math" panose="02040503050406030204" pitchFamily="18" charset="0"/>
                          <a:ea typeface="Cambria Math" panose="02040503050406030204" pitchFamily="18" charset="0"/>
                        </a:rPr>
                        <m:t>+</m:t>
                      </m:r>
                      <m:sSub>
                        <m:sSubPr>
                          <m:ctrlPr>
                            <a:rPr lang="en-US" altLang="ko-KR" sz="2000" i="1">
                              <a:latin typeface="Cambria Math" panose="02040503050406030204" pitchFamily="18" charset="0"/>
                              <a:ea typeface="Cambria Math" panose="02040503050406030204" pitchFamily="18" charset="0"/>
                            </a:rPr>
                          </m:ctrlPr>
                        </m:sSubPr>
                        <m:e>
                          <m:r>
                            <a:rPr lang="en-US" altLang="ko-KR" sz="2000" i="1">
                              <a:latin typeface="Cambria Math" panose="02040503050406030204" pitchFamily="18" charset="0"/>
                              <a:ea typeface="Cambria Math" panose="02040503050406030204" pitchFamily="18" charset="0"/>
                            </a:rPr>
                            <m:t>𝜏</m:t>
                          </m:r>
                        </m:e>
                        <m:sub>
                          <m:r>
                            <a:rPr lang="en-US" altLang="ko-KR" sz="2000" b="0" i="1" smtClean="0">
                              <a:latin typeface="Cambria Math" panose="02040503050406030204" pitchFamily="18" charset="0"/>
                              <a:ea typeface="Cambria Math" panose="02040503050406030204" pitchFamily="18" charset="0"/>
                            </a:rPr>
                            <m:t>𝑆</m:t>
                          </m:r>
                        </m:sub>
                      </m:sSub>
                      <m:r>
                        <a:rPr lang="en-US" altLang="ko-KR" sz="2000" i="1">
                          <a:latin typeface="Cambria Math" panose="02040503050406030204" pitchFamily="18" charset="0"/>
                          <a:ea typeface="Cambria Math" panose="02040503050406030204" pitchFamily="18" charset="0"/>
                        </a:rPr>
                        <m:t>))</m:t>
                      </m:r>
                    </m:oMath>
                    <m:oMath xmlns:m="http://schemas.openxmlformats.org/officeDocument/2006/math">
                      <m:r>
                        <a:rPr lang="en-US" altLang="ko-KR" sz="2000" b="0" i="0" smtClean="0">
                          <a:latin typeface="Cambria Math" panose="02040503050406030204" pitchFamily="18" charset="0"/>
                          <a:ea typeface="Cambria Math" panose="02040503050406030204" pitchFamily="18" charset="0"/>
                        </a:rPr>
                        <m:t>            </m:t>
                      </m:r>
                      <m:r>
                        <a:rPr lang="en-US" altLang="ko-KR" sz="2000" b="0" i="1" smtClean="0">
                          <a:latin typeface="Cambria Math" panose="02040503050406030204" pitchFamily="18" charset="0"/>
                          <a:ea typeface="Cambria Math" panose="02040503050406030204" pitchFamily="18" charset="0"/>
                        </a:rPr>
                        <m:t>⊗</m:t>
                      </m:r>
                      <m:sSubSup>
                        <m:sSubSupPr>
                          <m:ctrlPr>
                            <a:rPr lang="en-US" altLang="ko-KR" sz="2000" i="1" smtClean="0">
                              <a:solidFill>
                                <a:srgbClr val="7030A0"/>
                              </a:solidFill>
                              <a:latin typeface="Cambria Math" panose="02040503050406030204" pitchFamily="18" charset="0"/>
                              <a:ea typeface="Cambria Math" panose="02040503050406030204" pitchFamily="18" charset="0"/>
                            </a:rPr>
                          </m:ctrlPr>
                        </m:sSubSupPr>
                        <m:e>
                          <m:r>
                            <a:rPr lang="en-US" altLang="ko-KR" sz="2000" i="1">
                              <a:solidFill>
                                <a:srgbClr val="7030A0"/>
                              </a:solidFill>
                              <a:latin typeface="Cambria Math" panose="02040503050406030204" pitchFamily="18" charset="0"/>
                              <a:ea typeface="Cambria Math" panose="02040503050406030204" pitchFamily="18" charset="0"/>
                            </a:rPr>
                            <m:t>𝐵</m:t>
                          </m:r>
                        </m:e>
                        <m:sub>
                          <m:r>
                            <a:rPr lang="en-US" altLang="ko-KR" sz="2000" i="1">
                              <a:solidFill>
                                <a:srgbClr val="7030A0"/>
                              </a:solidFill>
                              <a:latin typeface="Cambria Math" panose="02040503050406030204" pitchFamily="18" charset="0"/>
                              <a:ea typeface="Cambria Math" panose="02040503050406030204" pitchFamily="18" charset="0"/>
                            </a:rPr>
                            <m:t>1</m:t>
                          </m:r>
                        </m:sub>
                        <m:sup>
                          <m:r>
                            <a:rPr lang="en-US" altLang="ko-KR" sz="2000" i="1">
                              <a:solidFill>
                                <a:srgbClr val="7030A0"/>
                              </a:solidFill>
                              <a:latin typeface="Cambria Math" panose="02040503050406030204" pitchFamily="18" charset="0"/>
                              <a:ea typeface="Cambria Math" panose="02040503050406030204" pitchFamily="18" charset="0"/>
                            </a:rPr>
                            <m:t>𝑑</m:t>
                          </m:r>
                        </m:sup>
                      </m:sSubSup>
                      <m:d>
                        <m:dPr>
                          <m:ctrlPr>
                            <a:rPr lang="en-US" altLang="ko-KR" sz="2000" i="1">
                              <a:solidFill>
                                <a:srgbClr val="7030A0"/>
                              </a:solidFill>
                              <a:latin typeface="Cambria Math" panose="02040503050406030204" pitchFamily="18" charset="0"/>
                              <a:ea typeface="Cambria Math" panose="02040503050406030204" pitchFamily="18" charset="0"/>
                            </a:rPr>
                          </m:ctrlPr>
                        </m:dPr>
                        <m:e>
                          <m:sSub>
                            <m:sSubPr>
                              <m:ctrlPr>
                                <a:rPr lang="en-US" altLang="ko-KR" sz="2000" b="0" i="1" smtClean="0">
                                  <a:solidFill>
                                    <a:srgbClr val="7030A0"/>
                                  </a:solidFill>
                                  <a:latin typeface="Cambria Math" panose="02040503050406030204" pitchFamily="18" charset="0"/>
                                  <a:ea typeface="Cambria Math" panose="02040503050406030204" pitchFamily="18" charset="0"/>
                                </a:rPr>
                              </m:ctrlPr>
                            </m:sSubPr>
                            <m:e>
                              <m:r>
                                <a:rPr lang="en-US" altLang="ko-KR" sz="2000" b="0" i="1" smtClean="0">
                                  <a:solidFill>
                                    <a:srgbClr val="7030A0"/>
                                  </a:solidFill>
                                  <a:latin typeface="Cambria Math" panose="02040503050406030204" pitchFamily="18" charset="0"/>
                                  <a:ea typeface="Cambria Math" panose="02040503050406030204" pitchFamily="18" charset="0"/>
                                </a:rPr>
                                <m:t>𝑡</m:t>
                              </m:r>
                            </m:e>
                            <m:sub>
                              <m:r>
                                <a:rPr lang="en-US" altLang="ko-KR" sz="2000" b="0" i="1" smtClean="0">
                                  <a:solidFill>
                                    <a:srgbClr val="7030A0"/>
                                  </a:solidFill>
                                  <a:latin typeface="Cambria Math" panose="02040503050406030204" pitchFamily="18" charset="0"/>
                                  <a:ea typeface="Cambria Math" panose="02040503050406030204" pitchFamily="18" charset="0"/>
                                </a:rPr>
                                <m:t>1</m:t>
                              </m:r>
                            </m:sub>
                          </m:sSub>
                          <m:r>
                            <a:rPr lang="en-US" altLang="ko-KR" sz="2000" b="0" i="1" smtClean="0">
                              <a:solidFill>
                                <a:srgbClr val="7030A0"/>
                              </a:solidFill>
                              <a:latin typeface="Cambria Math" panose="02040503050406030204" pitchFamily="18" charset="0"/>
                              <a:ea typeface="Cambria Math" panose="02040503050406030204" pitchFamily="18" charset="0"/>
                            </a:rPr>
                            <m:t>=</m:t>
                          </m:r>
                          <m:sSub>
                            <m:sSubPr>
                              <m:ctrlPr>
                                <a:rPr lang="en-US" altLang="ko-KR" sz="2000" b="0" i="1" smtClean="0">
                                  <a:solidFill>
                                    <a:srgbClr val="7030A0"/>
                                  </a:solidFill>
                                  <a:latin typeface="Cambria Math" panose="02040503050406030204" pitchFamily="18" charset="0"/>
                                  <a:ea typeface="Cambria Math" panose="02040503050406030204" pitchFamily="18" charset="0"/>
                                </a:rPr>
                              </m:ctrlPr>
                            </m:sSubPr>
                            <m:e>
                              <m:r>
                                <a:rPr lang="en-US" altLang="ko-KR" sz="2000" b="0" i="1" smtClean="0">
                                  <a:solidFill>
                                    <a:srgbClr val="7030A0"/>
                                  </a:solidFill>
                                  <a:latin typeface="Cambria Math" panose="02040503050406030204" pitchFamily="18" charset="0"/>
                                  <a:ea typeface="Cambria Math" panose="02040503050406030204" pitchFamily="18" charset="0"/>
                                </a:rPr>
                                <m:t>𝜔</m:t>
                              </m:r>
                            </m:e>
                            <m:sub>
                              <m:r>
                                <a:rPr lang="en-US" altLang="ko-KR" sz="2000" b="0" i="1" smtClean="0">
                                  <a:solidFill>
                                    <a:srgbClr val="7030A0"/>
                                  </a:solidFill>
                                  <a:latin typeface="Cambria Math" panose="02040503050406030204" pitchFamily="18" charset="0"/>
                                  <a:ea typeface="Cambria Math" panose="02040503050406030204" pitchFamily="18" charset="0"/>
                                </a:rPr>
                                <m:t>1</m:t>
                              </m:r>
                            </m:sub>
                          </m:sSub>
                          <m:r>
                            <a:rPr lang="en-US" altLang="ko-KR" sz="2000" b="0" i="1" smtClean="0">
                              <a:solidFill>
                                <a:srgbClr val="7030A0"/>
                              </a:solidFill>
                              <a:latin typeface="Cambria Math" panose="02040503050406030204" pitchFamily="18" charset="0"/>
                              <a:ea typeface="Cambria Math" panose="02040503050406030204" pitchFamily="18" charset="0"/>
                            </a:rPr>
                            <m:t> </m:t>
                          </m:r>
                          <m:sSub>
                            <m:sSubPr>
                              <m:ctrlPr>
                                <a:rPr lang="en-US" altLang="ko-KR" sz="2000" b="0" i="1" smtClean="0">
                                  <a:solidFill>
                                    <a:srgbClr val="7030A0"/>
                                  </a:solidFill>
                                  <a:latin typeface="Cambria Math" panose="02040503050406030204" pitchFamily="18" charset="0"/>
                                  <a:ea typeface="Cambria Math" panose="02040503050406030204" pitchFamily="18" charset="0"/>
                                </a:rPr>
                              </m:ctrlPr>
                            </m:sSubPr>
                            <m:e>
                              <m:r>
                                <a:rPr lang="en-US" altLang="ko-KR" sz="2000" b="0" i="1" smtClean="0">
                                  <a:solidFill>
                                    <a:srgbClr val="7030A0"/>
                                  </a:solidFill>
                                  <a:latin typeface="Cambria Math" panose="02040503050406030204" pitchFamily="18" charset="0"/>
                                  <a:ea typeface="Cambria Math" panose="02040503050406030204" pitchFamily="18" charset="0"/>
                                </a:rPr>
                                <m:t>𝜏</m:t>
                              </m:r>
                            </m:e>
                            <m:sub>
                              <m:r>
                                <a:rPr lang="en-US" altLang="ko-KR" sz="2000" b="0" i="1" smtClean="0">
                                  <a:solidFill>
                                    <a:srgbClr val="7030A0"/>
                                  </a:solidFill>
                                  <a:latin typeface="Cambria Math" panose="02040503050406030204" pitchFamily="18" charset="0"/>
                                  <a:ea typeface="Cambria Math" panose="02040503050406030204" pitchFamily="18" charset="0"/>
                                </a:rPr>
                                <m:t>1</m:t>
                              </m:r>
                            </m:sub>
                          </m:sSub>
                        </m:e>
                      </m:d>
                      <m:r>
                        <a:rPr lang="en-US" altLang="ko-KR" sz="2000" i="1">
                          <a:latin typeface="Cambria Math" panose="02040503050406030204" pitchFamily="18" charset="0"/>
                          <a:ea typeface="Cambria Math" panose="02040503050406030204" pitchFamily="18" charset="0"/>
                        </a:rPr>
                        <m:t>⊗</m:t>
                      </m:r>
                      <m:sSubSup>
                        <m:sSubSupPr>
                          <m:ctrlPr>
                            <a:rPr lang="en-US" altLang="ko-KR" sz="2000" i="1" smtClean="0">
                              <a:solidFill>
                                <a:srgbClr val="0070C0"/>
                              </a:solidFill>
                              <a:latin typeface="Cambria Math" panose="02040503050406030204" pitchFamily="18" charset="0"/>
                              <a:ea typeface="Cambria Math" panose="02040503050406030204" pitchFamily="18" charset="0"/>
                            </a:rPr>
                          </m:ctrlPr>
                        </m:sSubSupPr>
                        <m:e>
                          <m:r>
                            <a:rPr lang="en-US" altLang="ko-KR" sz="2000" i="1">
                              <a:solidFill>
                                <a:srgbClr val="0070C0"/>
                              </a:solidFill>
                              <a:latin typeface="Cambria Math" panose="02040503050406030204" pitchFamily="18" charset="0"/>
                              <a:ea typeface="Cambria Math" panose="02040503050406030204" pitchFamily="18" charset="0"/>
                            </a:rPr>
                            <m:t>𝐵</m:t>
                          </m:r>
                        </m:e>
                        <m:sub>
                          <m:r>
                            <a:rPr lang="en-US" altLang="ko-KR" sz="2000" i="1">
                              <a:solidFill>
                                <a:srgbClr val="0070C0"/>
                              </a:solidFill>
                              <a:latin typeface="Cambria Math" panose="02040503050406030204" pitchFamily="18" charset="0"/>
                              <a:ea typeface="Cambria Math" panose="02040503050406030204" pitchFamily="18" charset="0"/>
                            </a:rPr>
                            <m:t>2</m:t>
                          </m:r>
                        </m:sub>
                        <m:sup>
                          <m:r>
                            <a:rPr lang="en-US" altLang="ko-KR" sz="2000" i="1">
                              <a:solidFill>
                                <a:srgbClr val="0070C0"/>
                              </a:solidFill>
                              <a:latin typeface="Cambria Math" panose="02040503050406030204" pitchFamily="18" charset="0"/>
                              <a:ea typeface="Cambria Math" panose="02040503050406030204" pitchFamily="18" charset="0"/>
                            </a:rPr>
                            <m:t>𝑐</m:t>
                          </m:r>
                        </m:sup>
                      </m:sSubSup>
                      <m:d>
                        <m:dPr>
                          <m:ctrlPr>
                            <a:rPr lang="en-US" altLang="ko-KR" sz="2000" i="1">
                              <a:solidFill>
                                <a:srgbClr val="0070C0"/>
                              </a:solidFill>
                              <a:latin typeface="Cambria Math" panose="02040503050406030204" pitchFamily="18" charset="0"/>
                              <a:ea typeface="Cambria Math" panose="02040503050406030204" pitchFamily="18" charset="0"/>
                            </a:rPr>
                          </m:ctrlPr>
                        </m:dPr>
                        <m:e>
                          <m:sSub>
                            <m:sSubPr>
                              <m:ctrlPr>
                                <a:rPr lang="en-US" altLang="ko-KR" sz="2000" b="0" i="1" smtClean="0">
                                  <a:solidFill>
                                    <a:srgbClr val="0070C0"/>
                                  </a:solidFill>
                                  <a:latin typeface="Cambria Math" panose="02040503050406030204" pitchFamily="18" charset="0"/>
                                  <a:ea typeface="Cambria Math" panose="02040503050406030204" pitchFamily="18" charset="0"/>
                                </a:rPr>
                              </m:ctrlPr>
                            </m:sSubPr>
                            <m:e>
                              <m:r>
                                <a:rPr lang="en-US" altLang="ko-KR" sz="2000" b="0" i="1" smtClean="0">
                                  <a:solidFill>
                                    <a:srgbClr val="0070C0"/>
                                  </a:solidFill>
                                  <a:latin typeface="Cambria Math" panose="02040503050406030204" pitchFamily="18" charset="0"/>
                                  <a:ea typeface="Cambria Math" panose="02040503050406030204" pitchFamily="18" charset="0"/>
                                </a:rPr>
                                <m:t>𝑡</m:t>
                              </m:r>
                            </m:e>
                            <m:sub>
                              <m:r>
                                <a:rPr lang="en-US" altLang="ko-KR" sz="2000" b="0" i="1" smtClean="0">
                                  <a:solidFill>
                                    <a:srgbClr val="0070C0"/>
                                  </a:solidFill>
                                  <a:latin typeface="Cambria Math" panose="02040503050406030204" pitchFamily="18" charset="0"/>
                                  <a:ea typeface="Cambria Math" panose="02040503050406030204" pitchFamily="18" charset="0"/>
                                </a:rPr>
                                <m:t>2</m:t>
                              </m:r>
                            </m:sub>
                          </m:sSub>
                          <m:r>
                            <a:rPr lang="en-US" altLang="ko-KR" sz="2000" b="0" i="1" smtClean="0">
                              <a:solidFill>
                                <a:srgbClr val="0070C0"/>
                              </a:solidFill>
                              <a:latin typeface="Cambria Math" panose="02040503050406030204" pitchFamily="18" charset="0"/>
                              <a:ea typeface="Cambria Math" panose="02040503050406030204" pitchFamily="18" charset="0"/>
                            </a:rPr>
                            <m:t>=</m:t>
                          </m:r>
                          <m:sSub>
                            <m:sSubPr>
                              <m:ctrlPr>
                                <a:rPr lang="en-US" altLang="ko-KR" sz="2000" b="0" i="1" smtClean="0">
                                  <a:solidFill>
                                    <a:srgbClr val="0070C0"/>
                                  </a:solidFill>
                                  <a:latin typeface="Cambria Math" panose="02040503050406030204" pitchFamily="18" charset="0"/>
                                  <a:ea typeface="Cambria Math" panose="02040503050406030204" pitchFamily="18" charset="0"/>
                                </a:rPr>
                              </m:ctrlPr>
                            </m:sSubPr>
                            <m:e>
                              <m:r>
                                <a:rPr lang="en-US" altLang="ko-KR" sz="2000" b="0" i="1" smtClean="0">
                                  <a:solidFill>
                                    <a:srgbClr val="0070C0"/>
                                  </a:solidFill>
                                  <a:latin typeface="Cambria Math" panose="02040503050406030204" pitchFamily="18" charset="0"/>
                                  <a:ea typeface="Cambria Math" panose="02040503050406030204" pitchFamily="18" charset="0"/>
                                </a:rPr>
                                <m:t>𝜔</m:t>
                              </m:r>
                            </m:e>
                            <m:sub>
                              <m:r>
                                <a:rPr lang="en-US" altLang="ko-KR" sz="2000" b="0" i="1" smtClean="0">
                                  <a:solidFill>
                                    <a:srgbClr val="0070C0"/>
                                  </a:solidFill>
                                  <a:latin typeface="Cambria Math" panose="02040503050406030204" pitchFamily="18" charset="0"/>
                                  <a:ea typeface="Cambria Math" panose="02040503050406030204" pitchFamily="18" charset="0"/>
                                </a:rPr>
                                <m:t>2</m:t>
                              </m:r>
                            </m:sub>
                          </m:sSub>
                          <m:r>
                            <a:rPr lang="en-US" altLang="ko-KR" sz="2000" b="0" i="1" smtClean="0">
                              <a:solidFill>
                                <a:srgbClr val="0070C0"/>
                              </a:solidFill>
                              <a:latin typeface="Cambria Math" panose="02040503050406030204" pitchFamily="18" charset="0"/>
                              <a:ea typeface="Cambria Math" panose="02040503050406030204" pitchFamily="18" charset="0"/>
                            </a:rPr>
                            <m:t> </m:t>
                          </m:r>
                          <m:sSub>
                            <m:sSubPr>
                              <m:ctrlPr>
                                <a:rPr lang="en-US" altLang="ko-KR" sz="2000" b="0" i="1" smtClean="0">
                                  <a:solidFill>
                                    <a:srgbClr val="0070C0"/>
                                  </a:solidFill>
                                  <a:latin typeface="Cambria Math" panose="02040503050406030204" pitchFamily="18" charset="0"/>
                                  <a:ea typeface="Cambria Math" panose="02040503050406030204" pitchFamily="18" charset="0"/>
                                </a:rPr>
                              </m:ctrlPr>
                            </m:sSubPr>
                            <m:e>
                              <m:r>
                                <a:rPr lang="en-US" altLang="ko-KR" sz="2000" b="0" i="1" smtClean="0">
                                  <a:solidFill>
                                    <a:srgbClr val="0070C0"/>
                                  </a:solidFill>
                                  <a:latin typeface="Cambria Math" panose="02040503050406030204" pitchFamily="18" charset="0"/>
                                  <a:ea typeface="Cambria Math" panose="02040503050406030204" pitchFamily="18" charset="0"/>
                                </a:rPr>
                                <m:t>𝜏</m:t>
                              </m:r>
                            </m:e>
                            <m:sub>
                              <m:r>
                                <a:rPr lang="en-US" altLang="ko-KR" sz="2000" b="0" i="1" smtClean="0">
                                  <a:solidFill>
                                    <a:srgbClr val="0070C0"/>
                                  </a:solidFill>
                                  <a:latin typeface="Cambria Math" panose="02040503050406030204" pitchFamily="18" charset="0"/>
                                  <a:ea typeface="Cambria Math" panose="02040503050406030204" pitchFamily="18" charset="0"/>
                                </a:rPr>
                                <m:t>2</m:t>
                              </m:r>
                            </m:sub>
                          </m:sSub>
                        </m:e>
                      </m:d>
                    </m:oMath>
                    <m:oMath xmlns:m="http://schemas.openxmlformats.org/officeDocument/2006/math">
                      <m:r>
                        <a:rPr lang="en-US" altLang="ko-KR" sz="2000" b="0" i="1" smtClean="0">
                          <a:latin typeface="Cambria Math" panose="02040503050406030204" pitchFamily="18" charset="0"/>
                          <a:ea typeface="Cambria Math" panose="02040503050406030204" pitchFamily="18" charset="0"/>
                        </a:rPr>
                        <m:t>            </m:t>
                      </m:r>
                      <m:r>
                        <a:rPr lang="en-US" altLang="ko-KR" sz="2000" i="1">
                          <a:latin typeface="Cambria Math" panose="02040503050406030204" pitchFamily="18" charset="0"/>
                          <a:ea typeface="Cambria Math" panose="02040503050406030204" pitchFamily="18" charset="0"/>
                        </a:rPr>
                        <m:t>⊗</m:t>
                      </m:r>
                      <m:sSubSup>
                        <m:sSubSupPr>
                          <m:ctrlPr>
                            <a:rPr lang="en-US" altLang="ko-KR" sz="2000" i="1" smtClean="0">
                              <a:solidFill>
                                <a:srgbClr val="00B050"/>
                              </a:solidFill>
                              <a:latin typeface="Cambria Math" panose="02040503050406030204" pitchFamily="18" charset="0"/>
                              <a:ea typeface="Cambria Math" panose="02040503050406030204" pitchFamily="18" charset="0"/>
                            </a:rPr>
                          </m:ctrlPr>
                        </m:sSubSupPr>
                        <m:e>
                          <m:r>
                            <a:rPr lang="en-US" altLang="ko-KR" sz="2000" i="1">
                              <a:solidFill>
                                <a:srgbClr val="00B050"/>
                              </a:solidFill>
                              <a:latin typeface="Cambria Math" panose="02040503050406030204" pitchFamily="18" charset="0"/>
                              <a:ea typeface="Cambria Math" panose="02040503050406030204" pitchFamily="18" charset="0"/>
                            </a:rPr>
                            <m:t>𝐽</m:t>
                          </m:r>
                        </m:e>
                        <m:sub>
                          <m:r>
                            <a:rPr lang="en-US" altLang="ko-KR" sz="2000" i="1">
                              <a:solidFill>
                                <a:srgbClr val="00B050"/>
                              </a:solidFill>
                              <a:latin typeface="Cambria Math" panose="02040503050406030204" pitchFamily="18" charset="0"/>
                              <a:ea typeface="Cambria Math" panose="02040503050406030204" pitchFamily="18" charset="0"/>
                            </a:rPr>
                            <m:t>3</m:t>
                          </m:r>
                        </m:sub>
                        <m:sup>
                          <m:r>
                            <a:rPr lang="en-US" altLang="ko-KR" sz="2000" i="1">
                              <a:solidFill>
                                <a:srgbClr val="00B050"/>
                              </a:solidFill>
                              <a:latin typeface="Cambria Math" panose="02040503050406030204" pitchFamily="18" charset="0"/>
                              <a:ea typeface="Cambria Math" panose="02040503050406030204" pitchFamily="18" charset="0"/>
                            </a:rPr>
                            <m:t>𝑒</m:t>
                          </m:r>
                        </m:sup>
                      </m:sSubSup>
                      <m:d>
                        <m:dPr>
                          <m:ctrlPr>
                            <a:rPr lang="en-US" altLang="ko-KR" sz="2000" i="1">
                              <a:solidFill>
                                <a:srgbClr val="00B050"/>
                              </a:solidFill>
                              <a:latin typeface="Cambria Math" panose="02040503050406030204" pitchFamily="18" charset="0"/>
                              <a:ea typeface="Cambria Math" panose="02040503050406030204" pitchFamily="18" charset="0"/>
                            </a:rPr>
                          </m:ctrlPr>
                        </m:dPr>
                        <m:e>
                          <m:sSubSup>
                            <m:sSubSupPr>
                              <m:ctrlPr>
                                <a:rPr lang="en-US" altLang="ko-KR" sz="2000" b="0" i="1" smtClean="0">
                                  <a:solidFill>
                                    <a:srgbClr val="00B050"/>
                                  </a:solidFill>
                                  <a:latin typeface="Cambria Math" panose="02040503050406030204" pitchFamily="18" charset="0"/>
                                  <a:ea typeface="Cambria Math" panose="02040503050406030204" pitchFamily="18" charset="0"/>
                                </a:rPr>
                              </m:ctrlPr>
                            </m:sSubSupPr>
                            <m:e>
                              <m:r>
                                <a:rPr lang="en-US" altLang="ko-KR" sz="2000" b="0" i="1" smtClean="0">
                                  <a:solidFill>
                                    <a:srgbClr val="00B050"/>
                                  </a:solidFill>
                                  <a:latin typeface="Cambria Math" panose="02040503050406030204" pitchFamily="18" charset="0"/>
                                  <a:ea typeface="Cambria Math" panose="02040503050406030204" pitchFamily="18" charset="0"/>
                                </a:rPr>
                                <m:t>𝑝</m:t>
                              </m:r>
                            </m:e>
                            <m:sub>
                              <m:r>
                                <a:rPr lang="en-US" altLang="ko-KR" sz="2000" i="1">
                                  <a:solidFill>
                                    <a:srgbClr val="00B050"/>
                                  </a:solidFill>
                                  <a:latin typeface="Cambria Math" panose="02040503050406030204" pitchFamily="18" charset="0"/>
                                  <a:ea typeface="Cambria Math" panose="02040503050406030204" pitchFamily="18" charset="0"/>
                                </a:rPr>
                                <m:t>3</m:t>
                              </m:r>
                            </m:sub>
                            <m:sup>
                              <m:r>
                                <a:rPr lang="en-US" altLang="ko-KR" sz="2000" b="0" i="1" smtClean="0">
                                  <a:solidFill>
                                    <a:srgbClr val="00B050"/>
                                  </a:solidFill>
                                  <a:latin typeface="Cambria Math" panose="02040503050406030204" pitchFamily="18" charset="0"/>
                                  <a:ea typeface="Cambria Math" panose="02040503050406030204" pitchFamily="18" charset="0"/>
                                </a:rPr>
                                <m:t>2</m:t>
                              </m:r>
                            </m:sup>
                          </m:sSubSup>
                          <m:r>
                            <a:rPr lang="en-US" altLang="ko-KR" sz="2000" b="0" i="1" smtClean="0">
                              <a:solidFill>
                                <a:srgbClr val="00B050"/>
                              </a:solidFill>
                              <a:latin typeface="Cambria Math" panose="02040503050406030204" pitchFamily="18" charset="0"/>
                              <a:ea typeface="Cambria Math" panose="02040503050406030204" pitchFamily="18" charset="0"/>
                            </a:rPr>
                            <m:t>=</m:t>
                          </m:r>
                          <m:sSub>
                            <m:sSubPr>
                              <m:ctrlPr>
                                <a:rPr lang="en-US" altLang="ko-KR" sz="2000" b="0" i="1" smtClean="0">
                                  <a:solidFill>
                                    <a:srgbClr val="00B050"/>
                                  </a:solidFill>
                                  <a:latin typeface="Cambria Math" panose="02040503050406030204" pitchFamily="18" charset="0"/>
                                  <a:ea typeface="Cambria Math" panose="02040503050406030204" pitchFamily="18" charset="0"/>
                                </a:rPr>
                              </m:ctrlPr>
                            </m:sSubPr>
                            <m:e>
                              <m:r>
                                <a:rPr lang="en-US" altLang="ko-KR" sz="2000" b="0" i="1" smtClean="0">
                                  <a:solidFill>
                                    <a:srgbClr val="00B050"/>
                                  </a:solidFill>
                                  <a:latin typeface="Cambria Math" panose="02040503050406030204" pitchFamily="18" charset="0"/>
                                  <a:ea typeface="Cambria Math" panose="02040503050406030204" pitchFamily="18" charset="0"/>
                                </a:rPr>
                                <m:t>𝜔</m:t>
                              </m:r>
                            </m:e>
                            <m:sub>
                              <m:r>
                                <a:rPr lang="en-US" altLang="ko-KR" sz="2000" b="0" i="1" smtClean="0">
                                  <a:solidFill>
                                    <a:srgbClr val="00B050"/>
                                  </a:solidFill>
                                  <a:latin typeface="Cambria Math" panose="02040503050406030204" pitchFamily="18" charset="0"/>
                                  <a:ea typeface="Cambria Math" panose="02040503050406030204" pitchFamily="18" charset="0"/>
                                </a:rPr>
                                <m:t>3</m:t>
                              </m:r>
                            </m:sub>
                          </m:sSub>
                          <m:r>
                            <a:rPr lang="en-US" altLang="ko-KR" sz="2000" b="0" i="1" smtClean="0">
                              <a:solidFill>
                                <a:srgbClr val="00B050"/>
                              </a:solidFill>
                              <a:latin typeface="Cambria Math" panose="02040503050406030204" pitchFamily="18" charset="0"/>
                              <a:ea typeface="Cambria Math" panose="02040503050406030204" pitchFamily="18" charset="0"/>
                            </a:rPr>
                            <m:t> </m:t>
                          </m:r>
                          <m:sSub>
                            <m:sSubPr>
                              <m:ctrlPr>
                                <a:rPr lang="en-US" altLang="ko-KR" sz="2000" b="0" i="1" smtClean="0">
                                  <a:solidFill>
                                    <a:srgbClr val="00B050"/>
                                  </a:solidFill>
                                  <a:latin typeface="Cambria Math" panose="02040503050406030204" pitchFamily="18" charset="0"/>
                                  <a:ea typeface="Cambria Math" panose="02040503050406030204" pitchFamily="18" charset="0"/>
                                </a:rPr>
                              </m:ctrlPr>
                            </m:sSubPr>
                            <m:e>
                              <m:r>
                                <a:rPr lang="en-US" altLang="ko-KR" sz="2000" b="0" i="1" smtClean="0">
                                  <a:solidFill>
                                    <a:srgbClr val="00B050"/>
                                  </a:solidFill>
                                  <a:latin typeface="Cambria Math" panose="02040503050406030204" pitchFamily="18" charset="0"/>
                                  <a:ea typeface="Cambria Math" panose="02040503050406030204" pitchFamily="18" charset="0"/>
                                </a:rPr>
                                <m:t>𝜏</m:t>
                              </m:r>
                            </m:e>
                            <m:sub>
                              <m:r>
                                <a:rPr lang="en-US" altLang="ko-KR" sz="2000" b="0" i="1" smtClean="0">
                                  <a:solidFill>
                                    <a:srgbClr val="00B050"/>
                                  </a:solidFill>
                                  <a:latin typeface="Cambria Math" panose="02040503050406030204" pitchFamily="18" charset="0"/>
                                  <a:ea typeface="Cambria Math" panose="02040503050406030204" pitchFamily="18" charset="0"/>
                                </a:rPr>
                                <m:t>3</m:t>
                              </m:r>
                            </m:sub>
                          </m:sSub>
                        </m:e>
                      </m:d>
                      <m:sSubSup>
                        <m:sSubSupPr>
                          <m:ctrlPr>
                            <a:rPr lang="en-US" altLang="ko-KR" sz="2000" i="1" smtClean="0">
                              <a:solidFill>
                                <a:schemeClr val="accent5">
                                  <a:lumMod val="50000"/>
                                </a:schemeClr>
                              </a:solidFill>
                              <a:latin typeface="Cambria Math" panose="02040503050406030204" pitchFamily="18" charset="0"/>
                              <a:ea typeface="Cambria Math" panose="02040503050406030204" pitchFamily="18" charset="0"/>
                            </a:rPr>
                          </m:ctrlPr>
                        </m:sSubSupPr>
                        <m:e>
                          <m:r>
                            <a:rPr lang="en-US" altLang="ko-KR" sz="2000" i="1">
                              <a:latin typeface="Cambria Math" panose="02040503050406030204" pitchFamily="18" charset="0"/>
                              <a:ea typeface="Cambria Math" panose="02040503050406030204" pitchFamily="18" charset="0"/>
                            </a:rPr>
                            <m:t>⊗</m:t>
                          </m:r>
                          <m:r>
                            <a:rPr lang="en-US" altLang="ko-KR" sz="2000" i="1">
                              <a:solidFill>
                                <a:schemeClr val="accent5">
                                  <a:lumMod val="50000"/>
                                </a:schemeClr>
                              </a:solidFill>
                              <a:latin typeface="Cambria Math" panose="02040503050406030204" pitchFamily="18" charset="0"/>
                              <a:ea typeface="Cambria Math" panose="02040503050406030204" pitchFamily="18" charset="0"/>
                            </a:rPr>
                            <m:t>𝐽</m:t>
                          </m:r>
                        </m:e>
                        <m:sub>
                          <m:r>
                            <a:rPr lang="en-US" altLang="ko-KR" sz="2000" i="1">
                              <a:solidFill>
                                <a:schemeClr val="accent5">
                                  <a:lumMod val="50000"/>
                                </a:schemeClr>
                              </a:solidFill>
                              <a:latin typeface="Cambria Math" panose="02040503050406030204" pitchFamily="18" charset="0"/>
                              <a:ea typeface="Cambria Math" panose="02040503050406030204" pitchFamily="18" charset="0"/>
                            </a:rPr>
                            <m:t>4</m:t>
                          </m:r>
                        </m:sub>
                        <m:sup>
                          <m:r>
                            <a:rPr lang="en-US" altLang="ko-KR" sz="2000" i="1">
                              <a:solidFill>
                                <a:schemeClr val="accent5">
                                  <a:lumMod val="50000"/>
                                </a:schemeClr>
                              </a:solidFill>
                              <a:latin typeface="Cambria Math" panose="02040503050406030204" pitchFamily="18" charset="0"/>
                              <a:ea typeface="Cambria Math" panose="02040503050406030204" pitchFamily="18" charset="0"/>
                            </a:rPr>
                            <m:t>𝑓</m:t>
                          </m:r>
                        </m:sup>
                      </m:sSubSup>
                      <m:d>
                        <m:dPr>
                          <m:ctrlPr>
                            <a:rPr lang="en-US" altLang="ko-KR" sz="2000" i="1">
                              <a:solidFill>
                                <a:schemeClr val="accent5">
                                  <a:lumMod val="50000"/>
                                </a:schemeClr>
                              </a:solidFill>
                              <a:latin typeface="Cambria Math" panose="02040503050406030204" pitchFamily="18" charset="0"/>
                              <a:ea typeface="Cambria Math" panose="02040503050406030204" pitchFamily="18" charset="0"/>
                            </a:rPr>
                          </m:ctrlPr>
                        </m:dPr>
                        <m:e>
                          <m:sSubSup>
                            <m:sSubSupPr>
                              <m:ctrlPr>
                                <a:rPr lang="en-US" altLang="ko-KR" sz="2000" i="1" smtClean="0">
                                  <a:solidFill>
                                    <a:schemeClr val="accent5">
                                      <a:lumMod val="50000"/>
                                    </a:schemeClr>
                                  </a:solidFill>
                                  <a:latin typeface="Cambria Math" panose="02040503050406030204" pitchFamily="18" charset="0"/>
                                  <a:ea typeface="Cambria Math" panose="02040503050406030204" pitchFamily="18" charset="0"/>
                                </a:rPr>
                              </m:ctrlPr>
                            </m:sSubSupPr>
                            <m:e>
                              <m:r>
                                <a:rPr lang="en-US" altLang="ko-KR" sz="2000" i="1">
                                  <a:solidFill>
                                    <a:schemeClr val="accent5">
                                      <a:lumMod val="50000"/>
                                    </a:schemeClr>
                                  </a:solidFill>
                                  <a:latin typeface="Cambria Math" panose="02040503050406030204" pitchFamily="18" charset="0"/>
                                  <a:ea typeface="Cambria Math" panose="02040503050406030204" pitchFamily="18" charset="0"/>
                                </a:rPr>
                                <m:t>𝑝</m:t>
                              </m:r>
                            </m:e>
                            <m:sub>
                              <m:r>
                                <a:rPr lang="en-US" altLang="ko-KR" sz="2000" b="0" i="1" smtClean="0">
                                  <a:solidFill>
                                    <a:schemeClr val="accent5">
                                      <a:lumMod val="50000"/>
                                    </a:schemeClr>
                                  </a:solidFill>
                                  <a:latin typeface="Cambria Math" panose="02040503050406030204" pitchFamily="18" charset="0"/>
                                  <a:ea typeface="Cambria Math" panose="02040503050406030204" pitchFamily="18" charset="0"/>
                                </a:rPr>
                                <m:t>4</m:t>
                              </m:r>
                            </m:sub>
                            <m:sup>
                              <m:r>
                                <a:rPr lang="en-US" altLang="ko-KR" sz="2000" i="1">
                                  <a:solidFill>
                                    <a:schemeClr val="accent5">
                                      <a:lumMod val="50000"/>
                                    </a:schemeClr>
                                  </a:solidFill>
                                  <a:latin typeface="Cambria Math" panose="02040503050406030204" pitchFamily="18" charset="0"/>
                                  <a:ea typeface="Cambria Math" panose="02040503050406030204" pitchFamily="18" charset="0"/>
                                </a:rPr>
                                <m:t>2</m:t>
                              </m:r>
                            </m:sup>
                          </m:sSubSup>
                          <m:r>
                            <a:rPr lang="en-US" altLang="ko-KR" sz="2000" b="0" i="1" smtClean="0">
                              <a:solidFill>
                                <a:schemeClr val="accent5">
                                  <a:lumMod val="50000"/>
                                </a:schemeClr>
                              </a:solidFill>
                              <a:latin typeface="Cambria Math" panose="02040503050406030204" pitchFamily="18" charset="0"/>
                              <a:ea typeface="Cambria Math" panose="02040503050406030204" pitchFamily="18" charset="0"/>
                            </a:rPr>
                            <m:t>=</m:t>
                          </m:r>
                          <m:sSub>
                            <m:sSubPr>
                              <m:ctrlPr>
                                <a:rPr lang="en-US" altLang="ko-KR" sz="2000" b="0" i="1" smtClean="0">
                                  <a:solidFill>
                                    <a:schemeClr val="accent5">
                                      <a:lumMod val="50000"/>
                                    </a:schemeClr>
                                  </a:solidFill>
                                  <a:latin typeface="Cambria Math" panose="02040503050406030204" pitchFamily="18" charset="0"/>
                                  <a:ea typeface="Cambria Math" panose="02040503050406030204" pitchFamily="18" charset="0"/>
                                </a:rPr>
                              </m:ctrlPr>
                            </m:sSubPr>
                            <m:e>
                              <m:r>
                                <a:rPr lang="en-US" altLang="ko-KR" sz="2000" b="0" i="1" smtClean="0">
                                  <a:solidFill>
                                    <a:schemeClr val="accent5">
                                      <a:lumMod val="50000"/>
                                    </a:schemeClr>
                                  </a:solidFill>
                                  <a:latin typeface="Cambria Math" panose="02040503050406030204" pitchFamily="18" charset="0"/>
                                  <a:ea typeface="Cambria Math" panose="02040503050406030204" pitchFamily="18" charset="0"/>
                                </a:rPr>
                                <m:t>𝜔</m:t>
                              </m:r>
                            </m:e>
                            <m:sub>
                              <m:r>
                                <a:rPr lang="en-US" altLang="ko-KR" sz="2000" b="0" i="1" smtClean="0">
                                  <a:solidFill>
                                    <a:schemeClr val="accent5">
                                      <a:lumMod val="50000"/>
                                    </a:schemeClr>
                                  </a:solidFill>
                                  <a:latin typeface="Cambria Math" panose="02040503050406030204" pitchFamily="18" charset="0"/>
                                  <a:ea typeface="Cambria Math" panose="02040503050406030204" pitchFamily="18" charset="0"/>
                                </a:rPr>
                                <m:t>4</m:t>
                              </m:r>
                            </m:sub>
                          </m:sSub>
                          <m:r>
                            <a:rPr lang="en-US" altLang="ko-KR" sz="2000" b="0" i="1" smtClean="0">
                              <a:solidFill>
                                <a:schemeClr val="accent5">
                                  <a:lumMod val="50000"/>
                                </a:schemeClr>
                              </a:solidFill>
                              <a:latin typeface="Cambria Math" panose="02040503050406030204" pitchFamily="18" charset="0"/>
                              <a:ea typeface="Cambria Math" panose="02040503050406030204" pitchFamily="18" charset="0"/>
                            </a:rPr>
                            <m:t> </m:t>
                          </m:r>
                          <m:sSub>
                            <m:sSubPr>
                              <m:ctrlPr>
                                <a:rPr lang="en-US" altLang="ko-KR" sz="2000" b="0" i="1" smtClean="0">
                                  <a:solidFill>
                                    <a:schemeClr val="accent5">
                                      <a:lumMod val="50000"/>
                                    </a:schemeClr>
                                  </a:solidFill>
                                  <a:latin typeface="Cambria Math" panose="02040503050406030204" pitchFamily="18" charset="0"/>
                                  <a:ea typeface="Cambria Math" panose="02040503050406030204" pitchFamily="18" charset="0"/>
                                </a:rPr>
                              </m:ctrlPr>
                            </m:sSubPr>
                            <m:e>
                              <m:r>
                                <a:rPr lang="en-US" altLang="ko-KR" sz="2000" b="0" i="1" smtClean="0">
                                  <a:solidFill>
                                    <a:schemeClr val="accent5">
                                      <a:lumMod val="50000"/>
                                    </a:schemeClr>
                                  </a:solidFill>
                                  <a:latin typeface="Cambria Math" panose="02040503050406030204" pitchFamily="18" charset="0"/>
                                  <a:ea typeface="Cambria Math" panose="02040503050406030204" pitchFamily="18" charset="0"/>
                                </a:rPr>
                                <m:t>𝜏</m:t>
                              </m:r>
                            </m:e>
                            <m:sub>
                              <m:r>
                                <a:rPr lang="en-US" altLang="ko-KR" sz="2000" b="0" i="1" smtClean="0">
                                  <a:solidFill>
                                    <a:schemeClr val="accent5">
                                      <a:lumMod val="50000"/>
                                    </a:schemeClr>
                                  </a:solidFill>
                                  <a:latin typeface="Cambria Math" panose="02040503050406030204" pitchFamily="18" charset="0"/>
                                  <a:ea typeface="Cambria Math" panose="02040503050406030204" pitchFamily="18" charset="0"/>
                                </a:rPr>
                                <m:t>4</m:t>
                              </m:r>
                            </m:sub>
                          </m:sSub>
                        </m:e>
                      </m:d>
                    </m:oMath>
                  </m:oMathPara>
                </a14:m>
                <a:br>
                  <a:rPr lang="en-US" altLang="ko-KR" sz="2000" i="1" dirty="0">
                    <a:solidFill>
                      <a:schemeClr val="accent5">
                        <a:lumMod val="50000"/>
                      </a:schemeClr>
                    </a:solidFill>
                    <a:latin typeface="Cambria Math" panose="02040503050406030204" pitchFamily="18" charset="0"/>
                    <a:ea typeface="Cambria Math" panose="02040503050406030204" pitchFamily="18" charset="0"/>
                  </a:rPr>
                </a:br>
                <a14:m>
                  <m:oMath xmlns:m="http://schemas.openxmlformats.org/officeDocument/2006/math">
                    <m:r>
                      <a:rPr lang="en-US" altLang="ko-KR" sz="2000" b="0" i="1" smtClean="0">
                        <a:latin typeface="Cambria Math" panose="02040503050406030204" pitchFamily="18" charset="0"/>
                        <a:ea typeface="Cambria Math" panose="02040503050406030204" pitchFamily="18" charset="0"/>
                      </a:rPr>
                      <m:t>                  </m:t>
                    </m:r>
                    <m:r>
                      <a:rPr lang="en-US" altLang="ko-KR" sz="2000" i="1">
                        <a:latin typeface="Cambria Math" panose="02040503050406030204" pitchFamily="18" charset="0"/>
                        <a:ea typeface="Cambria Math" panose="02040503050406030204" pitchFamily="18" charset="0"/>
                      </a:rPr>
                      <m:t>⊗</m:t>
                    </m:r>
                    <m:sSub>
                      <m:sSubPr>
                        <m:ctrlPr>
                          <a:rPr lang="en-US" altLang="ko-KR" sz="2000" i="1" smtClean="0">
                            <a:solidFill>
                              <a:srgbClr val="FF0000"/>
                            </a:solidFill>
                            <a:latin typeface="Cambria Math" panose="02040503050406030204" pitchFamily="18" charset="0"/>
                            <a:ea typeface="Cambria Math" panose="02040503050406030204" pitchFamily="18" charset="0"/>
                          </a:rPr>
                        </m:ctrlPr>
                      </m:sSubPr>
                      <m:e>
                        <m:r>
                          <a:rPr lang="en-US" altLang="ko-KR" sz="2000" i="1">
                            <a:solidFill>
                              <a:srgbClr val="FF0000"/>
                            </a:solidFill>
                            <a:latin typeface="Cambria Math" panose="02040503050406030204" pitchFamily="18" charset="0"/>
                            <a:ea typeface="Cambria Math" panose="02040503050406030204" pitchFamily="18" charset="0"/>
                          </a:rPr>
                          <m:t>𝐻</m:t>
                        </m:r>
                      </m:e>
                      <m:sub>
                        <m:r>
                          <a:rPr lang="en-US" altLang="ko-KR" sz="2000" i="1">
                            <a:solidFill>
                              <a:srgbClr val="FF0000"/>
                            </a:solidFill>
                            <a:latin typeface="Cambria Math" panose="02040503050406030204" pitchFamily="18" charset="0"/>
                            <a:ea typeface="Cambria Math" panose="02040503050406030204" pitchFamily="18" charset="0"/>
                          </a:rPr>
                          <m:t>𝐽𝐼</m:t>
                        </m:r>
                      </m:sub>
                    </m:sSub>
                    <m:r>
                      <a:rPr lang="en-US" altLang="ko-KR" sz="2000" i="1" smtClean="0">
                        <a:latin typeface="Cambria Math" panose="02040503050406030204" pitchFamily="18" charset="0"/>
                        <a:ea typeface="Cambria Math" panose="02040503050406030204" pitchFamily="18" charset="0"/>
                      </a:rPr>
                      <m:t> </m:t>
                    </m:r>
                    <m:sSubSup>
                      <m:sSubSupPr>
                        <m:ctrlPr>
                          <a:rPr lang="en-US" altLang="ko-KR" sz="2000" i="1" smtClean="0">
                            <a:solidFill>
                              <a:schemeClr val="accent2"/>
                            </a:solidFill>
                            <a:latin typeface="Cambria Math" panose="02040503050406030204" pitchFamily="18" charset="0"/>
                            <a:ea typeface="Cambria Math" panose="02040503050406030204" pitchFamily="18" charset="0"/>
                          </a:rPr>
                        </m:ctrlPr>
                      </m:sSubSupPr>
                      <m:e>
                        <m:r>
                          <a:rPr lang="en-US" altLang="ko-KR" sz="2000" i="1">
                            <a:solidFill>
                              <a:schemeClr val="accent2"/>
                            </a:solidFill>
                            <a:latin typeface="Cambria Math" panose="02040503050406030204" pitchFamily="18" charset="0"/>
                            <a:ea typeface="Cambria Math" panose="02040503050406030204" pitchFamily="18" charset="0"/>
                          </a:rPr>
                          <m:t>𝑆</m:t>
                        </m:r>
                      </m:e>
                      <m:sub>
                        <m:r>
                          <a:rPr lang="en-US" altLang="ko-KR" sz="2000" i="1">
                            <a:solidFill>
                              <a:schemeClr val="accent2"/>
                            </a:solidFill>
                            <a:latin typeface="Cambria Math" panose="02040503050406030204" pitchFamily="18" charset="0"/>
                            <a:ea typeface="Cambria Math" panose="02040503050406030204" pitchFamily="18" charset="0"/>
                          </a:rPr>
                          <m:t>𝐼𝐽</m:t>
                        </m:r>
                      </m:sub>
                      <m:sup>
                        <m:r>
                          <a:rPr lang="en-US" altLang="ko-KR" sz="2000" i="1">
                            <a:solidFill>
                              <a:schemeClr val="accent2"/>
                            </a:solidFill>
                            <a:latin typeface="Cambria Math" panose="02040503050406030204" pitchFamily="18" charset="0"/>
                            <a:ea typeface="Cambria Math" panose="02040503050406030204" pitchFamily="18" charset="0"/>
                          </a:rPr>
                          <m:t>𝑐𝑑𝑒𝑓</m:t>
                        </m:r>
                      </m:sup>
                    </m:sSubSup>
                    <m:r>
                      <a:rPr lang="en-US" altLang="ko-KR" sz="2000" i="1">
                        <a:solidFill>
                          <a:schemeClr val="accent2"/>
                        </a:solidFill>
                        <a:latin typeface="Cambria Math" panose="02040503050406030204" pitchFamily="18" charset="0"/>
                        <a:ea typeface="Cambria Math" panose="02040503050406030204" pitchFamily="18" charset="0"/>
                      </a:rPr>
                      <m:t>(</m:t>
                    </m:r>
                    <m:sSub>
                      <m:sSubPr>
                        <m:ctrlPr>
                          <a:rPr lang="en-US" altLang="ko-KR" sz="2000" i="1">
                            <a:solidFill>
                              <a:schemeClr val="accent2"/>
                            </a:solidFill>
                            <a:latin typeface="Cambria Math" panose="02040503050406030204" pitchFamily="18" charset="0"/>
                            <a:ea typeface="Cambria Math" panose="02040503050406030204" pitchFamily="18" charset="0"/>
                          </a:rPr>
                        </m:ctrlPr>
                      </m:sSubPr>
                      <m:e>
                        <m:r>
                          <a:rPr lang="en-US" altLang="ko-KR" sz="2000" i="1">
                            <a:solidFill>
                              <a:schemeClr val="accent2"/>
                            </a:solidFill>
                            <a:latin typeface="Cambria Math" panose="02040503050406030204" pitchFamily="18" charset="0"/>
                            <a:ea typeface="Cambria Math" panose="02040503050406030204" pitchFamily="18" charset="0"/>
                          </a:rPr>
                          <m:t>𝜏</m:t>
                        </m:r>
                      </m:e>
                      <m:sub>
                        <m:r>
                          <a:rPr lang="en-US" altLang="ko-KR" sz="2000" i="1">
                            <a:solidFill>
                              <a:schemeClr val="accent2"/>
                            </a:solidFill>
                            <a:latin typeface="Cambria Math" panose="02040503050406030204" pitchFamily="18" charset="0"/>
                            <a:ea typeface="Cambria Math" panose="02040503050406030204" pitchFamily="18" charset="0"/>
                          </a:rPr>
                          <m:t>𝑆</m:t>
                        </m:r>
                      </m:sub>
                    </m:sSub>
                    <m:r>
                      <a:rPr lang="en-US" altLang="ko-KR" sz="2000" i="1">
                        <a:solidFill>
                          <a:schemeClr val="accent2"/>
                        </a:solidFill>
                        <a:latin typeface="Cambria Math" panose="02040503050406030204" pitchFamily="18" charset="0"/>
                        <a:ea typeface="Cambria Math" panose="02040503050406030204" pitchFamily="18" charset="0"/>
                      </a:rPr>
                      <m:t>)</m:t>
                    </m:r>
                  </m:oMath>
                </a14:m>
                <a:r>
                  <a:rPr lang="en-US" altLang="ko-KR" sz="2000" dirty="0"/>
                  <a:t>,</a:t>
                </a:r>
                <a:endParaRPr lang="ko-KR" altLang="en-US" sz="2000" dirty="0"/>
              </a:p>
            </p:txBody>
          </p:sp>
        </mc:Choice>
        <mc:Fallback xmlns="">
          <p:sp>
            <p:nvSpPr>
              <p:cNvPr id="53" name="TextBox 52">
                <a:extLst>
                  <a:ext uri="{FF2B5EF4-FFF2-40B4-BE49-F238E27FC236}">
                    <a16:creationId xmlns:a16="http://schemas.microsoft.com/office/drawing/2014/main" id="{8ABE2911-2E86-45D2-B704-CFBBA733D22F}"/>
                  </a:ext>
                </a:extLst>
              </p:cNvPr>
              <p:cNvSpPr txBox="1">
                <a:spLocks noRot="1" noChangeAspect="1" noMove="1" noResize="1" noEditPoints="1" noAdjustHandles="1" noChangeArrowheads="1" noChangeShapeType="1" noTextEdit="1"/>
              </p:cNvSpPr>
              <p:nvPr/>
            </p:nvSpPr>
            <p:spPr>
              <a:xfrm>
                <a:off x="5614748" y="2225924"/>
                <a:ext cx="5773032" cy="2865593"/>
              </a:xfrm>
              <a:prstGeom prst="rect">
                <a:avLst/>
              </a:prstGeom>
              <a:blipFill>
                <a:blip r:embed="rId10"/>
                <a:stretch>
                  <a:fillRect l="-106"/>
                </a:stretch>
              </a:blipFill>
            </p:spPr>
            <p:txBody>
              <a:bodyPr/>
              <a:lstStyle/>
              <a:p>
                <a:r>
                  <a:rPr lang="ko-KR" altLang="en-US">
                    <a:noFill/>
                  </a:rPr>
                  <a:t> </a:t>
                </a:r>
              </a:p>
            </p:txBody>
          </p:sp>
        </mc:Fallback>
      </mc:AlternateContent>
      <p:sp>
        <p:nvSpPr>
          <p:cNvPr id="4" name="TextBox 3">
            <a:extLst>
              <a:ext uri="{FF2B5EF4-FFF2-40B4-BE49-F238E27FC236}">
                <a16:creationId xmlns:a16="http://schemas.microsoft.com/office/drawing/2014/main" id="{3700BC86-7431-495D-8CC8-7DB344BDD6EA}"/>
              </a:ext>
            </a:extLst>
          </p:cNvPr>
          <p:cNvSpPr txBox="1"/>
          <p:nvPr/>
        </p:nvSpPr>
        <p:spPr>
          <a:xfrm>
            <a:off x="5637368" y="1724195"/>
            <a:ext cx="5624104" cy="830997"/>
          </a:xfrm>
          <a:prstGeom prst="rect">
            <a:avLst/>
          </a:prstGeom>
          <a:noFill/>
        </p:spPr>
        <p:txBody>
          <a:bodyPr wrap="none" rtlCol="0">
            <a:spAutoFit/>
          </a:bodyPr>
          <a:lstStyle/>
          <a:p>
            <a:r>
              <a:rPr lang="en-US" altLang="ko-KR" sz="2400" dirty="0"/>
              <a:t> The cross section for the 2-jettiness is</a:t>
            </a:r>
            <a:br>
              <a:rPr lang="en-US" altLang="ko-KR" sz="2400" dirty="0"/>
            </a:br>
            <a:r>
              <a:rPr lang="en-US" altLang="ko-KR" sz="2400" dirty="0"/>
              <a:t>written as</a:t>
            </a:r>
            <a:endParaRPr lang="ko-KR" altLang="en-US" sz="2400"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9B372FD-0E58-4C37-A221-14DDFDF2870A}"/>
                  </a:ext>
                </a:extLst>
              </p:cNvPr>
              <p:cNvSpPr txBox="1"/>
              <p:nvPr/>
            </p:nvSpPr>
            <p:spPr>
              <a:xfrm>
                <a:off x="5712843" y="5069506"/>
                <a:ext cx="6174358" cy="1032334"/>
              </a:xfrm>
              <a:prstGeom prst="rect">
                <a:avLst/>
              </a:prstGeom>
              <a:noFill/>
            </p:spPr>
            <p:txBody>
              <a:bodyPr wrap="square" rtlCol="0">
                <a:spAutoFit/>
              </a:bodyPr>
              <a:lstStyle/>
              <a:p>
                <a:r>
                  <a:rPr lang="en-US" altLang="ko-KR" sz="2000" dirty="0"/>
                  <a:t>where </a:t>
                </a:r>
                <a14:m>
                  <m:oMath xmlns:m="http://schemas.openxmlformats.org/officeDocument/2006/math">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𝜔</m:t>
                        </m:r>
                      </m:e>
                      <m:sub>
                        <m:r>
                          <a:rPr lang="en-US" altLang="ko-KR" sz="2000" i="1">
                            <a:latin typeface="Cambria Math" panose="02040503050406030204" pitchFamily="18" charset="0"/>
                          </a:rPr>
                          <m:t>𝑖</m:t>
                        </m:r>
                      </m:sub>
                    </m:sSub>
                  </m:oMath>
                </a14:m>
                <a:r>
                  <a:rPr lang="en-US" altLang="ko-KR" sz="2000" dirty="0"/>
                  <a:t> are the large momenta in the light-cone coordinate, </a:t>
                </a:r>
                <a14:m>
                  <m:oMath xmlns:m="http://schemas.openxmlformats.org/officeDocument/2006/math">
                    <m:r>
                      <a:rPr lang="en-US" altLang="ko-KR" sz="2000" b="0" i="0" smtClean="0">
                        <a:latin typeface="Cambria Math" panose="02040503050406030204" pitchFamily="18" charset="0"/>
                      </a:rPr>
                      <m:t> </m:t>
                    </m:r>
                    <m:sSub>
                      <m:sSubPr>
                        <m:ctrlPr>
                          <a:rPr lang="en-US" altLang="ko-KR" sz="2000" b="0" i="1" smtClean="0">
                            <a:latin typeface="Cambria Math" panose="02040503050406030204" pitchFamily="18" charset="0"/>
                          </a:rPr>
                        </m:ctrlPr>
                      </m:sSubPr>
                      <m:e>
                        <m:r>
                          <a:rPr lang="en-US" altLang="ko-KR" sz="2000" b="0" i="1" smtClean="0">
                            <a:latin typeface="Cambria Math" panose="02040503050406030204" pitchFamily="18" charset="0"/>
                          </a:rPr>
                          <m:t>𝑡</m:t>
                        </m:r>
                      </m:e>
                      <m:sub>
                        <m:r>
                          <a:rPr lang="en-US" altLang="ko-KR" sz="2000" b="0" i="1" smtClean="0">
                            <a:latin typeface="Cambria Math" panose="02040503050406030204" pitchFamily="18" charset="0"/>
                          </a:rPr>
                          <m:t>𝑖</m:t>
                        </m:r>
                      </m:sub>
                    </m:sSub>
                  </m:oMath>
                </a14:m>
                <a:r>
                  <a:rPr lang="ko-KR" altLang="en-US" sz="2000" dirty="0"/>
                  <a:t> </a:t>
                </a:r>
                <a:r>
                  <a:rPr lang="en-US" altLang="ko-KR" sz="2000" dirty="0"/>
                  <a:t>and </a:t>
                </a:r>
                <a14:m>
                  <m:oMath xmlns:m="http://schemas.openxmlformats.org/officeDocument/2006/math">
                    <m:sSubSup>
                      <m:sSubSupPr>
                        <m:ctrlPr>
                          <a:rPr lang="en-US" altLang="ko-KR" sz="2000" b="0" i="1" smtClean="0">
                            <a:latin typeface="Cambria Math" panose="02040503050406030204" pitchFamily="18" charset="0"/>
                          </a:rPr>
                        </m:ctrlPr>
                      </m:sSubSupPr>
                      <m:e>
                        <m:r>
                          <a:rPr lang="en-US" altLang="ko-KR" sz="2000" b="0" i="1" smtClean="0">
                            <a:latin typeface="Cambria Math" panose="02040503050406030204" pitchFamily="18" charset="0"/>
                          </a:rPr>
                          <m:t>𝑝</m:t>
                        </m:r>
                      </m:e>
                      <m:sub>
                        <m:r>
                          <a:rPr lang="en-US" altLang="ko-KR" sz="2000" b="0" i="1" smtClean="0">
                            <a:latin typeface="Cambria Math" panose="02040503050406030204" pitchFamily="18" charset="0"/>
                          </a:rPr>
                          <m:t>𝑖</m:t>
                        </m:r>
                      </m:sub>
                      <m:sup>
                        <m:r>
                          <a:rPr lang="en-US" altLang="ko-KR" sz="2000" b="0" i="1" smtClean="0">
                            <a:latin typeface="Cambria Math" panose="02040503050406030204" pitchFamily="18" charset="0"/>
                          </a:rPr>
                          <m:t>2</m:t>
                        </m:r>
                      </m:sup>
                    </m:sSubSup>
                  </m:oMath>
                </a14:m>
                <a:r>
                  <a:rPr lang="en-US" altLang="ko-KR" sz="2000" dirty="0"/>
                  <a:t> are the </a:t>
                </a:r>
                <a:r>
                  <a:rPr lang="en-US" altLang="ko-KR" sz="2000" dirty="0" err="1"/>
                  <a:t>offshellness</a:t>
                </a:r>
                <a:r>
                  <a:rPr lang="en-US" altLang="ko-KR" sz="2000" dirty="0"/>
                  <a:t> of the beams and the jets, respectively.          </a:t>
                </a:r>
                <a:endParaRPr lang="ko-KR" altLang="en-US" sz="2000" dirty="0"/>
              </a:p>
            </p:txBody>
          </p:sp>
        </mc:Choice>
        <mc:Fallback xmlns="">
          <p:sp>
            <p:nvSpPr>
              <p:cNvPr id="6" name="TextBox 5">
                <a:extLst>
                  <a:ext uri="{FF2B5EF4-FFF2-40B4-BE49-F238E27FC236}">
                    <a16:creationId xmlns:a16="http://schemas.microsoft.com/office/drawing/2014/main" id="{19B372FD-0E58-4C37-A221-14DDFDF2870A}"/>
                  </a:ext>
                </a:extLst>
              </p:cNvPr>
              <p:cNvSpPr txBox="1">
                <a:spLocks noRot="1" noChangeAspect="1" noMove="1" noResize="1" noEditPoints="1" noAdjustHandles="1" noChangeArrowheads="1" noChangeShapeType="1" noTextEdit="1"/>
              </p:cNvSpPr>
              <p:nvPr/>
            </p:nvSpPr>
            <p:spPr>
              <a:xfrm>
                <a:off x="5712843" y="5069506"/>
                <a:ext cx="6174358" cy="1032334"/>
              </a:xfrm>
              <a:prstGeom prst="rect">
                <a:avLst/>
              </a:prstGeom>
              <a:blipFill>
                <a:blip r:embed="rId11"/>
                <a:stretch>
                  <a:fillRect l="-987" t="-3550" b="-10059"/>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107863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5685C99-B354-4D18-BA68-D36A2B48D86F}"/>
              </a:ext>
            </a:extLst>
          </p:cNvPr>
          <p:cNvSpPr>
            <a:spLocks noGrp="1"/>
          </p:cNvSpPr>
          <p:nvPr>
            <p:ph type="title"/>
          </p:nvPr>
        </p:nvSpPr>
        <p:spPr>
          <a:xfrm>
            <a:off x="0" y="1"/>
            <a:ext cx="12192000" cy="571500"/>
          </a:xfrm>
          <a:solidFill>
            <a:schemeClr val="accent1">
              <a:alpha val="40000"/>
            </a:schemeClr>
          </a:solidFill>
        </p:spPr>
        <p:txBody>
          <a:bodyPr>
            <a:normAutofit fontScale="90000"/>
          </a:bodyPr>
          <a:lstStyle/>
          <a:p>
            <a:r>
              <a:rPr lang="en-US" altLang="ko-KR"/>
              <a:t>Rapidity divergence</a:t>
            </a:r>
            <a:endParaRPr lang="ko-KR" altLang="en-US" dirty="0"/>
          </a:p>
        </p:txBody>
      </p:sp>
      <p:pic>
        <p:nvPicPr>
          <p:cNvPr id="17" name="그림 16">
            <a:extLst>
              <a:ext uri="{FF2B5EF4-FFF2-40B4-BE49-F238E27FC236}">
                <a16:creationId xmlns:a16="http://schemas.microsoft.com/office/drawing/2014/main" id="{CABDC87C-0FBA-45F8-AA9D-DAA96E975D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1171" y="1692492"/>
            <a:ext cx="3947148" cy="3947148"/>
          </a:xfrm>
          <a:prstGeom prst="rect">
            <a:avLst/>
          </a:prstGeom>
        </p:spPr>
      </p:pic>
      <p:sp>
        <p:nvSpPr>
          <p:cNvPr id="18" name="타원 17">
            <a:extLst>
              <a:ext uri="{FF2B5EF4-FFF2-40B4-BE49-F238E27FC236}">
                <a16:creationId xmlns:a16="http://schemas.microsoft.com/office/drawing/2014/main" id="{88DC7316-907F-420A-BE1A-24687BA12B23}"/>
              </a:ext>
            </a:extLst>
          </p:cNvPr>
          <p:cNvSpPr/>
          <p:nvPr/>
        </p:nvSpPr>
        <p:spPr>
          <a:xfrm>
            <a:off x="1115919" y="1439333"/>
            <a:ext cx="609600" cy="440266"/>
          </a:xfrm>
          <a:prstGeom prst="ellipse">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타원 18">
            <a:extLst>
              <a:ext uri="{FF2B5EF4-FFF2-40B4-BE49-F238E27FC236}">
                <a16:creationId xmlns:a16="http://schemas.microsoft.com/office/drawing/2014/main" id="{163668A4-27E4-442C-8FEA-A2B8F032D56C}"/>
              </a:ext>
            </a:extLst>
          </p:cNvPr>
          <p:cNvSpPr/>
          <p:nvPr/>
        </p:nvSpPr>
        <p:spPr>
          <a:xfrm rot="5400000">
            <a:off x="4773519" y="5249333"/>
            <a:ext cx="609600" cy="440266"/>
          </a:xfrm>
          <a:prstGeom prst="ellipse">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타원 19">
            <a:extLst>
              <a:ext uri="{FF2B5EF4-FFF2-40B4-BE49-F238E27FC236}">
                <a16:creationId xmlns:a16="http://schemas.microsoft.com/office/drawing/2014/main" id="{FEB4B2A7-5EFF-41B1-A4B0-50F9B43761F1}"/>
              </a:ext>
            </a:extLst>
          </p:cNvPr>
          <p:cNvSpPr/>
          <p:nvPr/>
        </p:nvSpPr>
        <p:spPr>
          <a:xfrm>
            <a:off x="1686318" y="4984666"/>
            <a:ext cx="180000" cy="18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타원 20">
            <a:extLst>
              <a:ext uri="{FF2B5EF4-FFF2-40B4-BE49-F238E27FC236}">
                <a16:creationId xmlns:a16="http://schemas.microsoft.com/office/drawing/2014/main" id="{92FF52C4-B651-4C5A-8F3B-F275B813857A}"/>
              </a:ext>
            </a:extLst>
          </p:cNvPr>
          <p:cNvSpPr/>
          <p:nvPr/>
        </p:nvSpPr>
        <p:spPr>
          <a:xfrm>
            <a:off x="1459919" y="2352799"/>
            <a:ext cx="180000" cy="18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타원 21">
            <a:extLst>
              <a:ext uri="{FF2B5EF4-FFF2-40B4-BE49-F238E27FC236}">
                <a16:creationId xmlns:a16="http://schemas.microsoft.com/office/drawing/2014/main" id="{118A7CE1-EA65-4774-B79E-1255564EBCAD}"/>
              </a:ext>
            </a:extLst>
          </p:cNvPr>
          <p:cNvSpPr/>
          <p:nvPr/>
        </p:nvSpPr>
        <p:spPr>
          <a:xfrm>
            <a:off x="4220053" y="5186932"/>
            <a:ext cx="180000" cy="18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Box 2">
            <a:extLst>
              <a:ext uri="{FF2B5EF4-FFF2-40B4-BE49-F238E27FC236}">
                <a16:creationId xmlns:a16="http://schemas.microsoft.com/office/drawing/2014/main" id="{6E34EEEF-EAE2-4EB4-9016-1C42E306D600}"/>
              </a:ext>
            </a:extLst>
          </p:cNvPr>
          <p:cNvSpPr txBox="1"/>
          <p:nvPr/>
        </p:nvSpPr>
        <p:spPr>
          <a:xfrm>
            <a:off x="742420" y="1323160"/>
            <a:ext cx="2247795" cy="369332"/>
          </a:xfrm>
          <a:prstGeom prst="rect">
            <a:avLst/>
          </a:prstGeom>
          <a:noFill/>
        </p:spPr>
        <p:txBody>
          <a:bodyPr wrap="none" rtlCol="0">
            <a:spAutoFit/>
          </a:bodyPr>
          <a:lstStyle/>
          <a:p>
            <a:r>
              <a:rPr lang="en-US" altLang="ko-KR" dirty="0"/>
              <a:t>Rapidity divergence</a:t>
            </a:r>
            <a:endParaRPr lang="ko-KR" altLang="en-US" dirty="0"/>
          </a:p>
        </p:txBody>
      </p:sp>
      <p:sp>
        <p:nvSpPr>
          <p:cNvPr id="12" name="TextBox 11">
            <a:extLst>
              <a:ext uri="{FF2B5EF4-FFF2-40B4-BE49-F238E27FC236}">
                <a16:creationId xmlns:a16="http://schemas.microsoft.com/office/drawing/2014/main" id="{71F96AF9-8E7E-4055-AAD7-3D90293DE7A7}"/>
              </a:ext>
            </a:extLst>
          </p:cNvPr>
          <p:cNvSpPr txBox="1"/>
          <p:nvPr/>
        </p:nvSpPr>
        <p:spPr>
          <a:xfrm>
            <a:off x="5095955" y="5155534"/>
            <a:ext cx="1321259" cy="646331"/>
          </a:xfrm>
          <a:prstGeom prst="rect">
            <a:avLst/>
          </a:prstGeom>
          <a:noFill/>
        </p:spPr>
        <p:txBody>
          <a:bodyPr wrap="none" rtlCol="0">
            <a:spAutoFit/>
          </a:bodyPr>
          <a:lstStyle/>
          <a:p>
            <a:r>
              <a:rPr lang="en-US" altLang="ko-KR" dirty="0"/>
              <a:t>Rapidity</a:t>
            </a:r>
          </a:p>
          <a:p>
            <a:r>
              <a:rPr lang="en-US" altLang="ko-KR" dirty="0"/>
              <a:t>divergence</a:t>
            </a:r>
            <a:endParaRPr lang="ko-KR" altLang="en-US" dirty="0"/>
          </a:p>
        </p:txBody>
      </p:sp>
      <p:pic>
        <p:nvPicPr>
          <p:cNvPr id="11" name="그림 10" descr="\documentclass{article}&#10;\usepackage{amsmath}&#10;\pagestyle{empty}&#10;\begin{document}&#10;\begin{equation*}&#10;\overline{n} \cdot p&#10;\end{equation*}&#10;&#10;\end{document}" title="IguanaTex Bitmap Display">
            <a:extLst>
              <a:ext uri="{FF2B5EF4-FFF2-40B4-BE49-F238E27FC236}">
                <a16:creationId xmlns:a16="http://schemas.microsoft.com/office/drawing/2014/main" id="{ADFAAA79-9EC4-49C2-AE4B-9A3F71EBA9A5}"/>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4310053" y="5673506"/>
            <a:ext cx="460191" cy="198095"/>
          </a:xfrm>
          <a:prstGeom prst="rect">
            <a:avLst/>
          </a:prstGeom>
        </p:spPr>
      </p:pic>
      <p:pic>
        <p:nvPicPr>
          <p:cNvPr id="14" name="그림 13" descr="\documentclass{article}&#10;\usepackage{amsmath}&#10;\pagestyle{empty}&#10;\begin{document}&#10;\begin{equation*}&#10;n \cdot p&#10;\end{equation*}&#10;&#10;\end{document}" title="IguanaTex Bitmap Display">
            <a:extLst>
              <a:ext uri="{FF2B5EF4-FFF2-40B4-BE49-F238E27FC236}">
                <a16:creationId xmlns:a16="http://schemas.microsoft.com/office/drawing/2014/main" id="{9BAC9AF2-784F-477C-80C0-097FC8134259}"/>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53344" y="1925939"/>
            <a:ext cx="454096" cy="160000"/>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F169DED-C255-436A-8116-4F7FA34814A1}"/>
                  </a:ext>
                </a:extLst>
              </p:cNvPr>
              <p:cNvSpPr txBox="1"/>
              <p:nvPr/>
            </p:nvSpPr>
            <p:spPr>
              <a:xfrm>
                <a:off x="1616719" y="2258133"/>
                <a:ext cx="1289905" cy="369332"/>
              </a:xfrm>
              <a:prstGeom prst="rect">
                <a:avLst/>
              </a:prstGeom>
              <a:noFill/>
            </p:spPr>
            <p:txBody>
              <a:bodyPr wrap="none" rtlCol="0">
                <a:spAutoFit/>
              </a:bodyPr>
              <a:lstStyle/>
              <a:p>
                <a14:m>
                  <m:oMath xmlns:m="http://schemas.openxmlformats.org/officeDocument/2006/math">
                    <m:acc>
                      <m:accPr>
                        <m:chr m:val="̅"/>
                        <m:ctrlPr>
                          <a:rPr lang="en-US" altLang="ko-KR" i="1" smtClean="0">
                            <a:solidFill>
                              <a:schemeClr val="accent1"/>
                            </a:solidFill>
                            <a:latin typeface="Cambria Math" panose="02040503050406030204" pitchFamily="18" charset="0"/>
                          </a:rPr>
                        </m:ctrlPr>
                      </m:accPr>
                      <m:e>
                        <m:r>
                          <a:rPr lang="en-US" altLang="ko-KR" b="0" i="1" smtClean="0">
                            <a:solidFill>
                              <a:schemeClr val="accent1"/>
                            </a:solidFill>
                            <a:latin typeface="Cambria Math" panose="02040503050406030204" pitchFamily="18" charset="0"/>
                          </a:rPr>
                          <m:t>𝑛</m:t>
                        </m:r>
                      </m:e>
                    </m:acc>
                  </m:oMath>
                </a14:m>
                <a:r>
                  <a:rPr lang="en-US" altLang="ko-KR" dirty="0">
                    <a:solidFill>
                      <a:schemeClr val="accent1"/>
                    </a:solidFill>
                  </a:rPr>
                  <a:t>-collinear</a:t>
                </a:r>
                <a:endParaRPr lang="ko-KR" altLang="en-US" dirty="0">
                  <a:solidFill>
                    <a:schemeClr val="accent1"/>
                  </a:solidFill>
                </a:endParaRPr>
              </a:p>
            </p:txBody>
          </p:sp>
        </mc:Choice>
        <mc:Fallback xmlns="">
          <p:sp>
            <p:nvSpPr>
              <p:cNvPr id="15" name="TextBox 14">
                <a:extLst>
                  <a:ext uri="{FF2B5EF4-FFF2-40B4-BE49-F238E27FC236}">
                    <a16:creationId xmlns:a16="http://schemas.microsoft.com/office/drawing/2014/main" id="{BF169DED-C255-436A-8116-4F7FA34814A1}"/>
                  </a:ext>
                </a:extLst>
              </p:cNvPr>
              <p:cNvSpPr txBox="1">
                <a:spLocks noRot="1" noChangeAspect="1" noMove="1" noResize="1" noEditPoints="1" noAdjustHandles="1" noChangeArrowheads="1" noChangeShapeType="1" noTextEdit="1"/>
              </p:cNvSpPr>
              <p:nvPr/>
            </p:nvSpPr>
            <p:spPr>
              <a:xfrm>
                <a:off x="1616719" y="2258133"/>
                <a:ext cx="1289905" cy="369332"/>
              </a:xfrm>
              <a:prstGeom prst="rect">
                <a:avLst/>
              </a:prstGeom>
              <a:blipFill>
                <a:blip r:embed="rId9"/>
                <a:stretch>
                  <a:fillRect t="-8197" r="-3774" b="-2459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0ED456F0-3D5A-43AE-B3F7-9EC4C2FBA28A}"/>
                  </a:ext>
                </a:extLst>
              </p:cNvPr>
              <p:cNvSpPr txBox="1"/>
              <p:nvPr/>
            </p:nvSpPr>
            <p:spPr>
              <a:xfrm>
                <a:off x="3643194" y="4826734"/>
                <a:ext cx="1289905" cy="369332"/>
              </a:xfrm>
              <a:prstGeom prst="rect">
                <a:avLst/>
              </a:prstGeom>
              <a:noFill/>
            </p:spPr>
            <p:txBody>
              <a:bodyPr wrap="none" rtlCol="0">
                <a:spAutoFit/>
              </a:bodyPr>
              <a:lstStyle/>
              <a:p>
                <a14:m>
                  <m:oMath xmlns:m="http://schemas.openxmlformats.org/officeDocument/2006/math">
                    <m:r>
                      <a:rPr lang="en-US" altLang="ko-KR" i="1" smtClean="0">
                        <a:solidFill>
                          <a:schemeClr val="accent1"/>
                        </a:solidFill>
                        <a:latin typeface="Cambria Math" panose="02040503050406030204" pitchFamily="18" charset="0"/>
                      </a:rPr>
                      <m:t>𝑛</m:t>
                    </m:r>
                  </m:oMath>
                </a14:m>
                <a:r>
                  <a:rPr lang="en-US" altLang="ko-KR" dirty="0">
                    <a:solidFill>
                      <a:schemeClr val="accent1"/>
                    </a:solidFill>
                  </a:rPr>
                  <a:t>-collinear</a:t>
                </a:r>
                <a:endParaRPr lang="ko-KR" altLang="en-US" dirty="0">
                  <a:solidFill>
                    <a:schemeClr val="accent1"/>
                  </a:solidFill>
                </a:endParaRPr>
              </a:p>
            </p:txBody>
          </p:sp>
        </mc:Choice>
        <mc:Fallback xmlns="">
          <p:sp>
            <p:nvSpPr>
              <p:cNvPr id="24" name="TextBox 23">
                <a:extLst>
                  <a:ext uri="{FF2B5EF4-FFF2-40B4-BE49-F238E27FC236}">
                    <a16:creationId xmlns:a16="http://schemas.microsoft.com/office/drawing/2014/main" id="{0ED456F0-3D5A-43AE-B3F7-9EC4C2FBA28A}"/>
                  </a:ext>
                </a:extLst>
              </p:cNvPr>
              <p:cNvSpPr txBox="1">
                <a:spLocks noRot="1" noChangeAspect="1" noMove="1" noResize="1" noEditPoints="1" noAdjustHandles="1" noChangeArrowheads="1" noChangeShapeType="1" noTextEdit="1"/>
              </p:cNvSpPr>
              <p:nvPr/>
            </p:nvSpPr>
            <p:spPr>
              <a:xfrm>
                <a:off x="3643194" y="4826734"/>
                <a:ext cx="1289905" cy="369332"/>
              </a:xfrm>
              <a:prstGeom prst="rect">
                <a:avLst/>
              </a:prstGeom>
              <a:blipFill>
                <a:blip r:embed="rId10"/>
                <a:stretch>
                  <a:fillRect t="-10000" r="-3791" b="-26667"/>
                </a:stretch>
              </a:blipFill>
            </p:spPr>
            <p:txBody>
              <a:bodyPr/>
              <a:lstStyle/>
              <a:p>
                <a:r>
                  <a:rPr lang="ko-KR" altLang="en-US">
                    <a:noFill/>
                  </a:rPr>
                  <a:t> </a:t>
                </a:r>
              </a:p>
            </p:txBody>
          </p:sp>
        </mc:Fallback>
      </mc:AlternateContent>
      <p:sp>
        <p:nvSpPr>
          <p:cNvPr id="25" name="TextBox 24">
            <a:extLst>
              <a:ext uri="{FF2B5EF4-FFF2-40B4-BE49-F238E27FC236}">
                <a16:creationId xmlns:a16="http://schemas.microsoft.com/office/drawing/2014/main" id="{19976933-2A69-4ADE-A65D-A864CC8A40C7}"/>
              </a:ext>
            </a:extLst>
          </p:cNvPr>
          <p:cNvSpPr txBox="1"/>
          <p:nvPr/>
        </p:nvSpPr>
        <p:spPr>
          <a:xfrm>
            <a:off x="1229493" y="4601905"/>
            <a:ext cx="1075936" cy="369332"/>
          </a:xfrm>
          <a:prstGeom prst="rect">
            <a:avLst/>
          </a:prstGeom>
          <a:noFill/>
        </p:spPr>
        <p:txBody>
          <a:bodyPr wrap="none" rtlCol="0">
            <a:spAutoFit/>
          </a:bodyPr>
          <a:lstStyle/>
          <a:p>
            <a:r>
              <a:rPr lang="en-US" altLang="ko-KR" dirty="0">
                <a:solidFill>
                  <a:schemeClr val="accent2"/>
                </a:solidFill>
              </a:rPr>
              <a:t>Ultrasoft</a:t>
            </a:r>
            <a:endParaRPr lang="ko-KR" altLang="en-US" dirty="0">
              <a:solidFill>
                <a:schemeClr val="accent2"/>
              </a:solidFill>
            </a:endParaRPr>
          </a:p>
        </p:txBody>
      </p:sp>
      <p:pic>
        <p:nvPicPr>
          <p:cNvPr id="6" name="그림 5" descr="\documentclass{article}&#10;\usepackage{amsmath}&#10;\pagestyle{empty}&#10;\begin{document}&#10;&#10;$&#10;W_{n} = \exp \Bigl[&#10;-\frac{g}{\overline{n}\cdot \mathcal{P}} \Bigl(\frac{\nu}{|\overline{n}\cdot&#10;\mathcal{P}|}\Bigr)^{\eta} \overline{n} \cdot A_{n}\Bigr].&#10;$&#10;&#10;\end{document}" title="IguanaTex Bitmap Display">
            <a:extLst>
              <a:ext uri="{FF2B5EF4-FFF2-40B4-BE49-F238E27FC236}">
                <a16:creationId xmlns:a16="http://schemas.microsoft.com/office/drawing/2014/main" id="{F04536E3-0DC2-4EA6-BA05-11999B110CBD}"/>
              </a:ext>
            </a:extLst>
          </p:cNvPr>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7027211" y="4901442"/>
            <a:ext cx="4118995" cy="538934"/>
          </a:xfrm>
          <a:prstGeom prst="rect">
            <a:avLst/>
          </a:prstGeom>
        </p:spPr>
      </p:pic>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F82FFEB4-95AB-409D-AFC2-296ED4C2DCB1}"/>
                  </a:ext>
                </a:extLst>
              </p:cNvPr>
              <p:cNvSpPr txBox="1"/>
              <p:nvPr/>
            </p:nvSpPr>
            <p:spPr>
              <a:xfrm>
                <a:off x="7414349" y="5440376"/>
                <a:ext cx="2478051" cy="400110"/>
              </a:xfrm>
              <a:prstGeom prst="rect">
                <a:avLst/>
              </a:prstGeom>
              <a:noFill/>
            </p:spPr>
            <p:txBody>
              <a:bodyPr wrap="none" rtlCol="0">
                <a:spAutoFit/>
              </a:bodyPr>
              <a:lstStyle/>
              <a:p>
                <a:r>
                  <a:rPr lang="en-US" altLang="ko-KR" sz="2000" b="0" dirty="0"/>
                  <a:t>(</a:t>
                </a:r>
                <a14:m>
                  <m:oMath xmlns:m="http://schemas.openxmlformats.org/officeDocument/2006/math">
                    <m:r>
                      <a:rPr lang="en-US" altLang="ko-KR" sz="2000" b="0" i="1" smtClean="0">
                        <a:latin typeface="Cambria Math" panose="02040503050406030204" pitchFamily="18" charset="0"/>
                      </a:rPr>
                      <m:t>𝜈</m:t>
                    </m:r>
                  </m:oMath>
                </a14:m>
                <a:r>
                  <a:rPr lang="ko-KR" altLang="en-US" sz="2000" dirty="0"/>
                  <a:t> </a:t>
                </a:r>
                <a:r>
                  <a:rPr lang="en-US" altLang="ko-KR" sz="2000" dirty="0"/>
                  <a:t>is rapidity scale.)</a:t>
                </a:r>
                <a:endParaRPr lang="ko-KR" altLang="en-US" sz="2000" dirty="0"/>
              </a:p>
            </p:txBody>
          </p:sp>
        </mc:Choice>
        <mc:Fallback xmlns="">
          <p:sp>
            <p:nvSpPr>
              <p:cNvPr id="33" name="TextBox 32">
                <a:extLst>
                  <a:ext uri="{FF2B5EF4-FFF2-40B4-BE49-F238E27FC236}">
                    <a16:creationId xmlns:a16="http://schemas.microsoft.com/office/drawing/2014/main" id="{F82FFEB4-95AB-409D-AFC2-296ED4C2DCB1}"/>
                  </a:ext>
                </a:extLst>
              </p:cNvPr>
              <p:cNvSpPr txBox="1">
                <a:spLocks noRot="1" noChangeAspect="1" noMove="1" noResize="1" noEditPoints="1" noAdjustHandles="1" noChangeArrowheads="1" noChangeShapeType="1" noTextEdit="1"/>
              </p:cNvSpPr>
              <p:nvPr/>
            </p:nvSpPr>
            <p:spPr>
              <a:xfrm>
                <a:off x="7414349" y="5440376"/>
                <a:ext cx="2478051" cy="400110"/>
              </a:xfrm>
              <a:prstGeom prst="rect">
                <a:avLst/>
              </a:prstGeom>
              <a:blipFill>
                <a:blip r:embed="rId12"/>
                <a:stretch>
                  <a:fillRect l="-2457" t="-7576" b="-2575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BA6EE23-DBF1-456C-86E5-BC0933490C13}"/>
                  </a:ext>
                </a:extLst>
              </p:cNvPr>
              <p:cNvSpPr txBox="1"/>
              <p:nvPr/>
            </p:nvSpPr>
            <p:spPr>
              <a:xfrm>
                <a:off x="6340853" y="1536174"/>
                <a:ext cx="5260223" cy="3785652"/>
              </a:xfrm>
              <a:prstGeom prst="rect">
                <a:avLst/>
              </a:prstGeom>
              <a:noFill/>
            </p:spPr>
            <p:txBody>
              <a:bodyPr wrap="none" rtlCol="0">
                <a:spAutoFit/>
              </a:bodyPr>
              <a:lstStyle/>
              <a:p>
                <a:pPr marL="285750" indent="-285750">
                  <a:buFont typeface="Arial" panose="020B0604020202020204" pitchFamily="34" charset="0"/>
                  <a:buChar char="•"/>
                </a:pPr>
                <a:r>
                  <a:rPr lang="en-US" altLang="ko-KR" sz="2400" dirty="0"/>
                  <a:t>There is rapidity divergence in </a:t>
                </a:r>
                <a:br>
                  <a:rPr lang="en-US" altLang="ko-KR" sz="2400" dirty="0"/>
                </a:br>
                <a:r>
                  <a:rPr lang="en-US" altLang="ko-KR" sz="2400" dirty="0"/>
                  <a:t>the region where </a:t>
                </a:r>
                <a14:m>
                  <m:oMath xmlns:m="http://schemas.openxmlformats.org/officeDocument/2006/math">
                    <m:r>
                      <a:rPr lang="en-US" altLang="ko-KR" sz="2400" b="0" i="1" smtClean="0">
                        <a:latin typeface="Cambria Math" panose="02040503050406030204" pitchFamily="18" charset="0"/>
                      </a:rPr>
                      <m:t>𝑛</m:t>
                    </m:r>
                    <m:r>
                      <a:rPr lang="en-US" altLang="ko-KR" sz="2400" b="0" i="1" smtClean="0">
                        <a:latin typeface="Cambria Math" panose="02040503050406030204" pitchFamily="18" charset="0"/>
                      </a:rPr>
                      <m:t>∙</m:t>
                    </m:r>
                    <m:r>
                      <a:rPr lang="en-US" altLang="ko-KR" sz="2400" b="0" i="1" smtClean="0">
                        <a:latin typeface="Cambria Math" panose="02040503050406030204" pitchFamily="18" charset="0"/>
                      </a:rPr>
                      <m:t>𝑝</m:t>
                    </m:r>
                  </m:oMath>
                </a14:m>
                <a:r>
                  <a:rPr lang="en-US" altLang="ko-KR" sz="2400" dirty="0"/>
                  <a:t> (or </a:t>
                </a:r>
                <a14:m>
                  <m:oMath xmlns:m="http://schemas.openxmlformats.org/officeDocument/2006/math">
                    <m:acc>
                      <m:accPr>
                        <m:chr m:val="̅"/>
                        <m:ctrlPr>
                          <a:rPr lang="en-US" altLang="ko-KR" sz="2400" i="1" smtClean="0">
                            <a:latin typeface="Cambria Math" panose="02040503050406030204" pitchFamily="18" charset="0"/>
                          </a:rPr>
                        </m:ctrlPr>
                      </m:accPr>
                      <m:e>
                        <m:r>
                          <a:rPr lang="en-US" altLang="ko-KR" sz="2400" b="0" i="1" smtClean="0">
                            <a:latin typeface="Cambria Math" panose="02040503050406030204" pitchFamily="18" charset="0"/>
                          </a:rPr>
                          <m:t>𝑛</m:t>
                        </m:r>
                      </m:e>
                    </m:acc>
                    <m:r>
                      <a:rPr lang="en-US" altLang="ko-KR" sz="2400" i="1">
                        <a:latin typeface="Cambria Math" panose="02040503050406030204" pitchFamily="18" charset="0"/>
                      </a:rPr>
                      <m:t>∙</m:t>
                    </m:r>
                    <m:r>
                      <a:rPr lang="en-US" altLang="ko-KR" sz="2400" i="1">
                        <a:latin typeface="Cambria Math" panose="02040503050406030204" pitchFamily="18" charset="0"/>
                      </a:rPr>
                      <m:t>𝑝</m:t>
                    </m:r>
                  </m:oMath>
                </a14:m>
                <a:r>
                  <a:rPr lang="en-US" altLang="ko-KR" sz="2400" dirty="0"/>
                  <a:t>) is</a:t>
                </a:r>
                <a:br>
                  <a:rPr lang="en-US" altLang="ko-KR" sz="2400" dirty="0"/>
                </a:br>
                <a:r>
                  <a:rPr lang="en-US" altLang="ko-KR" sz="2400" dirty="0"/>
                  <a:t>infinite, while </a:t>
                </a:r>
                <a14:m>
                  <m:oMath xmlns:m="http://schemas.openxmlformats.org/officeDocument/2006/math">
                    <m:r>
                      <a:rPr lang="en-US" altLang="ko-KR" sz="2400" i="1">
                        <a:latin typeface="Cambria Math" panose="02040503050406030204" pitchFamily="18" charset="0"/>
                      </a:rPr>
                      <m:t>𝑛</m:t>
                    </m:r>
                    <m:r>
                      <a:rPr lang="en-US" altLang="ko-KR" sz="2400" i="1">
                        <a:latin typeface="Cambria Math" panose="02040503050406030204" pitchFamily="18" charset="0"/>
                      </a:rPr>
                      <m:t>∙</m:t>
                    </m:r>
                    <m:r>
                      <a:rPr lang="en-US" altLang="ko-KR" sz="2400" i="1">
                        <a:latin typeface="Cambria Math" panose="02040503050406030204" pitchFamily="18" charset="0"/>
                      </a:rPr>
                      <m:t>𝑝</m:t>
                    </m:r>
                    <m:r>
                      <a:rPr lang="en-US" altLang="ko-KR" sz="2400" b="0" i="1" smtClean="0">
                        <a:latin typeface="Cambria Math" panose="02040503050406030204" pitchFamily="18" charset="0"/>
                      </a:rPr>
                      <m:t>×</m:t>
                    </m:r>
                    <m:acc>
                      <m:accPr>
                        <m:chr m:val="̅"/>
                        <m:ctrlPr>
                          <a:rPr lang="en-US" altLang="ko-KR" sz="2400" i="1">
                            <a:latin typeface="Cambria Math" panose="02040503050406030204" pitchFamily="18" charset="0"/>
                          </a:rPr>
                        </m:ctrlPr>
                      </m:accPr>
                      <m:e>
                        <m:r>
                          <a:rPr lang="en-US" altLang="ko-KR" sz="2400" i="1">
                            <a:latin typeface="Cambria Math" panose="02040503050406030204" pitchFamily="18" charset="0"/>
                          </a:rPr>
                          <m:t>𝑛</m:t>
                        </m:r>
                      </m:e>
                    </m:acc>
                    <m:r>
                      <a:rPr lang="en-US" altLang="ko-KR" sz="2400" i="1">
                        <a:latin typeface="Cambria Math" panose="02040503050406030204" pitchFamily="18" charset="0"/>
                      </a:rPr>
                      <m:t>∙</m:t>
                    </m:r>
                    <m:r>
                      <a:rPr lang="en-US" altLang="ko-KR" sz="2400" i="1">
                        <a:latin typeface="Cambria Math" panose="02040503050406030204" pitchFamily="18" charset="0"/>
                      </a:rPr>
                      <m:t>𝑝</m:t>
                    </m:r>
                  </m:oMath>
                </a14:m>
                <a:r>
                  <a:rPr lang="ko-KR" altLang="en-US" sz="2400" dirty="0"/>
                  <a:t> </a:t>
                </a:r>
                <a:r>
                  <a:rPr lang="en-US" altLang="ko-KR" sz="2400" dirty="0"/>
                  <a:t>is fixed.</a:t>
                </a:r>
                <a:br>
                  <a:rPr lang="en-US" altLang="ko-KR" sz="2400" dirty="0"/>
                </a:br>
                <a:endParaRPr lang="en-US" altLang="ko-KR" sz="2400" dirty="0"/>
              </a:p>
              <a:p>
                <a:pPr marL="285750" indent="-285750">
                  <a:buFont typeface="Arial" panose="020B0604020202020204" pitchFamily="34" charset="0"/>
                  <a:buChar char="•"/>
                </a:pPr>
                <a:r>
                  <a:rPr lang="en-US" altLang="ko-KR" sz="2400" dirty="0"/>
                  <a:t>Dimensional regularization cannot</a:t>
                </a:r>
                <a:br>
                  <a:rPr lang="en-US" altLang="ko-KR" sz="2400" dirty="0"/>
                </a:br>
                <a:r>
                  <a:rPr lang="en-US" altLang="ko-KR" sz="2400" dirty="0"/>
                  <a:t>handle the rapidity divergence.</a:t>
                </a:r>
                <a:br>
                  <a:rPr lang="en-US" altLang="ko-KR" sz="2400" dirty="0"/>
                </a:br>
                <a:endParaRPr lang="en-US" altLang="ko-KR" sz="2400" dirty="0"/>
              </a:p>
              <a:p>
                <a:pPr marL="285750" indent="-285750">
                  <a:buFont typeface="Arial" panose="020B0604020202020204" pitchFamily="34" charset="0"/>
                  <a:buChar char="•"/>
                </a:pPr>
                <a:r>
                  <a:rPr lang="en-US" altLang="ko-KR" sz="2400" dirty="0"/>
                  <a:t>We need a new regularization.</a:t>
                </a:r>
                <a:br>
                  <a:rPr lang="en-US" altLang="ko-KR" sz="2400" dirty="0"/>
                </a:br>
                <a:r>
                  <a:rPr lang="en-US" altLang="ko-KR" sz="2400" dirty="0"/>
                  <a:t>- Rapidity regulator.</a:t>
                </a:r>
              </a:p>
              <a:p>
                <a:endParaRPr lang="ko-KR" altLang="en-US" sz="2400" dirty="0"/>
              </a:p>
            </p:txBody>
          </p:sp>
        </mc:Choice>
        <mc:Fallback xmlns="">
          <p:sp>
            <p:nvSpPr>
              <p:cNvPr id="4" name="TextBox 3">
                <a:extLst>
                  <a:ext uri="{FF2B5EF4-FFF2-40B4-BE49-F238E27FC236}">
                    <a16:creationId xmlns:a16="http://schemas.microsoft.com/office/drawing/2014/main" id="{ABA6EE23-DBF1-456C-86E5-BC0933490C13}"/>
                  </a:ext>
                </a:extLst>
              </p:cNvPr>
              <p:cNvSpPr txBox="1">
                <a:spLocks noRot="1" noChangeAspect="1" noMove="1" noResize="1" noEditPoints="1" noAdjustHandles="1" noChangeArrowheads="1" noChangeShapeType="1" noTextEdit="1"/>
              </p:cNvSpPr>
              <p:nvPr/>
            </p:nvSpPr>
            <p:spPr>
              <a:xfrm>
                <a:off x="6340853" y="1536174"/>
                <a:ext cx="5260223" cy="3785652"/>
              </a:xfrm>
              <a:prstGeom prst="rect">
                <a:avLst/>
              </a:prstGeom>
              <a:blipFill>
                <a:blip r:embed="rId13"/>
                <a:stretch>
                  <a:fillRect l="-1506" t="-1288" r="-927"/>
                </a:stretch>
              </a:blipFill>
            </p:spPr>
            <p:txBody>
              <a:bodyPr/>
              <a:lstStyle/>
              <a:p>
                <a:r>
                  <a:rPr lang="ko-KR" altLang="en-US">
                    <a:noFill/>
                  </a:rPr>
                  <a:t> </a:t>
                </a:r>
              </a:p>
            </p:txBody>
          </p:sp>
        </mc:Fallback>
      </mc:AlternateContent>
      <p:sp>
        <p:nvSpPr>
          <p:cNvPr id="26" name="타원 25">
            <a:extLst>
              <a:ext uri="{FF2B5EF4-FFF2-40B4-BE49-F238E27FC236}">
                <a16:creationId xmlns:a16="http://schemas.microsoft.com/office/drawing/2014/main" id="{941AFAAC-BC28-4F1E-8E4A-35CA3A7F12B6}"/>
              </a:ext>
            </a:extLst>
          </p:cNvPr>
          <p:cNvSpPr/>
          <p:nvPr/>
        </p:nvSpPr>
        <p:spPr>
          <a:xfrm>
            <a:off x="3503162" y="1468739"/>
            <a:ext cx="1830345" cy="1811842"/>
          </a:xfrm>
          <a:prstGeom prst="ellipse">
            <a:avLst/>
          </a:prstGeom>
          <a:solidFill>
            <a:srgbClr val="0070C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dirty="0">
                <a:solidFill>
                  <a:sysClr val="windowText" lastClr="000000"/>
                </a:solidFill>
              </a:rPr>
              <a:t>UV divergence</a:t>
            </a:r>
            <a:endParaRPr lang="ko-KR" altLang="en-US" dirty="0">
              <a:solidFill>
                <a:sysClr val="windowText" lastClr="000000"/>
              </a:solidFill>
            </a:endParaRPr>
          </a:p>
        </p:txBody>
      </p:sp>
    </p:spTree>
    <p:extLst>
      <p:ext uri="{BB962C8B-B14F-4D97-AF65-F5344CB8AC3E}">
        <p14:creationId xmlns:p14="http://schemas.microsoft.com/office/powerpoint/2010/main" val="1884152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5685C99-B354-4D18-BA68-D36A2B48D86F}"/>
              </a:ext>
            </a:extLst>
          </p:cNvPr>
          <p:cNvSpPr>
            <a:spLocks noGrp="1"/>
          </p:cNvSpPr>
          <p:nvPr>
            <p:ph type="title"/>
          </p:nvPr>
        </p:nvSpPr>
        <p:spPr>
          <a:xfrm>
            <a:off x="0" y="1"/>
            <a:ext cx="12192000" cy="571500"/>
          </a:xfrm>
          <a:solidFill>
            <a:schemeClr val="accent1">
              <a:alpha val="40000"/>
            </a:schemeClr>
          </a:solidFill>
        </p:spPr>
        <p:txBody>
          <a:bodyPr>
            <a:normAutofit fontScale="90000"/>
          </a:bodyPr>
          <a:lstStyle/>
          <a:p>
            <a:r>
              <a:rPr lang="en-US" altLang="ko-KR" dirty="0"/>
              <a:t>Semi-inclusive lepton jet functions</a:t>
            </a:r>
            <a:endParaRPr lang="ko-KR" altLang="en-US" dirty="0"/>
          </a:p>
        </p:txBody>
      </p:sp>
      <p:sp>
        <p:nvSpPr>
          <p:cNvPr id="4" name="TextBox 3">
            <a:extLst>
              <a:ext uri="{FF2B5EF4-FFF2-40B4-BE49-F238E27FC236}">
                <a16:creationId xmlns:a16="http://schemas.microsoft.com/office/drawing/2014/main" id="{C794ED40-60DC-4945-87E9-C95F8F25684D}"/>
              </a:ext>
            </a:extLst>
          </p:cNvPr>
          <p:cNvSpPr txBox="1"/>
          <p:nvPr/>
        </p:nvSpPr>
        <p:spPr>
          <a:xfrm>
            <a:off x="691562" y="1485083"/>
            <a:ext cx="1915909" cy="584775"/>
          </a:xfrm>
          <a:prstGeom prst="rect">
            <a:avLst/>
          </a:prstGeom>
          <a:noFill/>
        </p:spPr>
        <p:txBody>
          <a:bodyPr wrap="none" rtlCol="0">
            <a:spAutoFit/>
          </a:bodyPr>
          <a:lstStyle/>
          <a:p>
            <a:pPr marL="457200" indent="-457200">
              <a:buFont typeface="Arial" panose="020B0604020202020204" pitchFamily="34" charset="0"/>
              <a:buChar char="•"/>
            </a:pPr>
            <a:r>
              <a:rPr lang="en-US" altLang="ko-KR" sz="3200" dirty="0"/>
              <a:t>Singlet</a:t>
            </a:r>
            <a:endParaRPr lang="ko-KR" altLang="en-US" sz="3200" dirty="0"/>
          </a:p>
        </p:txBody>
      </p:sp>
      <p:sp>
        <p:nvSpPr>
          <p:cNvPr id="7" name="TextBox 6">
            <a:extLst>
              <a:ext uri="{FF2B5EF4-FFF2-40B4-BE49-F238E27FC236}">
                <a16:creationId xmlns:a16="http://schemas.microsoft.com/office/drawing/2014/main" id="{0CD89C20-9073-44AA-A764-51E9CC75D8A8}"/>
              </a:ext>
            </a:extLst>
          </p:cNvPr>
          <p:cNvSpPr txBox="1"/>
          <p:nvPr/>
        </p:nvSpPr>
        <p:spPr>
          <a:xfrm>
            <a:off x="691562" y="3607131"/>
            <a:ext cx="2836033" cy="584775"/>
          </a:xfrm>
          <a:prstGeom prst="rect">
            <a:avLst/>
          </a:prstGeom>
          <a:noFill/>
        </p:spPr>
        <p:txBody>
          <a:bodyPr wrap="none" rtlCol="0">
            <a:spAutoFit/>
          </a:bodyPr>
          <a:lstStyle/>
          <a:p>
            <a:pPr marL="457200" indent="-457200">
              <a:buFont typeface="Arial" panose="020B0604020202020204" pitchFamily="34" charset="0"/>
              <a:buChar char="•"/>
            </a:pPr>
            <a:r>
              <a:rPr lang="en-US" altLang="ko-KR" sz="3200" dirty="0"/>
              <a:t>Non-singlet</a:t>
            </a:r>
            <a:endParaRPr lang="ko-KR" altLang="en-US" sz="3200" dirty="0"/>
          </a:p>
        </p:txBody>
      </p:sp>
      <p:pic>
        <p:nvPicPr>
          <p:cNvPr id="18" name="그림 17" descr="\documentclass{article}&#10;\usepackage{amsmath}&#10;\newcommand{\euv}{\epsilon_{\mathrm{UV}}} \newcommand{\eir}{\epsilon_{\mathrm{IR}}}&#10;\newcommand{\ms}{\Bigl(\frac{\mu^2 e^{\gamma_{\mathrm{E}}}}{4\pi}\Bigr)^{\epsilon}}&#10;\newcommand{\dms}{\frac{(\mu^2 e^{\gamma_{\mathrm{E}}})^{\epsilon}}{\Gamma(1-\epsilon)}}&#10;\newcommand{\dd}[1]{\frac{d^D {#1} }{(2\pi)^D}} &#10;%\mathchardef\mhyphen=&quot;2D&#10;%%%%%%%%%%%%%%%%%%%%%%%%%%%%%%%%%%%%%%%%%%%%%%%%%%%%%%%%%%%%%&#10;&#10;&#10;%%%%%%%%%%%%%%%%%%%%%%%%%%%%%%%%%%%%%%%%%%%%%%%%% &#10;%%% Chul's definitions&#10;%%%%%%%%%%%%%%%%%%%%%%%%%%%%%%%%%%%%%&#10;%%%%%%%%%%%%%%%%%%%%%%%%%%%%%%%%%%%%%%%%%%%%%%%%%%%%%%%%%%%%&#10;&#10;\newcommand{\fms}[1]{{#1}\!\!\!/} \newcommand{\fmsl}[1]{{#1}\!\!\!\!/}&#10;\newcommand{\n}{\overline{n}} \newcommand{\nn}{\frac{\fms{\overline{n}}}{2}}&#10;\newcommand{\nnn}{\frac{\fms{n}}{2}}&#10;\newcommand{\mc}{\mathcal} \newcommand{\mr}{\mathrm} \newcommand{\mP}{\mathcal{P}}&#10;\newcommand{\mO}{\mathcal{O}}&#10;\newcommand{\bl}[1]{{\bf{#1}}} \newcommand{\bla}[1]{|{\bf{#1}}|}&#10;\newcommand{\blp}[1]{{\bf{#1}}_{\perp}} \newcommand{\blpu}[1]{{\bf{#1}}^{\perp}}&#10;\newcommand{\blpa}[1]{|{\bf{#1}}_{\perp}|} \newcommand{\bs}[1]{\boldsymbol{#1}}&#10;\newcommand{\bsp}[1]{{\boldsymbol{#1}}_{\perp}}&#10;&#10;\newcommand{\ds}{\displaystyle} \newcommand{\nnb}{\nonumber} \newcommand{\as}{\alpha_s}&#10;\newcommand{\eps}{\epsilon} \newcommand{\veps}{\varepsilon} \newcommand{\w}{\omega}&#10;\newcommand{\mums}{\mu^{2\epsilon}_{\overline{\mathrm{MS}}}}&#10;\pagestyle{empty}&#10;\begin{document}&#10;\begin{align*}&#10;&amp;J_\mathrm{semi}(p^2, \mu) \\ &amp;= \int \frac{d\overline{n}\cdot p_L}{\overline{n} \cdot p_L}&#10;\int \frac{d^2 \mathbf{p}_L^{\perp}}{2 \overline{n} \cdot p} \sum_X \mathrm{Tr} \langle 0| &#10; \ell (0) \delta^{(4)} (p + \mathcal{P}) |L X\rangle \langle L X|&#10;\overline{\ell} (0)  \frac{\fms{\overline{n}}}{2}  |0\rangle&#10;\end{align*}&#10;\end{document}" title="IguanaTex Bitmap Display">
            <a:extLst>
              <a:ext uri="{FF2B5EF4-FFF2-40B4-BE49-F238E27FC236}">
                <a16:creationId xmlns:a16="http://schemas.microsoft.com/office/drawing/2014/main" id="{E7D8F956-A213-4A9E-BBC6-77331DA33B71}"/>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203333" y="2082270"/>
            <a:ext cx="9010264" cy="1397175"/>
          </a:xfrm>
          <a:prstGeom prst="rect">
            <a:avLst/>
          </a:prstGeom>
        </p:spPr>
      </p:pic>
      <p:pic>
        <p:nvPicPr>
          <p:cNvPr id="10" name="그림 9" descr="\documentclass{article}&#10;\usepackage{amsmath}&#10;\newcommand{\euv}{\epsilon_{\mathrm{UV}}} \newcommand{\eir}{\epsilon_{\mathrm{IR}}}&#10;\newcommand{\ms}{\Bigl(\frac{\mu^2 e^{\gamma_{\mathrm{E}}}}{4\pi}\Bigr)^{\epsilon}}&#10;\newcommand{\dms}{\frac{(\mu^2 e^{\gamma_{\mathrm{E}}})^{\epsilon}}{\Gamma(1-\epsilon)}}&#10;\newcommand{\dd}[1]{\frac{d^D {#1} }{(2\pi)^D}} &#10;%\mathchardef\mhyphen=&quot;2D&#10;%%%%%%%%%%%%%%%%%%%%%%%%%%%%%%%%%%%%%%%%%%%%%%%%%%%%%%%%%%%%%&#10;&#10;&#10;%%%%%%%%%%%%%%%%%%%%%%%%%%%%%%%%%%%%%%%%%%%%%%%%% &#10;%%% Chul's definitions&#10;%%%%%%%%%%%%%%%%%%%%%%%%%%%%%%%%%%%%%&#10;%%%%%%%%%%%%%%%%%%%%%%%%%%%%%%%%%%%%%%%%%%%%%%%%%%%%%%%%%%%%&#10;&#10;\newcommand{\fms}[1]{{#1}\!\!\!/} \newcommand{\fmsl}[1]{{#1}\!\!\!\!/}&#10;\newcommand{\n}{\overline{n}} \newcommand{\nn}{\frac{\fms{\overline{n}}}{2}}&#10;\newcommand{\nnn}{\frac{\fms{n}}{2}}&#10;\newcommand{\mc}{\mathcal} \newcommand{\mr}{\mathrm} \newcommand{\mP}{\mathcal{P}}&#10;\newcommand{\mO}{\mathcal{O}}&#10;\newcommand{\bl}[1]{{\bf{#1}}} \newcommand{\bla}[1]{|{\bf{#1}}|}&#10;\newcommand{\blp}[1]{{\bf{#1}}_{\perp}} \newcommand{\blpu}[1]{{\bf{#1}}^{\perp}}&#10;\newcommand{\blpa}[1]{|{\bf{#1}}_{\perp}|} \newcommand{\bs}[1]{\boldsymbol{#1}}&#10;\newcommand{\bsp}[1]{{\boldsymbol{#1}}_{\perp}}&#10;&#10;\newcommand{\ds}{\displaystyle} \newcommand{\nnb}{\nonumber} \newcommand{\as}{\alpha_s}&#10;\newcommand{\eps}{\epsilon} \newcommand{\veps}{\varepsilon} \newcommand{\w}{\omega}&#10;\newcommand{\mums}{\mu^{2\epsilon}_{\overline{\mathrm{MS}}}}&#10;\usepackage{color}&#10;\pagestyle{empty}&#10;\begin{document}&#10;\begin{align*}&#10;&amp;J_{\mathrm{semi}}^a(p^2 , \mu, \nu) \\ &amp;= \int \frac{d\overline{n}\cdot p_L}{\overline{n} \cdot p_L}&#10;\int \frac{d^2 \mathbf{p}_L^{\perp}}{2\overline{n} \cdot p} \sum_X \mathrm{Tr} \langle 0| &#10; \ell (0) \delta^{(4)} (p + \mathcal{P}) |L X\rangle \langle L X|&#10;\overline{\ell} (0)  \frac{\fms{\overline{n}}}{2} \textcolor{red}{T^a}   |0\rangle \\&#10;&amp;\propto \mathrm{Tr}[T^a P_L]&#10;\end{align*}&#10;\end{document}" title="IguanaTex Bitmap Display">
            <a:extLst>
              <a:ext uri="{FF2B5EF4-FFF2-40B4-BE49-F238E27FC236}">
                <a16:creationId xmlns:a16="http://schemas.microsoft.com/office/drawing/2014/main" id="{CFD622C5-0DBF-4BA0-B480-D59D7BD3EA47}"/>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1203334" y="4191906"/>
            <a:ext cx="9396227" cy="1906643"/>
          </a:xfrm>
          <a:prstGeom prst="rect">
            <a:avLst/>
          </a:prstGeom>
        </p:spPr>
      </p:pic>
    </p:spTree>
    <p:extLst>
      <p:ext uri="{BB962C8B-B14F-4D97-AF65-F5344CB8AC3E}">
        <p14:creationId xmlns:p14="http://schemas.microsoft.com/office/powerpoint/2010/main" val="4168249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그룹 18">
            <a:extLst>
              <a:ext uri="{FF2B5EF4-FFF2-40B4-BE49-F238E27FC236}">
                <a16:creationId xmlns:a16="http://schemas.microsoft.com/office/drawing/2014/main" id="{445CA9C2-136E-4916-8E1F-EEC24FC863E8}"/>
              </a:ext>
            </a:extLst>
          </p:cNvPr>
          <p:cNvGrpSpPr>
            <a:grpSpLocks noChangeAspect="1"/>
          </p:cNvGrpSpPr>
          <p:nvPr/>
        </p:nvGrpSpPr>
        <p:grpSpPr>
          <a:xfrm>
            <a:off x="5098994" y="600634"/>
            <a:ext cx="6701128" cy="2142566"/>
            <a:chOff x="5805298" y="600634"/>
            <a:chExt cx="5994824" cy="1916738"/>
          </a:xfrm>
        </p:grpSpPr>
        <p:grpSp>
          <p:nvGrpSpPr>
            <p:cNvPr id="17" name="그룹 16">
              <a:extLst>
                <a:ext uri="{FF2B5EF4-FFF2-40B4-BE49-F238E27FC236}">
                  <a16:creationId xmlns:a16="http://schemas.microsoft.com/office/drawing/2014/main" id="{48D85FF4-1674-47DC-A91D-A9E41A1FF955}"/>
                </a:ext>
              </a:extLst>
            </p:cNvPr>
            <p:cNvGrpSpPr>
              <a:grpSpLocks noChangeAspect="1"/>
            </p:cNvGrpSpPr>
            <p:nvPr/>
          </p:nvGrpSpPr>
          <p:grpSpPr>
            <a:xfrm>
              <a:off x="5805298" y="600634"/>
              <a:ext cx="5994824" cy="1916738"/>
              <a:chOff x="6204864" y="600634"/>
              <a:chExt cx="5595258" cy="1788984"/>
            </a:xfrm>
          </p:grpSpPr>
          <p:pic>
            <p:nvPicPr>
              <p:cNvPr id="10" name="그림 9">
                <a:extLst>
                  <a:ext uri="{FF2B5EF4-FFF2-40B4-BE49-F238E27FC236}">
                    <a16:creationId xmlns:a16="http://schemas.microsoft.com/office/drawing/2014/main" id="{D70FD2B0-90D7-4C1B-947B-1B11193D661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04864" y="600634"/>
                <a:ext cx="5595258" cy="1788984"/>
              </a:xfrm>
              <a:prstGeom prst="rect">
                <a:avLst/>
              </a:prstGeom>
            </p:spPr>
          </p:pic>
          <p:grpSp>
            <p:nvGrpSpPr>
              <p:cNvPr id="16" name="그룹 15">
                <a:extLst>
                  <a:ext uri="{FF2B5EF4-FFF2-40B4-BE49-F238E27FC236}">
                    <a16:creationId xmlns:a16="http://schemas.microsoft.com/office/drawing/2014/main" id="{25AA1FA7-86FA-431D-AF83-FE2616510CCA}"/>
                  </a:ext>
                </a:extLst>
              </p:cNvPr>
              <p:cNvGrpSpPr/>
              <p:nvPr/>
            </p:nvGrpSpPr>
            <p:grpSpPr>
              <a:xfrm>
                <a:off x="6659798" y="1719944"/>
                <a:ext cx="1172812" cy="119383"/>
                <a:chOff x="6659798" y="1719944"/>
                <a:chExt cx="1172812" cy="119383"/>
              </a:xfrm>
            </p:grpSpPr>
            <p:sp>
              <p:nvSpPr>
                <p:cNvPr id="15" name="직사각형 14">
                  <a:extLst>
                    <a:ext uri="{FF2B5EF4-FFF2-40B4-BE49-F238E27FC236}">
                      <a16:creationId xmlns:a16="http://schemas.microsoft.com/office/drawing/2014/main" id="{CB24D106-58C7-454A-86BC-81B24C351CA3}"/>
                    </a:ext>
                  </a:extLst>
                </p:cNvPr>
                <p:cNvSpPr/>
                <p:nvPr/>
              </p:nvSpPr>
              <p:spPr>
                <a:xfrm>
                  <a:off x="6659798" y="1719944"/>
                  <a:ext cx="497893" cy="1193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a:p>
              </p:txBody>
            </p:sp>
            <p:sp>
              <p:nvSpPr>
                <p:cNvPr id="22" name="직사각형 21">
                  <a:extLst>
                    <a:ext uri="{FF2B5EF4-FFF2-40B4-BE49-F238E27FC236}">
                      <a16:creationId xmlns:a16="http://schemas.microsoft.com/office/drawing/2014/main" id="{4D2B7BA3-27D0-4046-A05A-DA88CBE741F7}"/>
                    </a:ext>
                  </a:extLst>
                </p:cNvPr>
                <p:cNvSpPr/>
                <p:nvPr/>
              </p:nvSpPr>
              <p:spPr>
                <a:xfrm>
                  <a:off x="7334717" y="1719947"/>
                  <a:ext cx="497893" cy="1193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a:p>
              </p:txBody>
            </p:sp>
          </p:grpSp>
          <p:sp>
            <p:nvSpPr>
              <p:cNvPr id="25" name="직사각형 24">
                <a:extLst>
                  <a:ext uri="{FF2B5EF4-FFF2-40B4-BE49-F238E27FC236}">
                    <a16:creationId xmlns:a16="http://schemas.microsoft.com/office/drawing/2014/main" id="{30DCC1A1-9993-47E0-8E48-291D07CADF5D}"/>
                  </a:ext>
                </a:extLst>
              </p:cNvPr>
              <p:cNvSpPr/>
              <p:nvPr/>
            </p:nvSpPr>
            <p:spPr>
              <a:xfrm>
                <a:off x="8466818" y="1719947"/>
                <a:ext cx="497893" cy="1193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a:p>
            </p:txBody>
          </p:sp>
          <p:sp>
            <p:nvSpPr>
              <p:cNvPr id="26" name="직사각형 25">
                <a:extLst>
                  <a:ext uri="{FF2B5EF4-FFF2-40B4-BE49-F238E27FC236}">
                    <a16:creationId xmlns:a16="http://schemas.microsoft.com/office/drawing/2014/main" id="{A1F7D47B-A503-49F4-88C5-97577A37C6FC}"/>
                  </a:ext>
                </a:extLst>
              </p:cNvPr>
              <p:cNvSpPr/>
              <p:nvPr/>
            </p:nvSpPr>
            <p:spPr>
              <a:xfrm>
                <a:off x="9076424" y="1719950"/>
                <a:ext cx="497893" cy="1193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a:p>
            </p:txBody>
          </p:sp>
          <p:sp>
            <p:nvSpPr>
              <p:cNvPr id="33" name="직사각형 32">
                <a:extLst>
                  <a:ext uri="{FF2B5EF4-FFF2-40B4-BE49-F238E27FC236}">
                    <a16:creationId xmlns:a16="http://schemas.microsoft.com/office/drawing/2014/main" id="{E0E21747-7799-434B-B3C8-DA389DC9836B}"/>
                  </a:ext>
                </a:extLst>
              </p:cNvPr>
              <p:cNvSpPr/>
              <p:nvPr/>
            </p:nvSpPr>
            <p:spPr>
              <a:xfrm>
                <a:off x="10273844" y="1719950"/>
                <a:ext cx="497893" cy="1193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a:p>
            </p:txBody>
          </p:sp>
          <p:sp>
            <p:nvSpPr>
              <p:cNvPr id="34" name="직사각형 33">
                <a:extLst>
                  <a:ext uri="{FF2B5EF4-FFF2-40B4-BE49-F238E27FC236}">
                    <a16:creationId xmlns:a16="http://schemas.microsoft.com/office/drawing/2014/main" id="{DA58308F-09BD-4891-8280-B31545CEFEAB}"/>
                  </a:ext>
                </a:extLst>
              </p:cNvPr>
              <p:cNvSpPr/>
              <p:nvPr/>
            </p:nvSpPr>
            <p:spPr>
              <a:xfrm>
                <a:off x="10861679" y="1719953"/>
                <a:ext cx="497893" cy="1193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a:p>
            </p:txBody>
          </p:sp>
        </p:grpSp>
        <p:sp>
          <p:nvSpPr>
            <p:cNvPr id="18" name="직사각형 17">
              <a:extLst>
                <a:ext uri="{FF2B5EF4-FFF2-40B4-BE49-F238E27FC236}">
                  <a16:creationId xmlns:a16="http://schemas.microsoft.com/office/drawing/2014/main" id="{3BC6EB8B-00A1-423B-BE48-9853F7CAB175}"/>
                </a:ext>
              </a:extLst>
            </p:cNvPr>
            <p:cNvSpPr/>
            <p:nvPr/>
          </p:nvSpPr>
          <p:spPr>
            <a:xfrm>
              <a:off x="6596743" y="2214073"/>
              <a:ext cx="4686871" cy="3032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a:p>
          </p:txBody>
        </p:sp>
      </p:grpSp>
      <mc:AlternateContent xmlns:mc="http://schemas.openxmlformats.org/markup-compatibility/2006" xmlns:a14="http://schemas.microsoft.com/office/drawing/2010/main">
        <mc:Choice Requires="a14">
          <p:sp>
            <p:nvSpPr>
              <p:cNvPr id="2" name="제목 1">
                <a:extLst>
                  <a:ext uri="{FF2B5EF4-FFF2-40B4-BE49-F238E27FC236}">
                    <a16:creationId xmlns:a16="http://schemas.microsoft.com/office/drawing/2014/main" id="{15685C99-B354-4D18-BA68-D36A2B48D86F}"/>
                  </a:ext>
                </a:extLst>
              </p:cNvPr>
              <p:cNvSpPr>
                <a:spLocks noGrp="1"/>
              </p:cNvSpPr>
              <p:nvPr>
                <p:ph type="title"/>
              </p:nvPr>
            </p:nvSpPr>
            <p:spPr>
              <a:xfrm>
                <a:off x="0" y="1"/>
                <a:ext cx="12192000" cy="571500"/>
              </a:xfrm>
              <a:solidFill>
                <a:schemeClr val="accent1">
                  <a:alpha val="40000"/>
                </a:schemeClr>
              </a:solidFill>
            </p:spPr>
            <p:txBody>
              <a:bodyPr>
                <a:normAutofit fontScale="90000"/>
              </a:bodyPr>
              <a:lstStyle/>
              <a:p>
                <a:r>
                  <a:rPr lang="en-US" altLang="ko-KR" dirty="0"/>
                  <a:t>At</a:t>
                </a:r>
                <a:r>
                  <a:rPr lang="ko-KR" altLang="en-US" dirty="0"/>
                  <a:t> </a:t>
                </a:r>
                <a:r>
                  <a:rPr lang="en-US" altLang="ko-KR" dirty="0"/>
                  <a:t>order </a:t>
                </a:r>
                <a14:m>
                  <m:oMath xmlns:m="http://schemas.openxmlformats.org/officeDocument/2006/math">
                    <m:r>
                      <a:rPr lang="en-US" altLang="ko-KR" b="0" i="1" smtClean="0">
                        <a:latin typeface="Cambria Math" panose="02040503050406030204" pitchFamily="18" charset="0"/>
                      </a:rPr>
                      <m:t>𝛼</m:t>
                    </m:r>
                  </m:oMath>
                </a14:m>
                <a:endParaRPr lang="ko-KR" altLang="en-US" dirty="0"/>
              </a:p>
            </p:txBody>
          </p:sp>
        </mc:Choice>
        <mc:Fallback xmlns="">
          <p:sp>
            <p:nvSpPr>
              <p:cNvPr id="2" name="제목 1">
                <a:extLst>
                  <a:ext uri="{FF2B5EF4-FFF2-40B4-BE49-F238E27FC236}">
                    <a16:creationId xmlns:a16="http://schemas.microsoft.com/office/drawing/2014/main" id="{15685C99-B354-4D18-BA68-D36A2B48D86F}"/>
                  </a:ext>
                </a:extLst>
              </p:cNvPr>
              <p:cNvSpPr>
                <a:spLocks noGrp="1" noRot="1" noChangeAspect="1" noMove="1" noResize="1" noEditPoints="1" noAdjustHandles="1" noChangeArrowheads="1" noChangeShapeType="1" noTextEdit="1"/>
              </p:cNvSpPr>
              <p:nvPr>
                <p:ph type="title"/>
              </p:nvPr>
            </p:nvSpPr>
            <p:spPr>
              <a:xfrm>
                <a:off x="0" y="1"/>
                <a:ext cx="12192000" cy="571500"/>
              </a:xfrm>
              <a:blipFill>
                <a:blip r:embed="rId12"/>
                <a:stretch>
                  <a:fillRect l="-1750" t="-36170" b="-51064"/>
                </a:stretch>
              </a:blipFill>
            </p:spPr>
            <p:txBody>
              <a:bodyPr/>
              <a:lstStyle/>
              <a:p>
                <a:r>
                  <a:rPr lang="ko-KR" altLang="en-US">
                    <a:noFill/>
                  </a:rPr>
                  <a:t> </a:t>
                </a:r>
              </a:p>
            </p:txBody>
          </p:sp>
        </mc:Fallback>
      </mc:AlternateContent>
      <p:sp>
        <p:nvSpPr>
          <p:cNvPr id="4" name="TextBox 3">
            <a:extLst>
              <a:ext uri="{FF2B5EF4-FFF2-40B4-BE49-F238E27FC236}">
                <a16:creationId xmlns:a16="http://schemas.microsoft.com/office/drawing/2014/main" id="{C794ED40-60DC-4945-87E9-C95F8F25684D}"/>
              </a:ext>
            </a:extLst>
          </p:cNvPr>
          <p:cNvSpPr txBox="1"/>
          <p:nvPr/>
        </p:nvSpPr>
        <p:spPr>
          <a:xfrm>
            <a:off x="691562" y="1903465"/>
            <a:ext cx="1915909" cy="584775"/>
          </a:xfrm>
          <a:prstGeom prst="rect">
            <a:avLst/>
          </a:prstGeom>
          <a:noFill/>
        </p:spPr>
        <p:txBody>
          <a:bodyPr wrap="none" rtlCol="0">
            <a:spAutoFit/>
          </a:bodyPr>
          <a:lstStyle/>
          <a:p>
            <a:pPr marL="457200" indent="-457200">
              <a:buFont typeface="Arial" panose="020B0604020202020204" pitchFamily="34" charset="0"/>
              <a:buChar char="•"/>
            </a:pPr>
            <a:r>
              <a:rPr lang="en-US" altLang="ko-KR" sz="3200" dirty="0"/>
              <a:t>Singlet</a:t>
            </a:r>
            <a:endParaRPr lang="ko-KR" altLang="en-US" sz="3200" dirty="0"/>
          </a:p>
        </p:txBody>
      </p:sp>
      <p:sp>
        <p:nvSpPr>
          <p:cNvPr id="7" name="TextBox 6">
            <a:extLst>
              <a:ext uri="{FF2B5EF4-FFF2-40B4-BE49-F238E27FC236}">
                <a16:creationId xmlns:a16="http://schemas.microsoft.com/office/drawing/2014/main" id="{0CD89C20-9073-44AA-A764-51E9CC75D8A8}"/>
              </a:ext>
            </a:extLst>
          </p:cNvPr>
          <p:cNvSpPr txBox="1"/>
          <p:nvPr/>
        </p:nvSpPr>
        <p:spPr>
          <a:xfrm>
            <a:off x="691562" y="3362443"/>
            <a:ext cx="2836033" cy="584775"/>
          </a:xfrm>
          <a:prstGeom prst="rect">
            <a:avLst/>
          </a:prstGeom>
          <a:noFill/>
        </p:spPr>
        <p:txBody>
          <a:bodyPr wrap="none" rtlCol="0">
            <a:spAutoFit/>
          </a:bodyPr>
          <a:lstStyle/>
          <a:p>
            <a:pPr marL="457200" indent="-457200">
              <a:buFont typeface="Arial" panose="020B0604020202020204" pitchFamily="34" charset="0"/>
              <a:buChar char="•"/>
            </a:pPr>
            <a:r>
              <a:rPr lang="en-US" altLang="ko-KR" sz="3200" dirty="0"/>
              <a:t>Non-singlet</a:t>
            </a:r>
            <a:endParaRPr lang="ko-KR" altLang="en-US" sz="3200" dirty="0"/>
          </a:p>
        </p:txBody>
      </p:sp>
      <p:pic>
        <p:nvPicPr>
          <p:cNvPr id="12" name="그림 11" descr="\documentclass{article}&#10;\usepackage{amsmath}&#10;\newcommand{\euv}{\epsilon_{\mathrm{UV}}} \newcommand{\eir}{\epsilon_{\mathrm{IR}}}&#10;\newcommand{\ms}{\Bigl(\frac{\mu^2 e^{\gamma_{\mathrm{E}}}}{4\pi}\Bigr)^{\epsilon}}&#10;\newcommand{\dms}{\frac{(\mu^2 e^{\gamma_{\mathrm{E}}})^{\epsilon}}{\Gamma(1-\epsilon)}}&#10;\newcommand{\dd}[1]{\frac{d^D {#1} }{(2\pi)^D}} &#10;%\mathchardef\mhyphen=&quot;2D&#10;%%%%%%%%%%%%%%%%%%%%%%%%%%%%%%%%%%%%%%%%%%%%%%%%%%%%%%%%%%%%%&#10;&#10;&#10;%%%%%%%%%%%%%%%%%%%%%%%%%%%%%%%%%%%%%%%%%%%%%%%%% &#10;%%% Chul's definitions&#10;%%%%%%%%%%%%%%%%%%%%%%%%%%%%%%%%%%%%%&#10;%%%%%%%%%%%%%%%%%%%%%%%%%%%%%%%%%%%%%%%%%%%%%%%%%%%%%%%%%%%%&#10;&#10;\newcommand{\fms}[1]{{#1}\!\!\!/} \newcommand{\fmsl}[1]{{#1}\!\!\!\!/}&#10;\newcommand{\n}{\overline{n}} \newcommand{\nn}{\frac{\fms{\overline{n}}}{2}}&#10;\newcommand{\nnn}{\frac{\fms{n}}{2}}&#10;\newcommand{\mc}{\mathcal} \newcommand{\mr}{\mathrm} \newcommand{\mP}{\mathcal{P}}&#10;\newcommand{\mO}{\mathcal{O}}&#10;\newcommand{\bl}[1]{{\bf{#1}}} \newcommand{\bla}[1]{|{\bf{#1}}|}&#10;\newcommand{\blp}[1]{{\bf{#1}}_{\perp}} \newcommand{\blpu}[1]{{\bf{#1}}^{\perp}}&#10;\newcommand{\blpa}[1]{|{\bf{#1}}_{\perp}|} \newcommand{\bs}[1]{\boldsymbol{#1}}&#10;\newcommand{\bsp}[1]{{\boldsymbol{#1}}_{\perp}}&#10;&#10;\newcommand{\ds}{\displaystyle} \newcommand{\nnb}{\nonumber} \newcommand{\as}{\alpha_s}&#10;\newcommand{\eps}{\epsilon} \newcommand{\veps}{\varepsilon} \newcommand{\w}{\omega}&#10;\newcommand{\mums}{\mu^{2\epsilon}_{\overline{\mathrm{MS}}}}&#10;\pagestyle{empty}&#10;\begin{document}&#10;\begin{align*}&#10;\tilde{J}_\mathrm{semi}^{(1)}(\ln \frac{\mu^2}{\omega M}, \mu)  &#10;= \frac{\alpha C_{F}}{2 \pi}\frac{1}{\omega} (\ln^2 \frac{\mu^2}{\omega M}+\frac{3}{2} \ln \frac{\mu^2}{\omega M})+\mathrm{constants.}&#10;\end{align*}&#10;\end{document}" title="IguanaTex Bitmap Display">
            <a:extLst>
              <a:ext uri="{FF2B5EF4-FFF2-40B4-BE49-F238E27FC236}">
                <a16:creationId xmlns:a16="http://schemas.microsoft.com/office/drawing/2014/main" id="{35F8ABCB-B75C-4000-8235-6E846EEECA33}"/>
              </a:ext>
            </a:extLst>
          </p:cNvPr>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1224548" y="2517373"/>
            <a:ext cx="8396584" cy="706308"/>
          </a:xfrm>
          <a:prstGeom prst="rect">
            <a:avLst/>
          </a:prstGeom>
        </p:spPr>
      </p:pic>
      <p:pic>
        <p:nvPicPr>
          <p:cNvPr id="6" name="그림 5" descr="\documentclass{article}&#10;\usepackage{amsmath}&#10;\newcommand{\euv}{\epsilon_{\mathrm{UV}}} \newcommand{\eir}{\epsilon_{\mathrm{IR}}}&#10;\newcommand{\ms}{\Bigl(\frac{\mu^2 e^{\gamma_{\mathrm{E}}}}{4\pi}\Bigr)^{\epsilon}}&#10;\newcommand{\dms}{\frac{(\mu^2 e^{\gamma_{\mathrm{E}}})^{\epsilon}}{\Gamma(1-\epsilon)}}&#10;\newcommand{\dd}[1]{\frac{d^D {#1} }{(2\pi)^D}} &#10;%\mathchardef\mhyphen=&quot;2D&#10;%%%%%%%%%%%%%%%%%%%%%%%%%%%%%%%%%%%%%%%%%%%%%%%%%%%%%%%%%%%%%&#10;&#10;&#10;%%%%%%%%%%%%%%%%%%%%%%%%%%%%%%%%%%%%%%%%%%%%%%%%% &#10;%%% Chul's definitions&#10;%%%%%%%%%%%%%%%%%%%%%%%%%%%%%%%%%%%%%&#10;%%%%%%%%%%%%%%%%%%%%%%%%%%%%%%%%%%%%%%%%%%%%%%%%%%%%%%%%%%%%&#10;&#10;\newcommand{\fms}[1]{{#1}\!\!\!/} \newcommand{\fmsl}[1]{{#1}\!\!\!\!/}&#10;\newcommand{\n}{\overline{n}} \newcommand{\nn}{\frac{\fms{\overline{n}}}{2}}&#10;\newcommand{\nnn}{\frac{\fms{n}}{2}}&#10;\newcommand{\mc}{\mathcal} \newcommand{\mr}{\mathrm} \newcommand{\mP}{\mathcal{P}}&#10;\newcommand{\mO}{\mathcal{O}}&#10;\newcommand{\bl}[1]{{\bf{#1}}} \newcommand{\bla}[1]{|{\bf{#1}}|}&#10;\newcommand{\blp}[1]{{\bf{#1}}_{\perp}} \newcommand{\blpu}[1]{{\bf{#1}}^{\perp}}&#10;\newcommand{\blpa}[1]{|{\bf{#1}}_{\perp}|} \newcommand{\bs}[1]{\boldsymbol{#1}}&#10;\newcommand{\bsp}[1]{{\boldsymbol{#1}}_{\perp}}&#10;&#10;\newcommand{\ds}{\displaystyle} \newcommand{\nnb}{\nonumber} \newcommand{\as}{\alpha_s}&#10;\newcommand{\eps}{\epsilon} \newcommand{\veps}{\varepsilon} \newcommand{\w}{\omega}&#10;\newcommand{\mums}{\mu^{2\epsilon}_{\overline{\mathrm{MS}}}}&#10;\pagestyle{empty}&#10;\begin{document}&#10;\begin{align*}&#10;&amp;\tilde{J}_\mathrm{semi}^{a (1)}(\ln \frac{\mu^2}{\omega M}, \mu, \nu)  \\&#10;&amp;=\tilde{J}_\mathrm{semi}^{(1)} \mathrm{Tr}[T^a P_L] \\ &amp;+ \frac{\alpha C_{A} }{2 \pi} \frac{\mathrm{Tr}[T^a P_L]}{\omega} &#10; (2 \ln \frac{\mu}{M} \ln \frac{\nu}{\omega}+\frac{3}{2}\ln \frac{\mu}{M}-\frac{3}{4} \ln \frac{\mu^2}{\omega M}-\frac{1}{2} \ln^2 \frac{\mu^2}{\omega M})\\&#10;&amp; + \mathrm{constants.}&#10;\end{align*}&#10;\end{document}" title="IguanaTex Bitmap Display">
            <a:extLst>
              <a:ext uri="{FF2B5EF4-FFF2-40B4-BE49-F238E27FC236}">
                <a16:creationId xmlns:a16="http://schemas.microsoft.com/office/drawing/2014/main" id="{27D918D2-E071-47D4-8552-51A5137BB349}"/>
              </a:ext>
            </a:extLst>
          </p:cNvPr>
          <p:cNvPicPr>
            <a:picLocks noChangeAspect="1"/>
          </p:cNvPicPr>
          <p:nvPr>
            <p:custDataLst>
              <p:tags r:id="rId2"/>
            </p:custDataLst>
          </p:nvPr>
        </p:nvPicPr>
        <p:blipFill>
          <a:blip r:embed="rId14">
            <a:extLst>
              <a:ext uri="{28A0092B-C50C-407E-A947-70E740481C1C}">
                <a14:useLocalDpi xmlns:a14="http://schemas.microsoft.com/office/drawing/2010/main" val="0"/>
              </a:ext>
            </a:extLst>
          </a:blip>
          <a:stretch>
            <a:fillRect/>
          </a:stretch>
        </p:blipFill>
        <p:spPr>
          <a:xfrm>
            <a:off x="1224552" y="3947217"/>
            <a:ext cx="9412546" cy="2606639"/>
          </a:xfrm>
          <a:prstGeom prst="rect">
            <a:avLst/>
          </a:prstGeom>
        </p:spPr>
      </p:pic>
      <p:sp>
        <p:nvSpPr>
          <p:cNvPr id="27" name="직사각형 26">
            <a:extLst>
              <a:ext uri="{FF2B5EF4-FFF2-40B4-BE49-F238E27FC236}">
                <a16:creationId xmlns:a16="http://schemas.microsoft.com/office/drawing/2014/main" id="{1D47D9AD-CB39-41AD-9DA6-92708CF4471B}"/>
              </a:ext>
            </a:extLst>
          </p:cNvPr>
          <p:cNvSpPr/>
          <p:nvPr/>
        </p:nvSpPr>
        <p:spPr>
          <a:xfrm>
            <a:off x="1531257" y="5372100"/>
            <a:ext cx="9223829" cy="8100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직사각형 28">
            <a:extLst>
              <a:ext uri="{FF2B5EF4-FFF2-40B4-BE49-F238E27FC236}">
                <a16:creationId xmlns:a16="http://schemas.microsoft.com/office/drawing/2014/main" id="{747F8F2A-A007-4E03-9150-EB45894ED761}"/>
              </a:ext>
            </a:extLst>
          </p:cNvPr>
          <p:cNvSpPr/>
          <p:nvPr/>
        </p:nvSpPr>
        <p:spPr>
          <a:xfrm>
            <a:off x="4072924" y="5148500"/>
            <a:ext cx="1511300" cy="12319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80C3A1C-1618-447F-B4B3-62253DB66DCB}"/>
                  </a:ext>
                </a:extLst>
              </p:cNvPr>
              <p:cNvSpPr txBox="1"/>
              <p:nvPr/>
            </p:nvSpPr>
            <p:spPr>
              <a:xfrm>
                <a:off x="4051153" y="4607135"/>
                <a:ext cx="2178225" cy="461665"/>
              </a:xfrm>
              <a:prstGeom prst="rect">
                <a:avLst/>
              </a:prstGeom>
              <a:noFill/>
            </p:spPr>
            <p:txBody>
              <a:bodyPr wrap="none" rtlCol="0">
                <a:spAutoFit/>
              </a:bodyPr>
              <a:lstStyle/>
              <a:p>
                <a14:m>
                  <m:oMath xmlns:m="http://schemas.openxmlformats.org/officeDocument/2006/math">
                    <m:r>
                      <a:rPr lang="en-US" altLang="ko-KR" sz="2400" b="0" i="1" smtClean="0">
                        <a:solidFill>
                          <a:srgbClr val="7030A0"/>
                        </a:solidFill>
                        <a:latin typeface="Cambria Math" panose="02040503050406030204" pitchFamily="18" charset="0"/>
                      </a:rPr>
                      <m:t>𝜈</m:t>
                    </m:r>
                  </m:oMath>
                </a14:m>
                <a:r>
                  <a:rPr lang="ko-KR" altLang="en-US" sz="2400" dirty="0">
                    <a:solidFill>
                      <a:srgbClr val="7030A0"/>
                    </a:solidFill>
                  </a:rPr>
                  <a:t> </a:t>
                </a:r>
                <a:r>
                  <a:rPr lang="en-US" altLang="ko-KR" sz="2400" dirty="0">
                    <a:solidFill>
                      <a:srgbClr val="7030A0"/>
                    </a:solidFill>
                  </a:rPr>
                  <a:t>dependence</a:t>
                </a:r>
                <a:endParaRPr lang="ko-KR" altLang="en-US" sz="2400" dirty="0">
                  <a:solidFill>
                    <a:srgbClr val="7030A0"/>
                  </a:solidFill>
                </a:endParaRPr>
              </a:p>
            </p:txBody>
          </p:sp>
        </mc:Choice>
        <mc:Fallback xmlns="">
          <p:sp>
            <p:nvSpPr>
              <p:cNvPr id="30" name="TextBox 29">
                <a:extLst>
                  <a:ext uri="{FF2B5EF4-FFF2-40B4-BE49-F238E27FC236}">
                    <a16:creationId xmlns:a16="http://schemas.microsoft.com/office/drawing/2014/main" id="{280C3A1C-1618-447F-B4B3-62253DB66DCB}"/>
                  </a:ext>
                </a:extLst>
              </p:cNvPr>
              <p:cNvSpPr txBox="1">
                <a:spLocks noRot="1" noChangeAspect="1" noMove="1" noResize="1" noEditPoints="1" noAdjustHandles="1" noChangeArrowheads="1" noChangeShapeType="1" noTextEdit="1"/>
              </p:cNvSpPr>
              <p:nvPr/>
            </p:nvSpPr>
            <p:spPr>
              <a:xfrm>
                <a:off x="4051153" y="4607135"/>
                <a:ext cx="2178225" cy="461665"/>
              </a:xfrm>
              <a:prstGeom prst="rect">
                <a:avLst/>
              </a:prstGeom>
              <a:blipFill>
                <a:blip r:embed="rId15"/>
                <a:stretch>
                  <a:fillRect t="-10667" r="-3641" b="-30667"/>
                </a:stretch>
              </a:blipFill>
            </p:spPr>
            <p:txBody>
              <a:bodyPr/>
              <a:lstStyle/>
              <a:p>
                <a:r>
                  <a:rPr lang="ko-KR" altLang="en-US">
                    <a:noFill/>
                  </a:rPr>
                  <a:t> </a:t>
                </a:r>
              </a:p>
            </p:txBody>
          </p:sp>
        </mc:Fallback>
      </mc:AlternateContent>
      <p:sp>
        <p:nvSpPr>
          <p:cNvPr id="32" name="TextBox 31">
            <a:extLst>
              <a:ext uri="{FF2B5EF4-FFF2-40B4-BE49-F238E27FC236}">
                <a16:creationId xmlns:a16="http://schemas.microsoft.com/office/drawing/2014/main" id="{17E7C734-A49D-4FD5-9712-A87D95005B94}"/>
              </a:ext>
            </a:extLst>
          </p:cNvPr>
          <p:cNvSpPr txBox="1"/>
          <p:nvPr/>
        </p:nvSpPr>
        <p:spPr>
          <a:xfrm>
            <a:off x="4945747" y="3359329"/>
            <a:ext cx="3895425" cy="461665"/>
          </a:xfrm>
          <a:prstGeom prst="rect">
            <a:avLst/>
          </a:prstGeom>
          <a:noFill/>
        </p:spPr>
        <p:txBody>
          <a:bodyPr wrap="none" rtlCol="0">
            <a:spAutoFit/>
          </a:bodyPr>
          <a:lstStyle/>
          <a:p>
            <a:r>
              <a:rPr lang="en-US" altLang="ko-KR" sz="2400" dirty="0" err="1">
                <a:solidFill>
                  <a:schemeClr val="accent1"/>
                </a:solidFill>
              </a:rPr>
              <a:t>Sudakov</a:t>
            </a:r>
            <a:r>
              <a:rPr lang="en-US" altLang="ko-KR" sz="2400" dirty="0">
                <a:solidFill>
                  <a:schemeClr val="accent1"/>
                </a:solidFill>
              </a:rPr>
              <a:t> double logarithm</a:t>
            </a:r>
            <a:endParaRPr lang="ko-KR" altLang="en-US" sz="2400" dirty="0">
              <a:solidFill>
                <a:schemeClr val="accent1"/>
              </a:solidFill>
            </a:endParaRPr>
          </a:p>
        </p:txBody>
      </p:sp>
      <p:sp>
        <p:nvSpPr>
          <p:cNvPr id="31" name="직사각형 30">
            <a:extLst>
              <a:ext uri="{FF2B5EF4-FFF2-40B4-BE49-F238E27FC236}">
                <a16:creationId xmlns:a16="http://schemas.microsoft.com/office/drawing/2014/main" id="{7FEC2AE4-9531-444E-80DE-A3B83C205D75}"/>
              </a:ext>
            </a:extLst>
          </p:cNvPr>
          <p:cNvSpPr/>
          <p:nvPr/>
        </p:nvSpPr>
        <p:spPr>
          <a:xfrm>
            <a:off x="4945747" y="2472862"/>
            <a:ext cx="1155700" cy="83003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1"/>
              </a:solidFill>
            </a:endParaRPr>
          </a:p>
        </p:txBody>
      </p:sp>
      <p:pic>
        <p:nvPicPr>
          <p:cNvPr id="35" name="그림 34" descr="\documentclass{article}&#10;\usepackage{amsmath}&#10;\pagestyle{empty}&#10;\begin{document}&#10;&#10;L&#10;&#10;&#10;\end{document}" title="IguanaTex Bitmap Display">
            <a:extLst>
              <a:ext uri="{FF2B5EF4-FFF2-40B4-BE49-F238E27FC236}">
                <a16:creationId xmlns:a16="http://schemas.microsoft.com/office/drawing/2014/main" id="{54F1340C-292F-4ED9-AAC2-E30D7A16CCF9}"/>
              </a:ext>
            </a:extLst>
          </p:cNvPr>
          <p:cNvPicPr>
            <a:picLocks noChangeAspect="1"/>
          </p:cNvPicPr>
          <p:nvPr>
            <p:custDataLst>
              <p:tags r:id="rId3"/>
            </p:custDataLst>
          </p:nvPr>
        </p:nvPicPr>
        <p:blipFill>
          <a:blip r:embed="rId16">
            <a:extLst>
              <a:ext uri="{28A0092B-C50C-407E-A947-70E740481C1C}">
                <a14:useLocalDpi xmlns:a14="http://schemas.microsoft.com/office/drawing/2010/main" val="0"/>
              </a:ext>
            </a:extLst>
          </a:blip>
          <a:stretch>
            <a:fillRect/>
          </a:stretch>
        </p:blipFill>
        <p:spPr>
          <a:xfrm>
            <a:off x="6088736" y="1952171"/>
            <a:ext cx="140190" cy="172190"/>
          </a:xfrm>
          <a:prstGeom prst="rect">
            <a:avLst/>
          </a:prstGeom>
        </p:spPr>
      </p:pic>
      <p:pic>
        <p:nvPicPr>
          <p:cNvPr id="36" name="그림 35" descr="\documentclass{article}&#10;\usepackage{amsmath}&#10;\pagestyle{empty}&#10;\begin{document}&#10;&#10;L&#10;&#10;&#10;\end{document}" title="IguanaTex Bitmap Display">
            <a:extLst>
              <a:ext uri="{FF2B5EF4-FFF2-40B4-BE49-F238E27FC236}">
                <a16:creationId xmlns:a16="http://schemas.microsoft.com/office/drawing/2014/main" id="{7681EEA0-55B8-411D-BA5D-2FF16F239CAB}"/>
              </a:ext>
            </a:extLst>
          </p:cNvPr>
          <p:cNvPicPr>
            <a:picLocks noChangeAspect="1"/>
          </p:cNvPicPr>
          <p:nvPr>
            <p:custDataLst>
              <p:tags r:id="rId4"/>
            </p:custDataLst>
          </p:nvPr>
        </p:nvPicPr>
        <p:blipFill>
          <a:blip r:embed="rId16">
            <a:extLst>
              <a:ext uri="{28A0092B-C50C-407E-A947-70E740481C1C}">
                <a14:useLocalDpi xmlns:a14="http://schemas.microsoft.com/office/drawing/2010/main" val="0"/>
              </a:ext>
            </a:extLst>
          </a:blip>
          <a:stretch>
            <a:fillRect/>
          </a:stretch>
        </p:blipFill>
        <p:spPr>
          <a:xfrm>
            <a:off x="6461779" y="1951675"/>
            <a:ext cx="140190" cy="172190"/>
          </a:xfrm>
          <a:prstGeom prst="rect">
            <a:avLst/>
          </a:prstGeom>
        </p:spPr>
      </p:pic>
      <p:pic>
        <p:nvPicPr>
          <p:cNvPr id="39" name="그림 38" descr="\documentclass{article}&#10;\usepackage{amsmath}&#10;\pagestyle{empty}&#10;\begin{document}&#10;&#10;L&#10;&#10;&#10;\end{document}" title="IguanaTex Bitmap Display">
            <a:extLst>
              <a:ext uri="{FF2B5EF4-FFF2-40B4-BE49-F238E27FC236}">
                <a16:creationId xmlns:a16="http://schemas.microsoft.com/office/drawing/2014/main" id="{B70EE3B3-76A6-494F-BB17-856424624C61}"/>
              </a:ext>
            </a:extLst>
          </p:cNvPr>
          <p:cNvPicPr>
            <a:picLocks noChangeAspect="1"/>
          </p:cNvPicPr>
          <p:nvPr>
            <p:custDataLst>
              <p:tags r:id="rId5"/>
            </p:custDataLst>
          </p:nvPr>
        </p:nvPicPr>
        <p:blipFill>
          <a:blip r:embed="rId16">
            <a:extLst>
              <a:ext uri="{28A0092B-C50C-407E-A947-70E740481C1C}">
                <a14:useLocalDpi xmlns:a14="http://schemas.microsoft.com/office/drawing/2010/main" val="0"/>
              </a:ext>
            </a:extLst>
          </a:blip>
          <a:stretch>
            <a:fillRect/>
          </a:stretch>
        </p:blipFill>
        <p:spPr>
          <a:xfrm>
            <a:off x="8224166" y="1952171"/>
            <a:ext cx="140190" cy="172190"/>
          </a:xfrm>
          <a:prstGeom prst="rect">
            <a:avLst/>
          </a:prstGeom>
        </p:spPr>
      </p:pic>
      <p:pic>
        <p:nvPicPr>
          <p:cNvPr id="40" name="그림 39" descr="\documentclass{article}&#10;\usepackage{amsmath}&#10;\pagestyle{empty}&#10;\begin{document}&#10;&#10;L&#10;&#10;&#10;\end{document}" title="IguanaTex Bitmap Display">
            <a:extLst>
              <a:ext uri="{FF2B5EF4-FFF2-40B4-BE49-F238E27FC236}">
                <a16:creationId xmlns:a16="http://schemas.microsoft.com/office/drawing/2014/main" id="{F913EE61-5CE3-4AAF-B26D-13CCFF8D1D69}"/>
              </a:ext>
            </a:extLst>
          </p:cNvPr>
          <p:cNvPicPr>
            <a:picLocks noChangeAspect="1"/>
          </p:cNvPicPr>
          <p:nvPr>
            <p:custDataLst>
              <p:tags r:id="rId6"/>
            </p:custDataLst>
          </p:nvPr>
        </p:nvPicPr>
        <p:blipFill>
          <a:blip r:embed="rId16">
            <a:extLst>
              <a:ext uri="{28A0092B-C50C-407E-A947-70E740481C1C}">
                <a14:useLocalDpi xmlns:a14="http://schemas.microsoft.com/office/drawing/2010/main" val="0"/>
              </a:ext>
            </a:extLst>
          </a:blip>
          <a:stretch>
            <a:fillRect/>
          </a:stretch>
        </p:blipFill>
        <p:spPr>
          <a:xfrm>
            <a:off x="8597209" y="1951675"/>
            <a:ext cx="140190" cy="172190"/>
          </a:xfrm>
          <a:prstGeom prst="rect">
            <a:avLst/>
          </a:prstGeom>
        </p:spPr>
      </p:pic>
      <p:pic>
        <p:nvPicPr>
          <p:cNvPr id="41" name="그림 40" descr="\documentclass{article}&#10;\usepackage{amsmath}&#10;\pagestyle{empty}&#10;\begin{document}&#10;&#10;L&#10;&#10;&#10;\end{document}" title="IguanaTex Bitmap Display">
            <a:extLst>
              <a:ext uri="{FF2B5EF4-FFF2-40B4-BE49-F238E27FC236}">
                <a16:creationId xmlns:a16="http://schemas.microsoft.com/office/drawing/2014/main" id="{AA400802-F998-4557-B3E0-8F5C106D47A3}"/>
              </a:ext>
            </a:extLst>
          </p:cNvPr>
          <p:cNvPicPr>
            <a:picLocks noChangeAspect="1"/>
          </p:cNvPicPr>
          <p:nvPr>
            <p:custDataLst>
              <p:tags r:id="rId7"/>
            </p:custDataLst>
          </p:nvPr>
        </p:nvPicPr>
        <p:blipFill>
          <a:blip r:embed="rId16">
            <a:extLst>
              <a:ext uri="{28A0092B-C50C-407E-A947-70E740481C1C}">
                <a14:useLocalDpi xmlns:a14="http://schemas.microsoft.com/office/drawing/2010/main" val="0"/>
              </a:ext>
            </a:extLst>
          </a:blip>
          <a:stretch>
            <a:fillRect/>
          </a:stretch>
        </p:blipFill>
        <p:spPr>
          <a:xfrm>
            <a:off x="10349585" y="1952171"/>
            <a:ext cx="140190" cy="172190"/>
          </a:xfrm>
          <a:prstGeom prst="rect">
            <a:avLst/>
          </a:prstGeom>
        </p:spPr>
      </p:pic>
      <p:pic>
        <p:nvPicPr>
          <p:cNvPr id="42" name="그림 41" descr="\documentclass{article}&#10;\usepackage{amsmath}&#10;\pagestyle{empty}&#10;\begin{document}&#10;&#10;L&#10;&#10;&#10;\end{document}" title="IguanaTex Bitmap Display">
            <a:extLst>
              <a:ext uri="{FF2B5EF4-FFF2-40B4-BE49-F238E27FC236}">
                <a16:creationId xmlns:a16="http://schemas.microsoft.com/office/drawing/2014/main" id="{AE4365DF-E10E-42BE-B1A8-7336CD33FE67}"/>
              </a:ext>
            </a:extLst>
          </p:cNvPr>
          <p:cNvPicPr>
            <a:picLocks noChangeAspect="1"/>
          </p:cNvPicPr>
          <p:nvPr>
            <p:custDataLst>
              <p:tags r:id="rId8"/>
            </p:custDataLst>
          </p:nvPr>
        </p:nvPicPr>
        <p:blipFill>
          <a:blip r:embed="rId16">
            <a:extLst>
              <a:ext uri="{28A0092B-C50C-407E-A947-70E740481C1C}">
                <a14:useLocalDpi xmlns:a14="http://schemas.microsoft.com/office/drawing/2010/main" val="0"/>
              </a:ext>
            </a:extLst>
          </a:blip>
          <a:stretch>
            <a:fillRect/>
          </a:stretch>
        </p:blipFill>
        <p:spPr>
          <a:xfrm>
            <a:off x="10722628" y="1951675"/>
            <a:ext cx="140190" cy="172190"/>
          </a:xfrm>
          <a:prstGeom prst="rect">
            <a:avLst/>
          </a:prstGeom>
        </p:spPr>
      </p:pic>
    </p:spTree>
    <p:extLst>
      <p:ext uri="{BB962C8B-B14F-4D97-AF65-F5344CB8AC3E}">
        <p14:creationId xmlns:p14="http://schemas.microsoft.com/office/powerpoint/2010/main" val="23008161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1967.004"/>
  <p:tag name="LATEXADDIN" val="\documentclass{article}&#10;\usepackage{amsmath}&#10;\pagestyle{empty}&#10;\begin{document}&#10;&#10;$&#10;\tau_i = \Sigma_k n_i \cdot p_k \Pi_{i \neq j} \theta  (n_j \cdot p_k - n_i \cdot p_k)&#10;$&#10;&#10;\end{document}"/>
  <p:tag name="IGUANATEXSIZE" val="100"/>
  <p:tag name="IGUANATEXCURSOR" val="171"/>
  <p:tag name="TRANSPARENCY" val="True"/>
  <p:tag name="FILENAME" val=""/>
  <p:tag name="LATEXENGINEID" val="0"/>
  <p:tag name="TEMPFOLDER" val="c:\temp\"/>
  <p:tag name="LATEXFORMHEIGHT" val="312"/>
  <p:tag name="LATEXFORMWIDTH" val="384"/>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68.99134"/>
  <p:tag name="LATEXADDIN" val="\documentclass{article}&#10;\usepackage{amsmath}&#10;\pagestyle{empty}&#10;\begin{document}&#10;&#10;L&#10;&#10;&#10;\end{document}"/>
  <p:tag name="IGUANATEXSIZE" val="20"/>
  <p:tag name="IGUANATEXCURSOR" val="82"/>
  <p:tag name="TRANSPARENCY" val="True"/>
  <p:tag name="FILENAME" val=""/>
  <p:tag name="LATEXENGINEID" val="0"/>
  <p:tag name="TEMPFOLDER" val="c:\te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68.99134"/>
  <p:tag name="LATEXADDIN" val="\documentclass{article}&#10;\usepackage{amsmath}&#10;\pagestyle{empty}&#10;\begin{document}&#10;&#10;L&#10;&#10;&#10;\end{document}"/>
  <p:tag name="IGUANATEXSIZE" val="20"/>
  <p:tag name="IGUANATEXCURSOR" val="82"/>
  <p:tag name="TRANSPARENCY" val="True"/>
  <p:tag name="FILENAME" val=""/>
  <p:tag name="LATEXENGINEID" val="0"/>
  <p:tag name="TEMPFOLDER" val="c:\temp\"/>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68.99134"/>
  <p:tag name="LATEXADDIN" val="\documentclass{article}&#10;\usepackage{amsmath}&#10;\pagestyle{empty}&#10;\begin{document}&#10;&#10;L&#10;&#10;&#10;\end{document}"/>
  <p:tag name="IGUANATEXSIZE" val="20"/>
  <p:tag name="IGUANATEXCURSOR" val="82"/>
  <p:tag name="TRANSPARENCY" val="True"/>
  <p:tag name="FILENAME" val=""/>
  <p:tag name="LATEXENGINEID" val="0"/>
  <p:tag name="TEMPFOLDER" val="c:\temp\"/>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68.99134"/>
  <p:tag name="LATEXADDIN" val="\documentclass{article}&#10;\usepackage{amsmath}&#10;\pagestyle{empty}&#10;\begin{document}&#10;&#10;L&#10;&#10;&#10;\end{document}"/>
  <p:tag name="IGUANATEXSIZE" val="20"/>
  <p:tag name="IGUANATEXCURSOR" val="82"/>
  <p:tag name="TRANSPARENCY" val="True"/>
  <p:tag name="FILENAME" val=""/>
  <p:tag name="LATEXENGINEID" val="0"/>
  <p:tag name="TEMPFOLDER" val="c:\temp\"/>
  <p:tag name="LATEXFORMHEIGHT" val="312"/>
  <p:tag name="LATEXFORMWIDTH" val="384"/>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68.99134"/>
  <p:tag name="LATEXADDIN" val="\documentclass{article}&#10;\usepackage{amsmath}&#10;\pagestyle{empty}&#10;\begin{document}&#10;&#10;L&#10;&#10;&#10;\end{document}"/>
  <p:tag name="IGUANATEXSIZE" val="20"/>
  <p:tag name="IGUANATEXCURSOR" val="82"/>
  <p:tag name="TRANSPARENCY" val="True"/>
  <p:tag name="FILENAME" val=""/>
  <p:tag name="LATEXENGINEID" val="0"/>
  <p:tag name="TEMPFOLDER" val="c:\temp\"/>
  <p:tag name="LATEXFORMHEIGHT" val="312"/>
  <p:tag name="LATEXFORMWIDTH" val="384"/>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518.1852"/>
  <p:tag name="ORIGINALWIDTH" val="1220.847"/>
  <p:tag name="LATEXADDIN" val="\documentclass{article}&#10;\usepackage{amsmath}&#10;\pagestyle{empty}&#10;\begin{document}&#10;\begin{flalign*}&#10;&amp;\mu_H \sim Q \\&#10;&amp;\mu_C \sim \sqrt{QM},\  \nu_C \sim Q ,\\&#10;&amp;\mu_S \sim M \ \ \ \ \ \ ,\  \nu_S \sim M\\&#10;\end{flalign*} &#10;&#10;&#10;&#10;\end{document}"/>
  <p:tag name="IGUANATEXSIZE" val="20"/>
  <p:tag name="IGUANATEXCURSOR" val="183"/>
  <p:tag name="TRANSPARENCY" val="True"/>
  <p:tag name="FILENAME" val=""/>
  <p:tag name="LATEXENGINEID" val="0"/>
  <p:tag name="TEMPFOLDER" val="c:\temp\"/>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81.73976"/>
  <p:tag name="ORIGINALWIDTH" val="155.9805"/>
  <p:tag name="LATEXADDIN" val="\documentclass{article}&#10;\usepackage{amsmath}&#10;\pagestyle{empty}&#10;\begin{document}&#10;$&#10;\mu_H $&#10;&#10;\end{document}"/>
  <p:tag name="IGUANATEXSIZE" val="20"/>
  <p:tag name="IGUANATEXCURSOR" val="88"/>
  <p:tag name="TRANSPARENCY" val="True"/>
  <p:tag name="FILENAME" val=""/>
  <p:tag name="LATEXENGINEID" val="0"/>
  <p:tag name="TEMPFOLDER" val="c:\temp\"/>
  <p:tag name="LATEXFORMHEIGHT" val="312"/>
  <p:tag name="LATEXFORMWIDTH" val="384"/>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81.73976"/>
  <p:tag name="ORIGINALWIDTH" val="145.4818"/>
  <p:tag name="LATEXADDIN" val="\documentclass{article}&#10;\usepackage{amsmath}&#10;\pagestyle{empty}&#10;\begin{document}&#10;$&#10;\mu_C $&#10;&#10;\end{document}"/>
  <p:tag name="IGUANATEXSIZE" val="20"/>
  <p:tag name="IGUANATEXCURSOR" val="88"/>
  <p:tag name="TRANSPARENCY" val="True"/>
  <p:tag name="FILENAME" val=""/>
  <p:tag name="LATEXENGINEID" val="0"/>
  <p:tag name="TEMPFOLDER" val="c:\temp\"/>
  <p:tag name="LATEXFORMHEIGHT" val="312"/>
  <p:tag name="LATEXFORMWIDTH" val="384"/>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81.73976"/>
  <p:tag name="ORIGINALWIDTH" val="134.2332"/>
  <p:tag name="LATEXADDIN" val="\documentclass{article}&#10;\usepackage{amsmath}&#10;\pagestyle{empty}&#10;\begin{document}&#10;$&#10;\mu_S &#10;$&#10;&#10;\end{document}"/>
  <p:tag name="IGUANATEXSIZE" val="20"/>
  <p:tag name="IGUANATEXCURSOR" val="88"/>
  <p:tag name="TRANSPARENCY" val="True"/>
  <p:tag name="FILENAME" val=""/>
  <p:tag name="LATEXENGINEID" val="0"/>
  <p:tag name="TEMPFOLDER" val="c:\temp\"/>
  <p:tag name="LATEXFORMHEIGHT" val="312"/>
  <p:tag name="LATEXFORMWIDTH" val="384"/>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81.73976"/>
  <p:tag name="ORIGINALWIDTH" val="144.7319"/>
  <p:tag name="LATEXADDIN" val="\documentclass{article}&#10;\usepackage{amsmath}&#10;\pagestyle{empty}&#10;\begin{document}&#10;$&#10;\mu_F&#10;$&#10;&#10;\end{document}"/>
  <p:tag name="IGUANATEXSIZE" val="20"/>
  <p:tag name="IGUANATEXCURSOR" val="87"/>
  <p:tag name="TRANSPARENCY" val="True"/>
  <p:tag name="FILENAME" val=""/>
  <p:tag name="LATEXENGINEID" val="0"/>
  <p:tag name="TEMPFOLDER" val="c:\te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97.48779"/>
  <p:tag name="ORIGINALWIDTH" val="226.4716"/>
  <p:tag name="LATEXADDIN" val="\documentclass{article}&#10;\usepackage{amsmath}&#10;\pagestyle{empty}&#10;\begin{document}&#10;\begin{equation*}&#10;\overline{n} \cdot p&#10;\end{equation*}&#10;&#10;\end{document}"/>
  <p:tag name="IGUANATEXSIZE" val="20"/>
  <p:tag name="IGUANATEXCURSOR" val="118"/>
  <p:tag name="TRANSPARENCY" val="True"/>
  <p:tag name="FILENAME" val=""/>
  <p:tag name="LATEXENGINEID" val="0"/>
  <p:tag name="TEMPFOLDER" val="c:\temp\"/>
  <p:tag name="LATEXFORMHEIGHT" val="312"/>
  <p:tag name="LATEXFORMWIDTH" val="384"/>
  <p:tag name="LATEXFORMWRAP" val="True"/>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117.7353"/>
  <p:tag name="LATEXADDIN" val="\documentclass{article}&#10;\usepackage{amsmath}&#10;\pagestyle{empty}&#10;\begin{document}&#10;$&#10;\nu_S $&#10;&#10;\end{document}"/>
  <p:tag name="IGUANATEXSIZE" val="20"/>
  <p:tag name="IGUANATEXCURSOR" val="88"/>
  <p:tag name="TRANSPARENCY" val="True"/>
  <p:tag name="FILENAME" val=""/>
  <p:tag name="LATEXENGINEID" val="0"/>
  <p:tag name="TEMPFOLDER" val="c:\temp\"/>
  <p:tag name="LATEXFORMHEIGHT" val="312"/>
  <p:tag name="LATEXFORMWIDTH" val="384"/>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74.24071"/>
  <p:tag name="ORIGINALWIDTH" val="128.2339"/>
  <p:tag name="LATEXADDIN" val="\documentclass{article}&#10;\usepackage{amsmath}&#10;\pagestyle{empty}&#10;\begin{document}&#10;$&#10;\nu_F&#10;$&#10;&#10;\end{document}"/>
  <p:tag name="IGUANATEXSIZE" val="20"/>
  <p:tag name="IGUANATEXCURSOR" val="87"/>
  <p:tag name="TRANSPARENCY" val="True"/>
  <p:tag name="FILENAME" val=""/>
  <p:tag name="LATEXENGINEID" val="0"/>
  <p:tag name="TEMPFOLDER" val="c:\temp\"/>
  <p:tag name="LATEXFORMHEIGHT" val="312"/>
  <p:tag name="LATEXFORMWIDTH" val="384"/>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128.9839"/>
  <p:tag name="LATEXADDIN" val="\documentclass{article}&#10;\usepackage{amsmath}&#10;\pagestyle{empty}&#10;\begin{document}&#10;$&#10;\nu_C \ $&#10;&#10;\end{document}"/>
  <p:tag name="IGUANATEXSIZE" val="20"/>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176.228"/>
  <p:tag name="ORIGINALWIDTH" val="1418.073"/>
  <p:tag name="LATEXADDIN" val="\documentclass{article}&#10;\usepackage{amsmath}&#10;\pagestyle{empty}&#10;\begin{document}&#10;&#10;\begin{math}&#10;\frac{d}{d\ln \mu} \tilde{J}_{\mathrm{semi}} (\mu) = \tilde{\gamma}_{s}^{\mu}\tilde{J}_{\mathrm{semi}} (\mu)&#10;\end{math}&#10;&#10;&#10;\end{document}"/>
  <p:tag name="IGUANATEXSIZE" val="100"/>
  <p:tag name="IGUANATEXCURSOR" val="196"/>
  <p:tag name="TRANSPARENCY" val="True"/>
  <p:tag name="FILENAME" val=""/>
  <p:tag name="LATEXENGINEID" val="0"/>
  <p:tag name="TEMPFOLDER" val="c:\temp\"/>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1200"/>
  <p:tag name="ORIGINALHEIGHT" val="158.2302"/>
  <p:tag name="ORIGINALWIDTH" val="1657.293"/>
  <p:tag name="LATEXADDIN" val="\documentclass{article}&#10;\usepackage{amsmath}&#10;\pagestyle{empty}&#10;\begin{document}&#10;&#10;\begin{math}&#10;\frac{d}{d\ln \nu} \tilde{J}_{\mathrm{semi}}^a (\mu,\nu) = \tilde{\gamma}_{n}^{\nu}\tilde{J}_{\mathrm{semi}}^a (\mu,\nu)&#10;\end{math}&#10;&#10;&#10;\end{document}"/>
  <p:tag name="IGUANATEXSIZE" val="100"/>
  <p:tag name="IGUANATEXCURSOR" val="204"/>
  <p:tag name="TRANSPARENCY" val="True"/>
  <p:tag name="FILENAME" val=""/>
  <p:tag name="LATEXENGINEID" val="0"/>
  <p:tag name="TEMPFOLDER" val="c:\temp\"/>
  <p:tag name="LATEXFORMHEIGHT" val="312"/>
  <p:tag name="LATEXFORMWIDTH" val="384"/>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1200"/>
  <p:tag name="ORIGINALHEIGHT" val="176.228"/>
  <p:tag name="ORIGINALWIDTH" val="1667.042"/>
  <p:tag name="LATEXADDIN" val="\documentclass{article}&#10;\usepackage{amsmath}&#10;\pagestyle{empty}&#10;\begin{document}&#10;&#10;\begin{math}&#10;\frac{d}{d\ln \mu} \tilde{J}_{\mathrm{semi}}^a (\mu,\nu) = \tilde{\gamma}_{n}^{\mu}\tilde{J}_{\mathrm{semi}}^a (\mu,\nu)&#10;\end{math}&#10;&#10;&#10;\end{document}"/>
  <p:tag name="IGUANATEXSIZE" val="100"/>
  <p:tag name="IGUANATEXCURSOR" val="204"/>
  <p:tag name="TRANSPARENCY" val="True"/>
  <p:tag name="FILENAME" val=""/>
  <p:tag name="LATEXENGINEID" val="0"/>
  <p:tag name="TEMPFOLDER" val="c:\temp\"/>
  <p:tag name="LATEXFORMHEIGHT" val="312"/>
  <p:tag name="LATEXFORMWIDTH" val="384"/>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OUTPUTDPI" val="1200"/>
  <p:tag name="ORIGINALHEIGHT" val="158.2302"/>
  <p:tag name="ORIGINALWIDTH" val="904.3869"/>
  <p:tag name="LATEXADDIN" val="\documentclass{article}&#10;\usepackage{amsmath}&#10;\pagestyle{empty}&#10;\begin{document}&#10;&#10;\begin{math}&#10;\frac{d}{d\ln \nu} \tilde{J}_{\mathrm{semi}} (\mu) = 0&#10;\end{math}&#10;&#10;&#10;\end{document}"/>
  <p:tag name="IGUANATEXSIZE" val="100"/>
  <p:tag name="IGUANATEXCURSOR" val="148"/>
  <p:tag name="TRANSPARENCY" val="True"/>
  <p:tag name="FILENAME" val=""/>
  <p:tag name="LATEXENGINEID" val="0"/>
  <p:tag name="TEMPFOLDER" val="c:\temp\"/>
  <p:tag name="LATEXFORMHEIGHT" val="312"/>
  <p:tag name="LATEXFORMWIDTH" val="384"/>
  <p:tag name="LATEXFORMWRAP" val="True"/>
  <p:tag name="BITMAPVECTOR" val="0"/>
</p:tagLst>
</file>

<file path=ppt/tags/tag27.xml><?xml version="1.0" encoding="utf-8"?>
<p:tagLst xmlns:a="http://schemas.openxmlformats.org/drawingml/2006/main" xmlns:r="http://schemas.openxmlformats.org/officeDocument/2006/relationships" xmlns:p="http://schemas.openxmlformats.org/presentationml/2006/main">
  <p:tag name="OUTPUTDPI" val="1200"/>
  <p:tag name="ORIGINALHEIGHT" val="178.4777"/>
  <p:tag name="ORIGINALWIDTH" val="1327.334"/>
  <p:tag name="LATEXADDIN" val="\documentclass{article}&#10;\usepackage{amsmath}&#10;\pagestyle{empty}&#10;\begin{document}&#10;&#10;\begin{math}&#10; \tilde{\gamma}_{s}^{\mu}= 2 C_F \Gamma_c \ln\frac{\mu^2}{\omega M} - 2\gamma_{\ell}&#10;\end{math}&#10;&#10;&#10;\end{document}"/>
  <p:tag name="IGUANATEXSIZE" val="100"/>
  <p:tag name="IGUANATEXCURSOR" val="178"/>
  <p:tag name="TRANSPARENCY" val="True"/>
  <p:tag name="FILENAME" val=""/>
  <p:tag name="LATEXENGINEID" val="0"/>
  <p:tag name="TEMPFOLDER" val="c:\temp\"/>
  <p:tag name="LATEXFORMHEIGHT" val="312"/>
  <p:tag name="LATEXFORMWIDTH" val="384"/>
  <p:tag name="LATEXFORMWRAP" val="True"/>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OUTPUTDPI" val="1200"/>
  <p:tag name="ORIGINALHEIGHT" val="170.2287"/>
  <p:tag name="ORIGINALWIDTH" val="1191.601"/>
  <p:tag name="LATEXADDIN" val="\documentclass{article}&#10;\usepackage{amsmath}&#10;\pagestyle{empty}&#10;\begin{document}&#10;&#10;\begin{math}&#10; \tilde{\gamma}_{n}^{\mu}= \tilde{\gamma}_s+ C_A \Gamma_c \ln\frac{\nu M}{\mu^2}&#10;\end{math}&#10;&#10;&#10;\end{document}"/>
  <p:tag name="IGUANATEXSIZE" val="100"/>
  <p:tag name="IGUANATEXCURSOR" val="135"/>
  <p:tag name="TRANSPARENCY" val="True"/>
  <p:tag name="FILENAME" val=""/>
  <p:tag name="LATEXENGINEID" val="0"/>
  <p:tag name="TEMPFOLDER" val="c:\temp\"/>
  <p:tag name="LATEXFORMHEIGHT" val="312"/>
  <p:tag name="LATEXFORMWIDTH" val="384"/>
  <p:tag name="LATEXFORMWRAP" val="True"/>
  <p:tag name="BITMAPVECTOR" val="0"/>
</p:tagLst>
</file>

<file path=ppt/tags/tag29.xml><?xml version="1.0" encoding="utf-8"?>
<p:tagLst xmlns:a="http://schemas.openxmlformats.org/drawingml/2006/main" xmlns:r="http://schemas.openxmlformats.org/officeDocument/2006/relationships" xmlns:p="http://schemas.openxmlformats.org/presentationml/2006/main">
  <p:tag name="OUTPUTDPI" val="1200"/>
  <p:tag name="ORIGINALHEIGHT" val="136.4829"/>
  <p:tag name="ORIGINALWIDTH" val="861.6423"/>
  <p:tag name="LATEXADDIN" val="\documentclass{article}&#10;\usepackage{amsmath}&#10;\pagestyle{empty}&#10;\begin{document}&#10;&#10;\begin{math}&#10; \tilde{\gamma}_{n}^{\nu}= C_A \Gamma_c \ln\frac{\mu}{M}&#10;\end{math}&#10;&#10;&#10;\end{document}"/>
  <p:tag name="IGUANATEXSIZE" val="100"/>
  <p:tag name="IGUANATEXCURSOR" val="151"/>
  <p:tag name="TRANSPARENCY" val="True"/>
  <p:tag name="FILENAME" val=""/>
  <p:tag name="LATEXENGINEID" val="0"/>
  <p:tag name="TEMPFOLDER" val="c:\te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78.74016"/>
  <p:tag name="ORIGINALWIDTH" val="223.472"/>
  <p:tag name="LATEXADDIN" val="\documentclass{article}&#10;\usepackage{amsmath}&#10;\pagestyle{empty}&#10;\begin{document}&#10;\begin{equation*}&#10;n \cdot p&#10;\end{equation*}&#10;&#10;\end{document}"/>
  <p:tag name="IGUANATEXSIZE" val="20"/>
  <p:tag name="IGUANATEXCURSOR" val="99"/>
  <p:tag name="TRANSPARENCY" val="True"/>
  <p:tag name="FILENAME" val=""/>
  <p:tag name="LATEXENGINEID" val="0"/>
  <p:tag name="TEMPFOLDER" val="c:\temp\"/>
  <p:tag name="LATEXFORMHEIGHT" val="312"/>
  <p:tag name="LATEXFORMWIDTH" val="384"/>
  <p:tag name="LATEXFORMWRAP" val="True"/>
  <p:tag name="BITMAPVECTOR" val="0"/>
</p:tagLst>
</file>

<file path=ppt/tags/tag30.xml><?xml version="1.0" encoding="utf-8"?>
<p:tagLst xmlns:a="http://schemas.openxmlformats.org/drawingml/2006/main" xmlns:r="http://schemas.openxmlformats.org/officeDocument/2006/relationships" xmlns:p="http://schemas.openxmlformats.org/presentationml/2006/main">
  <p:tag name="OUTPUTDPI" val="1200"/>
  <p:tag name="ORIGINALHEIGHT" val="311.961"/>
  <p:tag name="ORIGINALWIDTH" val="1008.624"/>
  <p:tag name="LATEXADDIN" val="\documentclass{article}&#10;\usepackage{amsmath}&#10;\pagestyle{empty}&#10;\begin{document}&#10;\begin{align*}&#10;&amp;\Gamma_c (\alpha) = \alpha/\pi , \\&#10;&amp;\gamma_{\ell} = -3\alpha C_F/(4\pi).&#10;\end{align*}&#10;&#10;\end{document}"/>
  <p:tag name="IGUANATEXSIZE" val="100"/>
  <p:tag name="IGUANATEXCURSOR" val="169"/>
  <p:tag name="TRANSPARENCY" val="True"/>
  <p:tag name="FILENAME" val=""/>
  <p:tag name="LATEXENGINEID" val="0"/>
  <p:tag name="TEMPFOLDER" val="c:\temp\"/>
  <p:tag name="LATEXFORMHEIGHT" val="312"/>
  <p:tag name="LATEXFORMWIDTH" val="384"/>
  <p:tag name="LATEXFORMWRAP" val="True"/>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1200"/>
  <p:tag name="ORIGINALHEIGHT" val="146.2317"/>
  <p:tag name="ORIGINALWIDTH" val="1837.27"/>
  <p:tag name="LATEXADDIN" val="\documentclass{article}&#10;\usepackage{amsmath}&#10;\pagestyle{empty}&#10;\begin{document}&#10;\begin{math}&#10;\tilde{J}_{\mathrm{semi}} (\mu_F) =U_{s} (\mu_F, \mu_C) \tilde{J}_{\mathrm{semi}} (\mu_C).&#10;\end{math}&#10;&#10;&#10;&#10;\end{document}"/>
  <p:tag name="IGUANATEXSIZE" val="25"/>
  <p:tag name="IGUANATEXCURSOR" val="183"/>
  <p:tag name="TRANSPARENCY" val="True"/>
  <p:tag name="FILENAME" val=""/>
  <p:tag name="LATEXENGINEID" val="0"/>
  <p:tag name="TEMPFOLDER" val="c:\temp\"/>
  <p:tag name="LATEXFORMHEIGHT" val="312"/>
  <p:tag name="LATEXFORMWIDTH" val="384"/>
  <p:tag name="LATEXFORMWRAP" val="True"/>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1200"/>
  <p:tag name="ORIGINALHEIGHT" val="679.415"/>
  <p:tag name="ORIGINALWIDTH" val="4296.213"/>
  <p:tag name="LATEXADDIN" val="\documentclass{article}&#10;\usepackage{amsmath}&#10;\pagestyle{empty}&#10;\begin{document}&#10;\begin{align*} &#10;&amp;U_{s} (\mu_F, \mu_C) =\exp\Bigl[ 4 C_F S_{\Gamma_C} (\mu_F,\mu_C) &#10;-2 C_F a_{\Gamma_c} (\mu_F, \mu_C) \ln&#10;\frac{\omega M}{\mu_C^2} -2 a_{\gamma_{\ell}} (\mu_F, \mu_C)\Bigr], \\&#10;&amp;S_{\Gamma_C} (\mu,\mu_i) =&#10;\int_{\alpha(\mu_i)}^{\alpha (\mu)} d\alpha \frac{\Gamma_c (\alpha)}{\beta (\alpha)} \int_{\alpha&#10;(\mu_i)}^{\alpha} \frac{d\alpha^{\prime}}{\beta(\alpha^{\prime})},\ &#10;a_f (\mu, \mu_i) = &#10;\int_{\alpha (\mu_i)}^{\alpha (\mu)} \frac{d\alpha}{\beta(\alpha)} f(\alpha). &#10;\end{align*} &#10;&#10;&#10;&#10;\end{document}"/>
  <p:tag name="IGUANATEXSIZE" val="20"/>
  <p:tag name="IGUANATEXCURSOR" val="286"/>
  <p:tag name="TRANSPARENCY" val="True"/>
  <p:tag name="FILENAME" val=""/>
  <p:tag name="LATEXENGINEID" val="0"/>
  <p:tag name="TEMPFOLDER" val="c:\temp\"/>
  <p:tag name="LATEXFORMHEIGHT" val="312"/>
  <p:tag name="LATEXFORMWIDTH" val="384"/>
  <p:tag name="LATEXFORMWRAP" val="True"/>
  <p:tag name="BITMAPVECTOR" val="0"/>
</p:tagLst>
</file>

<file path=ppt/tags/tag33.xml><?xml version="1.0" encoding="utf-8"?>
<p:tagLst xmlns:a="http://schemas.openxmlformats.org/drawingml/2006/main" xmlns:r="http://schemas.openxmlformats.org/officeDocument/2006/relationships" xmlns:p="http://schemas.openxmlformats.org/presentationml/2006/main">
  <p:tag name="OUTPUTDPI" val="1200"/>
  <p:tag name="ORIGINALHEIGHT" val="146.2317"/>
  <p:tag name="ORIGINALWIDTH" val="3247.094"/>
  <p:tag name="LATEXADDIN" val="\documentclass{article}&#10;\usepackage{amsmath}&#10;\pagestyle{empty}&#10;\begin{document}&#10;\begin{align*}&#10;\tilde{J}_{\mathrm{semi}}^a (\mu_F, \nu_F) &#10;=U_{n} (\mu_F, \mu_C;\nu_F) V_{n} (\nu_F , \nu_C ; \mu_C)  \tilde{J}_{\mathrm{semi}}^a (\mu_C , \nu_C).&#10;\end{align*}&#10;&#10;&#10;\end{document}"/>
  <p:tag name="IGUANATEXSIZE" val="25"/>
  <p:tag name="IGUANATEXCURSOR" val="242"/>
  <p:tag name="TRANSPARENCY" val="True"/>
  <p:tag name="FILENAME" val=""/>
  <p:tag name="LATEXENGINEID" val="0"/>
  <p:tag name="TEMPFOLDER" val="c:\temp\"/>
  <p:tag name="LATEXFORMHEIGHT" val="312"/>
  <p:tag name="LATEXFORMWIDTH" val="384"/>
  <p:tag name="LATEXFORMWRAP" val="True"/>
  <p:tag name="BITMAPVECTOR" val="0"/>
</p:tagLst>
</file>

<file path=ppt/tags/tag34.xml><?xml version="1.0" encoding="utf-8"?>
<p:tagLst xmlns:a="http://schemas.openxmlformats.org/drawingml/2006/main" xmlns:r="http://schemas.openxmlformats.org/officeDocument/2006/relationships" xmlns:p="http://schemas.openxmlformats.org/presentationml/2006/main">
  <p:tag name="OUTPUTDPI" val="1200"/>
  <p:tag name="ORIGINALHEIGHT" val="190.4762"/>
  <p:tag name="ORIGINALWIDTH" val="689.1639"/>
  <p:tag name="LATEXADDIN" val="\documentclass{article}&#10;\usepackage{amsmath}&#10;\pagestyle{empty}&#10;\begin{document}&#10;&#10;\begin{math}&#10;\frac{d \tilde{\gamma}_{n} ^{\nu}}{d \ln \mu}= \frac{d \tilde{\gamma}_{n}^{\mu}}{d \ln \nu}.&#10;\end{math}&#10;&#10;&#10;\end{document}"/>
  <p:tag name="IGUANATEXSIZE" val="100"/>
  <p:tag name="IGUANATEXCURSOR" val="186"/>
  <p:tag name="TRANSPARENCY" val="True"/>
  <p:tag name="FILENAME" val=""/>
  <p:tag name="LATEXENGINEID" val="0"/>
  <p:tag name="TEMPFOLDER" val="c:\temp\"/>
  <p:tag name="LATEXFORMHEIGHT" val="312"/>
  <p:tag name="LATEXFORMWIDTH" val="384"/>
  <p:tag name="LATEXFORMWRAP" val="True"/>
  <p:tag name="BITMAPVECTOR" val="0"/>
</p:tagLst>
</file>

<file path=ppt/tags/tag35.xml><?xml version="1.0" encoding="utf-8"?>
<p:tagLst xmlns:a="http://schemas.openxmlformats.org/drawingml/2006/main" xmlns:r="http://schemas.openxmlformats.org/officeDocument/2006/relationships" xmlns:p="http://schemas.openxmlformats.org/presentationml/2006/main">
  <p:tag name="OUTPUTDPI" val="1200"/>
  <p:tag name="ORIGINALHEIGHT" val="142.4822"/>
  <p:tag name="ORIGINALWIDTH" val="691.4135"/>
  <p:tag name="LATEXADDIN" val="\documentclass{article}&#10;\usepackage{amsmath}&#10;\pagestyle{empty}&#10;\begin{document}&#10;\begin{math}&#10;\mu_C (\sim \sqrt{\omega M})&#10;\end{math}&#10;&#10;\end{document}"/>
  <p:tag name="IGUANATEXSIZE" val="20"/>
  <p:tag name="IGUANATEXCURSOR" val="121"/>
  <p:tag name="TRANSPARENCY" val="True"/>
  <p:tag name="FILENAME" val=""/>
  <p:tag name="LATEXENGINEID" val="0"/>
  <p:tag name="TEMPFOLDER" val="c:\temp\"/>
  <p:tag name="LATEXFORMHEIGHT" val="312"/>
  <p:tag name="LATEXFORMWIDTH" val="384"/>
  <p:tag name="LATEXFORMWRAP" val="True"/>
  <p:tag name="BITMAPVECTOR" val="0"/>
</p:tagLst>
</file>

<file path=ppt/tags/tag36.xml><?xml version="1.0" encoding="utf-8"?>
<p:tagLst xmlns:a="http://schemas.openxmlformats.org/drawingml/2006/main" xmlns:r="http://schemas.openxmlformats.org/officeDocument/2006/relationships" xmlns:p="http://schemas.openxmlformats.org/presentationml/2006/main">
  <p:tag name="OUTPUTDPI" val="1200"/>
  <p:tag name="ORIGINALHEIGHT" val="81.73976"/>
  <p:tag name="ORIGINALWIDTH" val="144.7319"/>
  <p:tag name="LATEXADDIN" val="\documentclass{article}&#10;\usepackage{amsmath}&#10;\pagestyle{empty}&#10;\begin{document}&#10;\begin{math}&#10;\mu_F&#10;\end{math}&#10;&#10;\end{document}"/>
  <p:tag name="IGUANATEXSIZE" val="20"/>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ags/tag37.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437.1953"/>
  <p:tag name="LATEXADDIN" val="\documentclass{article}&#10;\usepackage{amsmath}&#10;\pagestyle{empty}&#10;\begin{document}&#10;\begin{math}&#10;\nu_C (\sim \omega)&#10;\end{math}&#10;&#10;\end{document}"/>
  <p:tag name="IGUANATEXSIZE" val="22"/>
  <p:tag name="IGUANATEXCURSOR" val="112"/>
  <p:tag name="TRANSPARENCY" val="True"/>
  <p:tag name="FILENAME" val=""/>
  <p:tag name="LATEXENGINEID" val="0"/>
  <p:tag name="TEMPFOLDER" val="c:\temp\"/>
  <p:tag name="LATEXFORMHEIGHT" val="312"/>
  <p:tag name="LATEXFORMWIDTH" val="384"/>
  <p:tag name="LATEXFORMWRAP" val="True"/>
  <p:tag name="BITMAPVECTOR" val="0"/>
</p:tagLst>
</file>

<file path=ppt/tags/tag38.xml><?xml version="1.0" encoding="utf-8"?>
<p:tagLst xmlns:a="http://schemas.openxmlformats.org/drawingml/2006/main" xmlns:r="http://schemas.openxmlformats.org/officeDocument/2006/relationships" xmlns:p="http://schemas.openxmlformats.org/presentationml/2006/main">
  <p:tag name="OUTPUTDPI" val="1200"/>
  <p:tag name="ORIGINALHEIGHT" val="74.24071"/>
  <p:tag name="ORIGINALWIDTH" val="128.2339"/>
  <p:tag name="LATEXADDIN" val="\documentclass{article}&#10;\usepackage{amsmath}&#10;\pagestyle{empty}&#10;\begin{document}&#10;\begin{math}&#10;\nu_F&#10;\end{math}&#10;&#10;\end{document}"/>
  <p:tag name="IGUANATEXSIZE" val="24"/>
  <p:tag name="IGUANATEXCURSOR" val="95"/>
  <p:tag name="TRANSPARENCY" val="True"/>
  <p:tag name="FILENAME" val=""/>
  <p:tag name="LATEXENGINEID" val="0"/>
  <p:tag name="TEMPFOLDER" val="c:\temp\"/>
  <p:tag name="LATEXFORMHEIGHT" val="312"/>
  <p:tag name="LATEXFORMWIDTH" val="384"/>
  <p:tag name="LATEXFORMWRAP" val="True"/>
  <p:tag name="BITMAPVECTOR" val="0"/>
</p:tagLst>
</file>

<file path=ppt/tags/tag39.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76.9029"/>
  <p:tag name="LATEXADDIN" val="\documentclass{article}&#10;\usepackage{amsmath}&#10;\pagestyle{empty}&#10;\begin{document}&#10;\begin{equation*}&#10;V_n ( \nu_F , \nu_C ;\mu_C)&#10;\end{equation*}&#10;\end{document}"/>
  <p:tag name="IGUANATEXSIZE" val="20"/>
  <p:tag name="IGUANATEXCURSOR" val="102"/>
  <p:tag name="TRANSPARENCY" val="True"/>
  <p:tag name="FILENAME" val=""/>
  <p:tag name="LATEXENGINEID" val="0"/>
  <p:tag name="TEMPFOLDER" val="c:\te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230.9711"/>
  <p:tag name="ORIGINALWIDTH" val="1765.279"/>
  <p:tag name="LATEXADDIN" val="\documentclass{article}&#10;\usepackage{amsmath}&#10;\pagestyle{empty}&#10;\begin{document}&#10;&#10;$&#10;W_{n} = \exp \Bigl[&#10;-\frac{g}{\overline{n}\cdot \mathcal{P}} \Bigl(\frac{\nu}{|\overline{n}\cdot&#10;\mathcal{P}|}\Bigr)^{\eta} \overline{n} \cdot A_{n}\Bigr].&#10;$&#10;&#10;\end{document}"/>
  <p:tag name="IGUANATEXSIZE" val="100"/>
  <p:tag name="IGUANATEXCURSOR" val="238"/>
  <p:tag name="TRANSPARENCY" val="True"/>
  <p:tag name="FILENAME" val=""/>
  <p:tag name="LATEXENGINEID" val="0"/>
  <p:tag name="TEMPFOLDER" val="c:\temp\"/>
  <p:tag name="LATEXFORMHEIGHT" val="312"/>
  <p:tag name="LATEXFORMWIDTH" val="384"/>
  <p:tag name="LATEXFORMWRAP" val="True"/>
  <p:tag name="BITMAPVECTOR" val="0"/>
</p:tagLst>
</file>

<file path=ppt/tags/tag40.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800.15"/>
  <p:tag name="LATEXADDIN" val="\documentclass{article}&#10;\usepackage{amsmath}&#10;\pagestyle{empty}&#10;\begin{document}&#10;\begin{equation*}&#10;U_n ( \mu_F , \mu_C ;\nu_F)&#10;\end{equation*}&#10;\end{document}"/>
  <p:tag name="IGUANATEXSIZE" val="20"/>
  <p:tag name="IGUANATEXCURSOR" val="102"/>
  <p:tag name="TRANSPARENCY" val="True"/>
  <p:tag name="FILENAME" val=""/>
  <p:tag name="LATEXENGINEID" val="0"/>
  <p:tag name="TEMPFOLDER" val="c:\temp\"/>
  <p:tag name="LATEXFORMHEIGHT" val="312"/>
  <p:tag name="LATEXFORMWIDTH" val="384"/>
  <p:tag name="LATEXFORMWRAP" val="True"/>
  <p:tag name="BITMAPVECTOR" val="0"/>
</p:tagLst>
</file>

<file path=ppt/tags/tag41.xml><?xml version="1.0" encoding="utf-8"?>
<p:tagLst xmlns:a="http://schemas.openxmlformats.org/drawingml/2006/main" xmlns:r="http://schemas.openxmlformats.org/officeDocument/2006/relationships" xmlns:p="http://schemas.openxmlformats.org/presentationml/2006/main">
  <p:tag name="OUTPUTDPI" val="1200"/>
  <p:tag name="ORIGINALHEIGHT" val="590.1762"/>
  <p:tag name="ORIGINALWIDTH" val="4377.203"/>
  <p:tag name="LATEXADDIN" val="\documentclass{article}&#10;\usepackage{amsmath}&#10;\pagestyle{empty}&#10;\begin{document}&#10;\begin{align*}&#10;V_{n} (\nu_F, \nu_C;  \mu_C) &amp;= \exp \Bigl[ C_A a_{\Gamma_c} (\mu_C, M) &#10;\ln \frac{\nu_F}{\nu_C}\Bigr],  \\&#10;U_{n} (\mu_F, \mu_C;\nu_F) &amp;=   U_{s} (\mu_F, \mu_C) &#10;\exp \Bigl[ - 2C_A S_{\Gamma_C}(\mu_F, \mu_C) + C_A a_{\Gamma_c} &#10;(\mu_F, \mu_C) \ln \frac{\nu_F M}{\mu_C^2} \Bigr].&#10;\end{align*}&#10;&#10;\end{document}"/>
  <p:tag name="IGUANATEXSIZE" val="20"/>
  <p:tag name="IGUANATEXCURSOR" val="287"/>
  <p:tag name="TRANSPARENCY" val="True"/>
  <p:tag name="FILENAME" val=""/>
  <p:tag name="LATEXENGINEID" val="0"/>
  <p:tag name="TEMPFOLDER" val="c:\temp\"/>
  <p:tag name="LATEXFORMHEIGHT" val="312"/>
  <p:tag name="LATEXFORMWIDTH" val="384"/>
  <p:tag name="LATEXFORMWRAP" val="True"/>
  <p:tag name="BITMAPVECTOR" val="0"/>
</p:tagLst>
</file>

<file path=ppt/tags/tag42.xml><?xml version="1.0" encoding="utf-8"?>
<p:tagLst xmlns:a="http://schemas.openxmlformats.org/drawingml/2006/main" xmlns:r="http://schemas.openxmlformats.org/officeDocument/2006/relationships" xmlns:p="http://schemas.openxmlformats.org/presentationml/2006/main">
  <p:tag name="OUTPUTDPI" val="1200"/>
  <p:tag name="ORIGINALHEIGHT" val="81.73976"/>
  <p:tag name="ORIGINALWIDTH" val="68.24149"/>
  <p:tag name="LATEXADDIN" val="\documentclass{article}&#10;\usepackage{amsmath}&#10;\pagestyle{empty}&#10;\begin{document}&#10;\begin{math}&#10;\mu&#10;\end{math}&#10;&#10;\end{document}"/>
  <p:tag name="IGUANATEXSIZE" val="20"/>
  <p:tag name="IGUANATEXCURSOR" val="96"/>
  <p:tag name="TRANSPARENCY" val="True"/>
  <p:tag name="FILENAME" val=""/>
  <p:tag name="LATEXENGINEID" val="0"/>
  <p:tag name="TEMPFOLDER" val="c:\temp\"/>
  <p:tag name="LATEXFORMHEIGHT" val="312"/>
  <p:tag name="LATEXFORMWIDTH" val="384"/>
  <p:tag name="LATEXFORMWRAP" val="True"/>
  <p:tag name="BITMAPVECTOR" val="0"/>
</p:tagLst>
</file>

<file path=ppt/tags/tag43.xml><?xml version="1.0" encoding="utf-8"?>
<p:tagLst xmlns:a="http://schemas.openxmlformats.org/drawingml/2006/main" xmlns:r="http://schemas.openxmlformats.org/officeDocument/2006/relationships" xmlns:p="http://schemas.openxmlformats.org/presentationml/2006/main">
  <p:tag name="OUTPUTDPI" val="1200"/>
  <p:tag name="ORIGINALHEIGHT" val="54.74315"/>
  <p:tag name="ORIGINALWIDTH" val="59.2426"/>
  <p:tag name="LATEXADDIN" val="\documentclass{article}&#10;\usepackage{amsmath}&#10;\pagestyle{empty}&#10;\begin{document}&#10;\begin{math}&#10;\nu&#10;\end{math}&#10;&#10;\end{document}"/>
  <p:tag name="IGUANATEXSIZE" val="20"/>
  <p:tag name="IGUANATEXCURSOR" val="95"/>
  <p:tag name="TRANSPARENCY" val="True"/>
  <p:tag name="FILENAME" val=""/>
  <p:tag name="LATEXENGINEID" val="0"/>
  <p:tag name="TEMPFOLDER" val="c:\temp\"/>
  <p:tag name="LATEXFORMHEIGHT" val="312"/>
  <p:tag name="LATEXFORMWIDTH" val="384"/>
  <p:tag name="LATEXFORMWRAP" val="True"/>
  <p:tag name="BITMAPVECTOR" val="0"/>
</p:tagLst>
</file>

<file path=ppt/tags/tag44.xml><?xml version="1.0" encoding="utf-8"?>
<p:tagLst xmlns:a="http://schemas.openxmlformats.org/drawingml/2006/main" xmlns:r="http://schemas.openxmlformats.org/officeDocument/2006/relationships" xmlns:p="http://schemas.openxmlformats.org/presentationml/2006/main">
  <p:tag name="OUTPUTDPI" val="1200"/>
  <p:tag name="ORIGINALHEIGHT" val="81.73976"/>
  <p:tag name="ORIGINALWIDTH" val="155.9805"/>
  <p:tag name="LATEXADDIN" val="\documentclass{article}&#10;\usepackage{amsmath}&#10;\pagestyle{empty}&#10;\begin{document}&#10;$&#10;\mu_H $&#10;&#10;\end{document}"/>
  <p:tag name="IGUANATEXSIZE" val="20"/>
  <p:tag name="IGUANATEXCURSOR" val="88"/>
  <p:tag name="TRANSPARENCY" val="True"/>
  <p:tag name="FILENAME" val=""/>
  <p:tag name="LATEXENGINEID" val="0"/>
  <p:tag name="TEMPFOLDER" val="c:\temp\"/>
  <p:tag name="LATEXFORMHEIGHT" val="312"/>
  <p:tag name="LATEXFORMWIDTH" val="384"/>
  <p:tag name="LATEXFORMWRAP" val="True"/>
  <p:tag name="BITMAPVECTOR" val="0"/>
</p:tagLst>
</file>

<file path=ppt/tags/tag45.xml><?xml version="1.0" encoding="utf-8"?>
<p:tagLst xmlns:a="http://schemas.openxmlformats.org/drawingml/2006/main" xmlns:r="http://schemas.openxmlformats.org/officeDocument/2006/relationships" xmlns:p="http://schemas.openxmlformats.org/presentationml/2006/main">
  <p:tag name="OUTPUTDPI" val="1200"/>
  <p:tag name="ORIGINALHEIGHT" val="81.73976"/>
  <p:tag name="ORIGINALWIDTH" val="145.4818"/>
  <p:tag name="LATEXADDIN" val="\documentclass{article}&#10;\usepackage{amsmath}&#10;\pagestyle{empty}&#10;\begin{document}&#10;$&#10;\mu_C $&#10;&#10;\end{document}"/>
  <p:tag name="IGUANATEXSIZE" val="20"/>
  <p:tag name="IGUANATEXCURSOR" val="88"/>
  <p:tag name="TRANSPARENCY" val="True"/>
  <p:tag name="FILENAME" val=""/>
  <p:tag name="LATEXENGINEID" val="0"/>
  <p:tag name="TEMPFOLDER" val="c:\temp\"/>
  <p:tag name="LATEXFORMHEIGHT" val="312"/>
  <p:tag name="LATEXFORMWIDTH" val="384"/>
  <p:tag name="LATEXFORMWRAP" val="True"/>
  <p:tag name="BITMAPVECTOR" val="0"/>
</p:tagLst>
</file>

<file path=ppt/tags/tag46.xml><?xml version="1.0" encoding="utf-8"?>
<p:tagLst xmlns:a="http://schemas.openxmlformats.org/drawingml/2006/main" xmlns:r="http://schemas.openxmlformats.org/officeDocument/2006/relationships" xmlns:p="http://schemas.openxmlformats.org/presentationml/2006/main">
  <p:tag name="OUTPUTDPI" val="1200"/>
  <p:tag name="ORIGINALHEIGHT" val="81.73976"/>
  <p:tag name="ORIGINALWIDTH" val="134.2332"/>
  <p:tag name="LATEXADDIN" val="\documentclass{article}&#10;\usepackage{amsmath}&#10;\pagestyle{empty}&#10;\begin{document}&#10;$&#10;\mu_S &#10;$&#10;&#10;\end{document}"/>
  <p:tag name="IGUANATEXSIZE" val="20"/>
  <p:tag name="IGUANATEXCURSOR" val="88"/>
  <p:tag name="TRANSPARENCY" val="True"/>
  <p:tag name="FILENAME" val=""/>
  <p:tag name="LATEXENGINEID" val="0"/>
  <p:tag name="TEMPFOLDER" val="c:\temp\"/>
  <p:tag name="LATEXFORMHEIGHT" val="312"/>
  <p:tag name="LATEXFORMWIDTH" val="384"/>
  <p:tag name="LATEXFORMWRAP" val="True"/>
  <p:tag name="BITMAPVECTOR" val="0"/>
</p:tagLst>
</file>

<file path=ppt/tags/tag47.xml><?xml version="1.0" encoding="utf-8"?>
<p:tagLst xmlns:a="http://schemas.openxmlformats.org/drawingml/2006/main" xmlns:r="http://schemas.openxmlformats.org/officeDocument/2006/relationships" xmlns:p="http://schemas.openxmlformats.org/presentationml/2006/main">
  <p:tag name="OUTPUTDPI" val="1200"/>
  <p:tag name="ORIGINALHEIGHT" val="81.73976"/>
  <p:tag name="ORIGINALWIDTH" val="144.7319"/>
  <p:tag name="LATEXADDIN" val="\documentclass{article}&#10;\usepackage{amsmath}&#10;\pagestyle{empty}&#10;\begin{document}&#10;$&#10;\mu_F&#10;$&#10;&#10;\end{document}"/>
  <p:tag name="IGUANATEXSIZE" val="20"/>
  <p:tag name="IGUANATEXCURSOR" val="87"/>
  <p:tag name="TRANSPARENCY" val="True"/>
  <p:tag name="FILENAME" val=""/>
  <p:tag name="LATEXENGINEID" val="0"/>
  <p:tag name="TEMPFOLDER" val="c:\temp\"/>
  <p:tag name="LATEXFORMHEIGHT" val="312"/>
  <p:tag name="LATEXFORMWIDTH" val="384"/>
  <p:tag name="LATEXFORMWRAP" val="True"/>
  <p:tag name="BITMAPVECTOR" val="0"/>
</p:tagLst>
</file>

<file path=ppt/tags/tag48.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117.7353"/>
  <p:tag name="LATEXADDIN" val="\documentclass{article}&#10;\usepackage{amsmath}&#10;\pagestyle{empty}&#10;\begin{document}&#10;$&#10;\nu_S $&#10;&#10;\end{document}"/>
  <p:tag name="IGUANATEXSIZE" val="20"/>
  <p:tag name="IGUANATEXCURSOR" val="88"/>
  <p:tag name="TRANSPARENCY" val="True"/>
  <p:tag name="FILENAME" val=""/>
  <p:tag name="LATEXENGINEID" val="0"/>
  <p:tag name="TEMPFOLDER" val="c:\temp\"/>
  <p:tag name="LATEXFORMHEIGHT" val="312"/>
  <p:tag name="LATEXFORMWIDTH" val="384"/>
  <p:tag name="LATEXFORMWRAP" val="True"/>
  <p:tag name="BITMAPVECTOR" val="0"/>
</p:tagLst>
</file>

<file path=ppt/tags/tag49.xml><?xml version="1.0" encoding="utf-8"?>
<p:tagLst xmlns:a="http://schemas.openxmlformats.org/drawingml/2006/main" xmlns:r="http://schemas.openxmlformats.org/officeDocument/2006/relationships" xmlns:p="http://schemas.openxmlformats.org/presentationml/2006/main">
  <p:tag name="OUTPUTDPI" val="1200"/>
  <p:tag name="ORIGINALHEIGHT" val="74.24071"/>
  <p:tag name="ORIGINALWIDTH" val="128.2339"/>
  <p:tag name="LATEXADDIN" val="\documentclass{article}&#10;\usepackage{amsmath}&#10;\pagestyle{empty}&#10;\begin{document}&#10;$&#10;\nu_F&#10;$&#10;&#10;\end{document}"/>
  <p:tag name="IGUANATEXSIZE" val="20"/>
  <p:tag name="IGUANATEXCURSOR" val="87"/>
  <p:tag name="TRANSPARENCY" val="True"/>
  <p:tag name="FILENAME" val=""/>
  <p:tag name="LATEXENGINEID" val="0"/>
  <p:tag name="TEMPFOLDER" val="c:\temp\"/>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542.9321"/>
  <p:tag name="ORIGINALWIDTH" val="3501.312"/>
  <p:tag name="LATEXADDIN" val="\documentclass{article}&#10;\usepackage{amsmath}&#10;\newcommand{\euv}{\epsilon_{\mathrm{UV}}} \newcommand{\eir}{\epsilon_{\mathrm{IR}}}&#10;\newcommand{\ms}{\Bigl(\frac{\mu^2 e^{\gamma_{\mathrm{E}}}}{4\pi}\Bigr)^{\epsilon}}&#10;\newcommand{\dms}{\frac{(\mu^2 e^{\gamma_{\mathrm{E}}})^{\epsilon}}{\Gamma(1-\epsilon)}}&#10;\newcommand{\dd}[1]{\frac{d^D {#1} }{(2\pi)^D}} &#10;%\mathchardef\mhyphen=&quot;2D&#10;%%%%%%%%%%%%%%%%%%%%%%%%%%%%%%%%%%%%%%%%%%%%%%%%%%%%%%%%%%%%%&#10;&#10;&#10;%%%%%%%%%%%%%%%%%%%%%%%%%%%%%%%%%%%%%%%%%%%%%%%%% &#10;%%% Chul's definitions&#10;%%%%%%%%%%%%%%%%%%%%%%%%%%%%%%%%%%%%%&#10;%%%%%%%%%%%%%%%%%%%%%%%%%%%%%%%%%%%%%%%%%%%%%%%%%%%%%%%%%%%%&#10;&#10;\newcommand{\fms}[1]{{#1}\!\!\!/} \newcommand{\fmsl}[1]{{#1}\!\!\!\!/}&#10;\newcommand{\n}{\overline{n}} \newcommand{\nn}{\frac{\fms{\overline{n}}}{2}}&#10;\newcommand{\nnn}{\frac{\fms{n}}{2}}&#10;\newcommand{\mc}{\mathcal} \newcommand{\mr}{\mathrm} \newcommand{\mP}{\mathcal{P}}&#10;\newcommand{\mO}{\mathcal{O}}&#10;\newcommand{\bl}[1]{{\bf{#1}}} \newcommand{\bla}[1]{|{\bf{#1}}|}&#10;\newcommand{\blp}[1]{{\bf{#1}}_{\perp}} \newcommand{\blpu}[1]{{\bf{#1}}^{\perp}}&#10;\newcommand{\blpa}[1]{|{\bf{#1}}_{\perp}|} \newcommand{\bs}[1]{\boldsymbol{#1}}&#10;\newcommand{\bsp}[1]{{\boldsymbol{#1}}_{\perp}}&#10;&#10;\newcommand{\ds}{\displaystyle} \newcommand{\nnb}{\nonumber} \newcommand{\as}{\alpha_s}&#10;\newcommand{\eps}{\epsilon} \newcommand{\veps}{\varepsilon} \newcommand{\w}{\omega}&#10;\newcommand{\mums}{\mu^{2\epsilon}_{\overline{\mathrm{MS}}}}&#10;\pagestyle{empty}&#10;\begin{document}&#10;\begin{align*}&#10;&amp;J_\mathrm{semi}(p^2, \mu) \\ &amp;= \int \frac{d\overline{n}\cdot p_L}{\overline{n} \cdot p_L}&#10;\int \frac{d^2 \mathbf{p}_L^{\perp}}{2 \overline{n} \cdot p} \sum_X \mathrm{Tr} \langle 0| &#10; \ell (0) \delta^{(4)} (p + \mathcal{P}) |L X\rangle \langle L X|&#10;\overline{\ell} (0)  \frac{\fms{\overline{n}}}{2}  |0\rangle&#10;\end{align*}&#10;\end{document}"/>
  <p:tag name="IGUANATEXSIZE" val="100"/>
  <p:tag name="IGUANATEXCURSOR" val="1491"/>
  <p:tag name="TRANSPARENCY" val="True"/>
  <p:tag name="FILENAME" val=""/>
  <p:tag name="LATEXENGINEID" val="0"/>
  <p:tag name="TEMPFOLDER" val="c:\temp\"/>
  <p:tag name="LATEXFORMHEIGHT" val="312"/>
  <p:tag name="LATEXFORMWIDTH" val="384"/>
  <p:tag name="LATEXFORMWRAP" val="True"/>
  <p:tag name="BITMAPVECTOR" val="0"/>
</p:tagLst>
</file>

<file path=ppt/tags/tag50.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128.9839"/>
  <p:tag name="LATEXADDIN" val="\documentclass{article}&#10;\usepackage{amsmath}&#10;\pagestyle{empty}&#10;\begin{document}&#10;$&#10;\nu_C \ $&#10;&#10;\end{document}"/>
  <p:tag name="IGUANATEXSIZE" val="20"/>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5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480.6899"/>
  <p:tag name="LATEXADDIN" val="\documentclass{article}&#10;\usepackage{amsmath}&#10;\pagestyle{empty}&#10;\begin{document}&#10;$&#10;\mu_H (\sim Q)&#10;$&#10;&#10;\end{document}"/>
  <p:tag name="IGUANATEXSIZE" val="20"/>
  <p:tag name="IGUANATEXCURSOR" val="96"/>
  <p:tag name="TRANSPARENCY" val="True"/>
  <p:tag name="FILENAME" val=""/>
  <p:tag name="LATEXENGINEID" val="0"/>
  <p:tag name="TEMPFOLDER" val="c:\temp\"/>
  <p:tag name="LATEXFORMHEIGHT" val="312"/>
  <p:tag name="LATEXFORMWIDTH" val="384"/>
  <p:tag name="LATEXFORMWRAP" val="True"/>
  <p:tag name="BITMAPVECTOR" val="0"/>
</p:tagLst>
</file>

<file path=ppt/tags/tag52.xml><?xml version="1.0" encoding="utf-8"?>
<p:tagLst xmlns:a="http://schemas.openxmlformats.org/drawingml/2006/main" xmlns:r="http://schemas.openxmlformats.org/officeDocument/2006/relationships" xmlns:p="http://schemas.openxmlformats.org/presentationml/2006/main">
  <p:tag name="OUTPUTDPI" val="1200"/>
  <p:tag name="ORIGINALHEIGHT" val="130.4837"/>
  <p:tag name="ORIGINALWIDTH" val="707.9115"/>
  <p:tag name="LATEXADDIN" val="\documentclass{article}&#10;\usepackage{amsmath}&#10;\pagestyle{empty}&#10;\begin{document}&#10;$&#10;\mu_C (\sim \sqrt{Q M})&#10;$&#10;&#10;\end{document}"/>
  <p:tag name="IGUANATEXSIZE" val="20"/>
  <p:tag name="IGUANATEXCURSOR" val="105"/>
  <p:tag name="TRANSPARENCY" val="True"/>
  <p:tag name="FILENAME" val=""/>
  <p:tag name="LATEXENGINEID" val="0"/>
  <p:tag name="TEMPFOLDER" val="c:\temp\"/>
  <p:tag name="LATEXFORMHEIGHT" val="312"/>
  <p:tag name="LATEXFORMWIDTH" val="384"/>
  <p:tag name="LATEXFORMWRAP" val="True"/>
  <p:tag name="BITMAPVECTOR" val="0"/>
</p:tagLst>
</file>

<file path=ppt/tags/tag5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494.1882"/>
  <p:tag name="LATEXADDIN" val="\documentclass{article}&#10;\usepackage{amsmath}&#10;\pagestyle{empty}&#10;\begin{document}&#10;$&#10;\mu_S (\sim M)&#10;$&#10;&#10;\end{document}"/>
  <p:tag name="IGUANATEXSIZE" val="20"/>
  <p:tag name="IGUANATEXCURSOR" val="96"/>
  <p:tag name="TRANSPARENCY" val="True"/>
  <p:tag name="FILENAME" val=""/>
  <p:tag name="LATEXENGINEID" val="0"/>
  <p:tag name="TEMPFOLDER" val="c:\temp\"/>
  <p:tag name="LATEXFORMHEIGHT" val="312"/>
  <p:tag name="LATEXFORMWIDTH" val="384"/>
  <p:tag name="LATEXFORMWRAP" val="True"/>
  <p:tag name="BITMAPVECTOR" val="0"/>
</p:tagLst>
</file>

<file path=ppt/tags/tag5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477.6903"/>
  <p:tag name="LATEXADDIN" val="\documentclass{article}&#10;\usepackage{amsmath}&#10;\pagestyle{empty}&#10;\begin{document}&#10;$&#10;\nu_S (\sim M)&#10;$&#10;&#10;\end{document}"/>
  <p:tag name="IGUANATEXSIZE" val="20"/>
  <p:tag name="IGUANATEXCURSOR" val="96"/>
  <p:tag name="TRANSPARENCY" val="True"/>
  <p:tag name="FILENAME" val=""/>
  <p:tag name="LATEXENGINEID" val="0"/>
  <p:tag name="TEMPFOLDER" val="c:\temp\"/>
  <p:tag name="LATEXFORMHEIGHT" val="312"/>
  <p:tag name="LATEXFORMWIDTH" val="384"/>
  <p:tag name="LATEXFORMWRAP" val="True"/>
  <p:tag name="BITMAPVECTOR" val="0"/>
</p:tagLst>
</file>

<file path=ppt/tags/tag5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494.9381"/>
  <p:tag name="LATEXADDIN" val="\documentclass{article}&#10;\usepackage{amsmath}&#10;\pagestyle{empty}&#10;\begin{document}&#10;$&#10;\nu_C \ (\sim Q)&#10;$&#10;&#10;\end{document}"/>
  <p:tag name="IGUANATEXSIZE" val="20"/>
  <p:tag name="IGUANATEXCURSOR" val="89"/>
  <p:tag name="TRANSPARENCY" val="True"/>
  <p:tag name="FILENAME" val=""/>
  <p:tag name="LATEXENGINEID" val="0"/>
  <p:tag name="TEMPFOLDER" val="c:\temp\"/>
  <p:tag name="LATEXFORMHEIGHT" val="312"/>
  <p:tag name="LATEXFORMWIDTH" val="384"/>
  <p:tag name="LATEXFORMWRAP" val="True"/>
  <p:tag name="BITMAPVECTOR" val="0"/>
</p:tagLst>
</file>

<file path=ppt/tags/tag56.xml><?xml version="1.0" encoding="utf-8"?>
<p:tagLst xmlns:a="http://schemas.openxmlformats.org/drawingml/2006/main" xmlns:r="http://schemas.openxmlformats.org/officeDocument/2006/relationships" xmlns:p="http://schemas.openxmlformats.org/presentationml/2006/main">
  <p:tag name="OUTPUTDPI" val="1200"/>
  <p:tag name="ORIGINALHEIGHT" val="518.1852"/>
  <p:tag name="ORIGINALWIDTH" val="1109.111"/>
  <p:tag name="LATEXADDIN" val="\documentclass{article}&#10;\usepackage{amsmath}&#10;\pagestyle{empty}&#10;\begin{document}&#10;\begin{flalign*}&#10;\mu_H \sim Q&amp; \\&#10;\mu_C \sim \sqrt{QM}&amp; \nu_C \sim Q\\&#10;\mu_S \sim M&amp; \nu_S \sim M\\&#10;\end{flalign*} &#10;&#10;&#10;&#10;\end{document}"/>
  <p:tag name="IGUANATEXSIZE" val="20"/>
  <p:tag name="IGUANATEXCURSOR" val="187"/>
  <p:tag name="TRANSPARENCY" val="True"/>
  <p:tag name="FILENAME" val=""/>
  <p:tag name="LATEXENGINEID" val="0"/>
  <p:tag name="TEMPFOLDER" val="c:\temp\"/>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740.9074"/>
  <p:tag name="ORIGINALWIDTH" val="3651.293"/>
  <p:tag name="LATEXADDIN" val="\documentclass{article}&#10;\usepackage{amsmath}&#10;\newcommand{\euv}{\epsilon_{\mathrm{UV}}} \newcommand{\eir}{\epsilon_{\mathrm{IR}}}&#10;\newcommand{\ms}{\Bigl(\frac{\mu^2 e^{\gamma_{\mathrm{E}}}}{4\pi}\Bigr)^{\epsilon}}&#10;\newcommand{\dms}{\frac{(\mu^2 e^{\gamma_{\mathrm{E}}})^{\epsilon}}{\Gamma(1-\epsilon)}}&#10;\newcommand{\dd}[1]{\frac{d^D {#1} }{(2\pi)^D}} &#10;%\mathchardef\mhyphen=&quot;2D&#10;%%%%%%%%%%%%%%%%%%%%%%%%%%%%%%%%%%%%%%%%%%%%%%%%%%%%%%%%%%%%%&#10;&#10;&#10;%%%%%%%%%%%%%%%%%%%%%%%%%%%%%%%%%%%%%%%%%%%%%%%%% &#10;%%% Chul's definitions&#10;%%%%%%%%%%%%%%%%%%%%%%%%%%%%%%%%%%%%%&#10;%%%%%%%%%%%%%%%%%%%%%%%%%%%%%%%%%%%%%%%%%%%%%%%%%%%%%%%%%%%%&#10;&#10;\newcommand{\fms}[1]{{#1}\!\!\!/} \newcommand{\fmsl}[1]{{#1}\!\!\!\!/}&#10;\newcommand{\n}{\overline{n}} \newcommand{\nn}{\frac{\fms{\overline{n}}}{2}}&#10;\newcommand{\nnn}{\frac{\fms{n}}{2}}&#10;\newcommand{\mc}{\mathcal} \newcommand{\mr}{\mathrm} \newcommand{\mP}{\mathcal{P}}&#10;\newcommand{\mO}{\mathcal{O}}&#10;\newcommand{\bl}[1]{{\bf{#1}}} \newcommand{\bla}[1]{|{\bf{#1}}|}&#10;\newcommand{\blp}[1]{{\bf{#1}}_{\perp}} \newcommand{\blpu}[1]{{\bf{#1}}^{\perp}}&#10;\newcommand{\blpa}[1]{|{\bf{#1}}_{\perp}|} \newcommand{\bs}[1]{\boldsymbol{#1}}&#10;\newcommand{\bsp}[1]{{\boldsymbol{#1}}_{\perp}}&#10;&#10;\newcommand{\ds}{\displaystyle} \newcommand{\nnb}{\nonumber} \newcommand{\as}{\alpha_s}&#10;\newcommand{\eps}{\epsilon} \newcommand{\veps}{\varepsilon} \newcommand{\w}{\omega}&#10;\newcommand{\mums}{\mu^{2\epsilon}_{\overline{\mathrm{MS}}}}&#10;\usepackage{color}&#10;\pagestyle{empty}&#10;\begin{document}&#10;\begin{align*}&#10;&amp;J_{\mathrm{semi}}^a(p^2 , \mu, \nu) \\ &amp;= \int \frac{d\overline{n}\cdot p_L}{\overline{n} \cdot p_L}&#10;\int \frac{d^2 \mathbf{p}_L^{\perp}}{2\overline{n} \cdot p} \sum_X \mathrm{Tr} \langle 0| &#10; \ell (0) \delta^{(4)} (p + \mathcal{P}) |L X\rangle \langle L X|&#10;\overline{\ell} (0)  \frac{\fms{\overline{n}}}{2} \textcolor{red}{T^a}   |0\rangle \\&#10;&amp;\propto \mathrm{Tr}[T^a P_L]&#10;\end{align*}&#10;\end{document}"/>
  <p:tag name="IGUANATEXSIZE" val="100"/>
  <p:tag name="IGUANATEXCURSOR" val="1856"/>
  <p:tag name="TRANSPARENCY" val="True"/>
  <p:tag name="FILENAME" val=""/>
  <p:tag name="LATEXENGINEID" val="0"/>
  <p:tag name="TEMPFOLDER" val="c:\temp\"/>
  <p:tag name="LATEXFORMHEIGHT" val="282"/>
  <p:tag name="LATEXFORMWIDTH" val="729"/>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274.4657"/>
  <p:tag name="ORIGINALWIDTH" val="3262.842"/>
  <p:tag name="LATEXADDIN" val="\documentclass{article}&#10;\usepackage{amsmath}&#10;\newcommand{\euv}{\epsilon_{\mathrm{UV}}} \newcommand{\eir}{\epsilon_{\mathrm{IR}}}&#10;\newcommand{\ms}{\Bigl(\frac{\mu^2 e^{\gamma_{\mathrm{E}}}}{4\pi}\Bigr)^{\epsilon}}&#10;\newcommand{\dms}{\frac{(\mu^2 e^{\gamma_{\mathrm{E}}})^{\epsilon}}{\Gamma(1-\epsilon)}}&#10;\newcommand{\dd}[1]{\frac{d^D {#1} }{(2\pi)^D}} &#10;%\mathchardef\mhyphen=&quot;2D&#10;%%%%%%%%%%%%%%%%%%%%%%%%%%%%%%%%%%%%%%%%%%%%%%%%%%%%%%%%%%%%%&#10;&#10;&#10;%%%%%%%%%%%%%%%%%%%%%%%%%%%%%%%%%%%%%%%%%%%%%%%%% &#10;%%% Chul's definitions&#10;%%%%%%%%%%%%%%%%%%%%%%%%%%%%%%%%%%%%%&#10;%%%%%%%%%%%%%%%%%%%%%%%%%%%%%%%%%%%%%%%%%%%%%%%%%%%%%%%%%%%%&#10;&#10;\newcommand{\fms}[1]{{#1}\!\!\!/} \newcommand{\fmsl}[1]{{#1}\!\!\!\!/}&#10;\newcommand{\n}{\overline{n}} \newcommand{\nn}{\frac{\fms{\overline{n}}}{2}}&#10;\newcommand{\nnn}{\frac{\fms{n}}{2}}&#10;\newcommand{\mc}{\mathcal} \newcommand{\mr}{\mathrm} \newcommand{\mP}{\mathcal{P}}&#10;\newcommand{\mO}{\mathcal{O}}&#10;\newcommand{\bl}[1]{{\bf{#1}}} \newcommand{\bla}[1]{|{\bf{#1}}|}&#10;\newcommand{\blp}[1]{{\bf{#1}}_{\perp}} \newcommand{\blpu}[1]{{\bf{#1}}^{\perp}}&#10;\newcommand{\blpa}[1]{|{\bf{#1}}_{\perp}|} \newcommand{\bs}[1]{\boldsymbol{#1}}&#10;\newcommand{\bsp}[1]{{\boldsymbol{#1}}_{\perp}}&#10;&#10;\newcommand{\ds}{\displaystyle} \newcommand{\nnb}{\nonumber} \newcommand{\as}{\alpha_s}&#10;\newcommand{\eps}{\epsilon} \newcommand{\veps}{\varepsilon} \newcommand{\w}{\omega}&#10;\newcommand{\mums}{\mu^{2\epsilon}_{\overline{\mathrm{MS}}}}&#10;\pagestyle{empty}&#10;\begin{document}&#10;\begin{align*}&#10;\tilde{J}_\mathrm{semi}^{(1)}(\ln \frac{\mu^2}{\omega M}, \mu)  &#10;= \frac{\alpha C_{F}}{2 \pi}\frac{1}{\omega} (\ln^2 \frac{\mu^2}{\omega M}+\frac{3}{2} \ln \frac{\mu^2}{\omega M})+\mathrm{constants.}&#10;\end{align*}&#10;\end{document}"/>
  <p:tag name="IGUANATEXSIZE" val="100"/>
  <p:tag name="IGUANATEXCURSOR" val="1649"/>
  <p:tag name="TRANSPARENCY" val="True"/>
  <p:tag name="FILENAME" val=""/>
  <p:tag name="LATEXENGINEID" val="0"/>
  <p:tag name="TEMPFOLDER" val="c:\temp\"/>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983.1271"/>
  <p:tag name="ORIGINALWIDTH" val="3550.056"/>
  <p:tag name="LATEXADDIN" val="\documentclass{article}&#10;\usepackage{amsmath}&#10;\newcommand{\euv}{\epsilon_{\mathrm{UV}}} \newcommand{\eir}{\epsilon_{\mathrm{IR}}}&#10;\newcommand{\ms}{\Bigl(\frac{\mu^2 e^{\gamma_{\mathrm{E}}}}{4\pi}\Bigr)^{\epsilon}}&#10;\newcommand{\dms}{\frac{(\mu^2 e^{\gamma_{\mathrm{E}}})^{\epsilon}}{\Gamma(1-\epsilon)}}&#10;\newcommand{\dd}[1]{\frac{d^D {#1} }{(2\pi)^D}} &#10;%\mathchardef\mhyphen=&quot;2D&#10;%%%%%%%%%%%%%%%%%%%%%%%%%%%%%%%%%%%%%%%%%%%%%%%%%%%%%%%%%%%%%&#10;&#10;&#10;%%%%%%%%%%%%%%%%%%%%%%%%%%%%%%%%%%%%%%%%%%%%%%%%% &#10;%%% Chul's definitions&#10;%%%%%%%%%%%%%%%%%%%%%%%%%%%%%%%%%%%%%&#10;%%%%%%%%%%%%%%%%%%%%%%%%%%%%%%%%%%%%%%%%%%%%%%%%%%%%%%%%%%%%&#10;&#10;\newcommand{\fms}[1]{{#1}\!\!\!/} \newcommand{\fmsl}[1]{{#1}\!\!\!\!/}&#10;\newcommand{\n}{\overline{n}} \newcommand{\nn}{\frac{\fms{\overline{n}}}{2}}&#10;\newcommand{\nnn}{\frac{\fms{n}}{2}}&#10;\newcommand{\mc}{\mathcal} \newcommand{\mr}{\mathrm} \newcommand{\mP}{\mathcal{P}}&#10;\newcommand{\mO}{\mathcal{O}}&#10;\newcommand{\bl}[1]{{\bf{#1}}} \newcommand{\bla}[1]{|{\bf{#1}}|}&#10;\newcommand{\blp}[1]{{\bf{#1}}_{\perp}} \newcommand{\blpu}[1]{{\bf{#1}}^{\perp}}&#10;\newcommand{\blpa}[1]{|{\bf{#1}}_{\perp}|} \newcommand{\bs}[1]{\boldsymbol{#1}}&#10;\newcommand{\bsp}[1]{{\boldsymbol{#1}}_{\perp}}&#10;&#10;\newcommand{\ds}{\displaystyle} \newcommand{\nnb}{\nonumber} \newcommand{\as}{\alpha_s}&#10;\newcommand{\eps}{\epsilon} \newcommand{\veps}{\varepsilon} \newcommand{\w}{\omega}&#10;\newcommand{\mums}{\mu^{2\epsilon}_{\overline{\mathrm{MS}}}}&#10;\pagestyle{empty}&#10;\begin{document}&#10;\begin{align*}&#10;&amp;\tilde{J}_\mathrm{semi}^{a (1)}(\ln \frac{\mu^2}{\omega M}, \mu, \nu)  \\&#10;&amp;=\tilde{J}_\mathrm{semi}^{(1)} \mathrm{Tr}[T^a P_L] \\ &amp;+ \frac{\alpha C_{A} }{2 \pi} \frac{\mathrm{Tr}[T^a P_L]}{\omega} &#10; (2 \ln \frac{\mu}{M} \ln \frac{\nu}{\omega}+\frac{3}{2}\ln \frac{\mu}{M}-\frac{3}{4} \ln \frac{\mu^2}{\omega M}-\frac{1}{2} \ln^2 \frac{\mu^2}{\omega M})\\&#10;&amp; + \mathrm{constants.}&#10;\end{align*}&#10;\end{document}"/>
  <p:tag name="IGUANATEXSIZE" val="100"/>
  <p:tag name="IGUANATEXCURSOR" val="1824"/>
  <p:tag name="TRANSPARENCY" val="True"/>
  <p:tag name="FILENAME" val=""/>
  <p:tag name="LATEXENGINEID" val="0"/>
  <p:tag name="TEMPFOLDER" val="c:\temp\"/>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68.99134"/>
  <p:tag name="LATEXADDIN" val="\documentclass{article}&#10;\usepackage{amsmath}&#10;\pagestyle{empty}&#10;\begin{document}&#10;&#10;L&#10;&#10;&#10;\end{document}"/>
  <p:tag name="IGUANATEXSIZE" val="20"/>
  <p:tag name="IGUANATEXCURSOR" val="82"/>
  <p:tag name="TRANSPARENCY" val="True"/>
  <p:tag name="FILENAME" val=""/>
  <p:tag name="LATEXENGINEID" val="0"/>
  <p:tag name="TEMPFOLDER" val="c:\temp\"/>
  <p:tag name="LATEXFORMHEIGHT" val="312"/>
  <p:tag name="LATEXFORMWIDTH" val="384"/>
  <p:tag name="LATEXFORMWRAP" val="True"/>
  <p:tag name="BITMAPVECTOR" val="0"/>
</p:tagLst>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5788</TotalTime>
  <Words>1056</Words>
  <Application>Microsoft Office PowerPoint</Application>
  <PresentationFormat>와이드스크린</PresentationFormat>
  <Paragraphs>136</Paragraphs>
  <Slides>18</Slides>
  <Notes>17</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18</vt:i4>
      </vt:variant>
    </vt:vector>
  </HeadingPairs>
  <TitlesOfParts>
    <vt:vector size="23" baseType="lpstr">
      <vt:lpstr>맑은 고딕</vt:lpstr>
      <vt:lpstr>Arial</vt:lpstr>
      <vt:lpstr>Cambria Math</vt:lpstr>
      <vt:lpstr>Times New Roman</vt:lpstr>
      <vt:lpstr>Office 테마</vt:lpstr>
      <vt:lpstr>Semi-inclusive  lepton jet function  in SU(2)_L</vt:lpstr>
      <vt:lpstr>Introduction – Motivation</vt:lpstr>
      <vt:lpstr>Introduction – Problem Setup</vt:lpstr>
      <vt:lpstr>2-Jettiness</vt:lpstr>
      <vt:lpstr>SCET</vt:lpstr>
      <vt:lpstr>SCET factorization for the 2-jettiness</vt:lpstr>
      <vt:lpstr>Rapidity divergence</vt:lpstr>
      <vt:lpstr>Semi-inclusive lepton jet functions</vt:lpstr>
      <vt:lpstr>At order α</vt:lpstr>
      <vt:lpstr>The resummation of the large logarithm</vt:lpstr>
      <vt:lpstr>Renormalization Group Equation (RGE)</vt:lpstr>
      <vt:lpstr>The solutions of RGE for singlet</vt:lpstr>
      <vt:lpstr>The solutions of RGE for non-singlet</vt:lpstr>
      <vt:lpstr>Conclusion</vt:lpstr>
      <vt:lpstr>PowerPoint 프레젠테이션</vt:lpstr>
      <vt:lpstr>Conclusion</vt:lpstr>
      <vt:lpstr>Introduction – Motivation</vt:lpstr>
      <vt:lpstr>The common scales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Jet function in SU(2)_L</dc:title>
  <dc:creator>권태현[ 대학원석·박사통합과정수료연구(재학) / 물리학과 ]</dc:creator>
  <cp:lastModifiedBy>Kwon Tae hyun</cp:lastModifiedBy>
  <cp:revision>184</cp:revision>
  <cp:lastPrinted>2021-06-14T07:44:44Z</cp:lastPrinted>
  <dcterms:created xsi:type="dcterms:W3CDTF">2021-06-03T03:54:48Z</dcterms:created>
  <dcterms:modified xsi:type="dcterms:W3CDTF">2021-06-14T18:09:34Z</dcterms:modified>
</cp:coreProperties>
</file>