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59" r:id="rId2"/>
    <p:sldId id="442" r:id="rId3"/>
    <p:sldId id="440" r:id="rId4"/>
    <p:sldId id="441" r:id="rId5"/>
    <p:sldId id="443" r:id="rId6"/>
    <p:sldId id="444" r:id="rId7"/>
    <p:sldId id="445" r:id="rId8"/>
    <p:sldId id="446" r:id="rId9"/>
    <p:sldId id="447" r:id="rId10"/>
    <p:sldId id="448" r:id="rId11"/>
    <p:sldId id="449" r:id="rId12"/>
    <p:sldId id="450" r:id="rId13"/>
    <p:sldId id="451" r:id="rId14"/>
    <p:sldId id="452" r:id="rId15"/>
    <p:sldId id="461" r:id="rId16"/>
    <p:sldId id="454" r:id="rId17"/>
    <p:sldId id="462" r:id="rId18"/>
    <p:sldId id="463" r:id="rId19"/>
    <p:sldId id="455" r:id="rId2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42695"/>
    <a:srgbClr val="442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>
      <p:cViewPr>
        <p:scale>
          <a:sx n="62" d="100"/>
          <a:sy n="62" d="100"/>
        </p:scale>
        <p:origin x="1424" y="1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134225-8701-400F-895F-FA0C0F1A981B}" type="datetimeFigureOut">
              <a:rPr lang="en-US"/>
              <a:pPr>
                <a:defRPr/>
              </a:pPr>
              <a:t>6/11/2021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29" rIns="96658" bIns="4832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58" tIns="48329" rIns="96658" bIns="4832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041A162-2460-4CF6-9D0A-0800E57F0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F4C910-322F-4531-B903-BD54A8EA606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891457-32B8-4F06-8828-9E1D1E60C5A5}" type="slidenum">
              <a:rPr lang="en-US" smtClean="0">
                <a:latin typeface="Calibri" pitchFamily="34" charset="0"/>
              </a:rPr>
              <a:pPr eaLnBrk="1" hangingPunct="1"/>
              <a:t>2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349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8E6C9394-C3AC-B944-9970-9ED59FDF9DE6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6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71FB6-016B-4728-92C9-AFED8999C806}" type="datetimeFigureOut">
              <a:rPr lang="en-US"/>
              <a:pPr>
                <a:defRPr/>
              </a:pPr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9171-A2E9-4A5D-BDCA-E3C11AF2F1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84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00795-7FE7-4261-9A69-8FEF222EDBAF}" type="datetimeFigureOut">
              <a:rPr lang="en-US"/>
              <a:pPr>
                <a:defRPr/>
              </a:pPr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E548-155E-4986-AA90-8304309A74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37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E1922-470C-4EFE-9A12-53E9E0FA476A}" type="datetimeFigureOut">
              <a:rPr lang="en-US"/>
              <a:pPr>
                <a:defRPr/>
              </a:pPr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BEF05-3550-42D8-B771-27EA9C451F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94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B5865-FE56-4797-8E19-3D8B99BC53B7}" type="datetimeFigureOut">
              <a:rPr lang="en-US"/>
              <a:pPr>
                <a:defRPr/>
              </a:pPr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8155-58CA-402D-91E7-0DBFF3E548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53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828A9-527A-4B06-AD8E-548E76991330}" type="datetimeFigureOut">
              <a:rPr lang="en-US"/>
              <a:pPr>
                <a:defRPr/>
              </a:pPr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696C0-D15D-46F2-8748-672B457D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59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15F3A-944A-4433-84CC-F88E8382850A}" type="datetimeFigureOut">
              <a:rPr lang="en-US"/>
              <a:pPr>
                <a:defRPr/>
              </a:pPr>
              <a:t>6/11/2021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93DBB-2EE6-4A42-85CD-CE1D0FCE74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87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EB0CE-70D6-4AC6-BB1D-4FDFECD4874D}" type="datetimeFigureOut">
              <a:rPr lang="en-US"/>
              <a:pPr>
                <a:defRPr/>
              </a:pPr>
              <a:t>6/11/2021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D3BF6-D3D6-4300-A518-DBA2FEBC3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38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D1240-A795-4488-9822-CD0E51CB1680}" type="datetimeFigureOut">
              <a:rPr lang="en-US"/>
              <a:pPr>
                <a:defRPr/>
              </a:pPr>
              <a:t>6/11/2021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52533-35D4-4466-8385-2F2119F1E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3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C256F-485E-4DD9-A568-4F0E1A83C388}" type="datetimeFigureOut">
              <a:rPr lang="en-US"/>
              <a:pPr>
                <a:defRPr/>
              </a:pPr>
              <a:t>6/11/2021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72C48-4199-400B-B41E-708CDC547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31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C143-8B91-4717-A1DD-3AD0E00D3A22}" type="datetimeFigureOut">
              <a:rPr lang="en-US"/>
              <a:pPr>
                <a:defRPr/>
              </a:pPr>
              <a:t>6/11/2021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B8863-28FF-4214-B357-BFB8DFAB4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63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DFC27-33A5-4815-88E2-8B9C9FEF8C95}" type="datetimeFigureOut">
              <a:rPr lang="en-US"/>
              <a:pPr>
                <a:defRPr/>
              </a:pPr>
              <a:t>6/11/2021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880C-7F00-4A83-8243-953F34CD34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29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BC170A-02DE-4E84-B042-20E3589659AB}" type="datetimeFigureOut">
              <a:rPr lang="en-US"/>
              <a:pPr>
                <a:defRPr/>
              </a:pPr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62AD2FC-93CB-4466-858C-6874492C43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3.emf"/><Relationship Id="rId7" Type="http://schemas.openxmlformats.org/officeDocument/2006/relationships/image" Target="../media/image26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25.emf"/><Relationship Id="rId4" Type="http://schemas.openxmlformats.org/officeDocument/2006/relationships/image" Target="../media/image24.emf"/><Relationship Id="rId9" Type="http://schemas.openxmlformats.org/officeDocument/2006/relationships/image" Target="../media/image5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image" Target="../media/image29.emf"/><Relationship Id="rId7" Type="http://schemas.openxmlformats.org/officeDocument/2006/relationships/image" Target="../media/image33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10" Type="http://schemas.openxmlformats.org/officeDocument/2006/relationships/image" Target="../media/image62.png"/><Relationship Id="rId4" Type="http://schemas.openxmlformats.org/officeDocument/2006/relationships/image" Target="../media/image30.emf"/><Relationship Id="rId9" Type="http://schemas.openxmlformats.org/officeDocument/2006/relationships/image" Target="../media/image35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emf"/><Relationship Id="rId3" Type="http://schemas.openxmlformats.org/officeDocument/2006/relationships/image" Target="../media/image37.emf"/><Relationship Id="rId7" Type="http://schemas.openxmlformats.org/officeDocument/2006/relationships/image" Target="../media/image41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emf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emf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9.emf"/><Relationship Id="rId7" Type="http://schemas.openxmlformats.org/officeDocument/2006/relationships/image" Target="../media/image12.emf"/><Relationship Id="rId12" Type="http://schemas.openxmlformats.org/officeDocument/2006/relationships/image" Target="../media/image37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10.emf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image" Target="../media/image15.emf"/><Relationship Id="rId7" Type="http://schemas.openxmlformats.org/officeDocument/2006/relationships/image" Target="../media/image19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Relationship Id="rId9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-533400" y="-457200"/>
            <a:ext cx="10134600" cy="23622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FF0000"/>
                </a:solidFill>
                <a:cs typeface="Arial" panose="020B0604020202020204" pitchFamily="34" charset="0"/>
              </a:rPr>
              <a:t>Superheavy Dark Matter </a:t>
            </a:r>
            <a:br>
              <a:rPr lang="en-US" altLang="en-US" sz="4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en-US" altLang="en-US" sz="4000" dirty="0">
                <a:solidFill>
                  <a:srgbClr val="FF0000"/>
                </a:solidFill>
                <a:cs typeface="Arial" panose="020B0604020202020204" pitchFamily="34" charset="0"/>
              </a:rPr>
              <a:t>from String Theory</a:t>
            </a:r>
            <a:endParaRPr lang="en-US" altLang="en-US" sz="4000" dirty="0">
              <a:cs typeface="Arial" panose="020B0604020202020204" pitchFamily="34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-838200" y="1676400"/>
            <a:ext cx="10820400" cy="9144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  <a:cs typeface="Arial" panose="020B0604020202020204" pitchFamily="34" charset="0"/>
              </a:rPr>
              <a:t>Rouzbeh </a:t>
            </a:r>
            <a:r>
              <a:rPr lang="en-US" altLang="en-US" dirty="0" err="1">
                <a:solidFill>
                  <a:srgbClr val="0000FF"/>
                </a:solidFill>
                <a:cs typeface="Arial" panose="020B0604020202020204" pitchFamily="34" charset="0"/>
              </a:rPr>
              <a:t>Allahverdi</a:t>
            </a:r>
            <a:endParaRPr lang="en-US" altLang="en-US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4101" name="Title 1"/>
          <p:cNvSpPr txBox="1">
            <a:spLocks/>
          </p:cNvSpPr>
          <p:nvPr/>
        </p:nvSpPr>
        <p:spPr bwMode="auto">
          <a:xfrm>
            <a:off x="-533400" y="2819400"/>
            <a:ext cx="10134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B050"/>
                </a:solidFill>
                <a:latin typeface="+mj-lt"/>
              </a:rPr>
              <a:t>PASCOS 2021</a:t>
            </a:r>
          </a:p>
        </p:txBody>
      </p:sp>
      <p:sp>
        <p:nvSpPr>
          <p:cNvPr id="9" name="Rectangle 8"/>
          <p:cNvSpPr/>
          <p:nvPr/>
        </p:nvSpPr>
        <p:spPr>
          <a:xfrm>
            <a:off x="800131" y="4658380"/>
            <a:ext cx="7423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+mj-lt"/>
              </a:rPr>
              <a:t>IBS, Center for Theoretical Physics of the Universe</a:t>
            </a:r>
            <a:endParaRPr lang="en-US" sz="2800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2302" y="5115580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+mj-lt"/>
              </a:rPr>
              <a:t>June</a:t>
            </a:r>
            <a:r>
              <a:rPr lang="en-US" sz="2800" dirty="0">
                <a:solidFill>
                  <a:srgbClr val="C00000"/>
                </a:solidFill>
                <a:latin typeface="+mj-lt"/>
                <a:cs typeface="Arial" pitchFamily="34" charset="0"/>
              </a:rPr>
              <a:t> 14-18, 2021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305" y="2133600"/>
            <a:ext cx="5865495" cy="11176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CFA205C-A73E-4FBF-9621-DE3BF493BEEB}"/>
              </a:ext>
            </a:extLst>
          </p:cNvPr>
          <p:cNvSpPr/>
          <p:nvPr/>
        </p:nvSpPr>
        <p:spPr>
          <a:xfrm>
            <a:off x="228600" y="5867400"/>
            <a:ext cx="15712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dirty="0">
                <a:latin typeface="Chalkboard" charset="0"/>
              </a:rPr>
              <a:t>Based on: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E3DCE5-C786-45FE-A615-0C35C894CAB8}"/>
              </a:ext>
            </a:extLst>
          </p:cNvPr>
          <p:cNvSpPr/>
          <p:nvPr/>
        </p:nvSpPr>
        <p:spPr>
          <a:xfrm>
            <a:off x="228600" y="6290845"/>
            <a:ext cx="5982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R.A., </a:t>
            </a:r>
            <a:r>
              <a:rPr lang="en-US" sz="2000" dirty="0" err="1">
                <a:solidFill>
                  <a:srgbClr val="FF0000"/>
                </a:solidFill>
                <a:latin typeface="Chalkboard" charset="0"/>
              </a:rPr>
              <a:t>Broeckel</a:t>
            </a:r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Chalkboard" charset="0"/>
              </a:rPr>
              <a:t>Cicoli</a:t>
            </a:r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Chalkboard" charset="0"/>
              </a:rPr>
              <a:t>Osinski</a:t>
            </a:r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  </a:t>
            </a:r>
            <a:r>
              <a:rPr lang="en-US" sz="2000" dirty="0">
                <a:solidFill>
                  <a:srgbClr val="0070C0"/>
                </a:solidFill>
                <a:latin typeface="Chalkboard" charset="0"/>
              </a:rPr>
              <a:t>JHEP 1810, 02, 026 (2021)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726D83-6391-494F-ABC5-64F6BA7FD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358"/>
            <a:ext cx="2216227" cy="5314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01F530-4BBD-460A-A966-49EC50128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2096" y="76044"/>
            <a:ext cx="2548104" cy="7621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7BC308-6C41-4EAF-8022-455101F4F4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3025" y="228600"/>
            <a:ext cx="2451375" cy="533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2ABA5FC-1F38-4F9C-AB20-800C92CA3F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" y="838200"/>
            <a:ext cx="4749189" cy="86247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0877CEC-2C73-42FA-83D7-2A9463B24786}"/>
              </a:ext>
            </a:extLst>
          </p:cNvPr>
          <p:cNvSpPr txBox="1"/>
          <p:nvPr/>
        </p:nvSpPr>
        <p:spPr>
          <a:xfrm>
            <a:off x="0" y="1981200"/>
            <a:ext cx="914399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MSSM-like hidden sector:</a:t>
            </a: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(1)                             . </a:t>
            </a: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(2) R-parity violation.</a:t>
            </a: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(3) Very light hidden electrons (similar to visible sector neutrinos).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A8D2C22-DC8C-4FE1-869E-E6B094A1F78B}"/>
                  </a:ext>
                </a:extLst>
              </p:cNvPr>
              <p:cNvSpPr txBox="1"/>
              <p:nvPr/>
            </p:nvSpPr>
            <p:spPr>
              <a:xfrm>
                <a:off x="380999" y="2671465"/>
                <a:ext cx="2209801" cy="535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𝑄𝐶𝐷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h𝑖𝑑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≫</m:t>
                          </m:r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𝑄𝐶𝐷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A8D2C22-DC8C-4FE1-869E-E6B094A1F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9" y="2671465"/>
                <a:ext cx="2209801" cy="5358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415F3842-C5DD-4BF6-8B0B-4774AD681726}"/>
              </a:ext>
            </a:extLst>
          </p:cNvPr>
          <p:cNvSpPr txBox="1"/>
          <p:nvPr/>
        </p:nvSpPr>
        <p:spPr>
          <a:xfrm>
            <a:off x="0" y="4948535"/>
            <a:ext cx="91439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Couplings: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E57ADA1-B7EF-44F4-A41A-3A4875A532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337" y="5456046"/>
            <a:ext cx="5071063" cy="79235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2308847-A3F0-4EE7-932F-70C4B2C8BA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969" y="6125343"/>
            <a:ext cx="4934031" cy="80885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C069465-E4DE-4576-A392-F367671CA96D}"/>
              </a:ext>
            </a:extLst>
          </p:cNvPr>
          <p:cNvSpPr txBox="1"/>
          <p:nvPr/>
        </p:nvSpPr>
        <p:spPr>
          <a:xfrm>
            <a:off x="5943600" y="914400"/>
            <a:ext cx="196593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DM is the LSP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57E3F86-134F-4A0C-8D3D-0B671B7F35B1}"/>
                  </a:ext>
                </a:extLst>
              </p:cNvPr>
              <p:cNvSpPr txBox="1"/>
              <p:nvPr/>
            </p:nvSpPr>
            <p:spPr>
              <a:xfrm rot="16200000">
                <a:off x="6016778" y="637734"/>
                <a:ext cx="471972" cy="2823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57E3F86-134F-4A0C-8D3D-0B671B7F35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016778" y="637734"/>
                <a:ext cx="471972" cy="2823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589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E45877-ADF6-45C5-8BD9-75A1E6DEF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76" y="0"/>
            <a:ext cx="4979624" cy="8299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5078D1-A8CD-481D-9017-C1DED00D5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17" y="762000"/>
            <a:ext cx="4864883" cy="7234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0E2A6A8-C4C9-4C1D-9F87-E3D157D57D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676400"/>
            <a:ext cx="4850115" cy="723442"/>
          </a:xfrm>
          <a:prstGeom prst="rect">
            <a:avLst/>
          </a:prstGeom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1C29A29-3BAB-43E0-863F-1C82C2A762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" y="3010358"/>
            <a:ext cx="6127988" cy="7234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D9F3CBB-0863-4282-8A2D-B934859F2A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3716" y="3216465"/>
            <a:ext cx="1576884" cy="31122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90DF086-C533-473C-BCEE-D16BF101AA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3821017"/>
            <a:ext cx="5444753" cy="82718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7F0ED36-56F6-431A-A28D-6C576C0A03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214" y="4927846"/>
            <a:ext cx="2156586" cy="78715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9D50E92-6909-44C7-93FC-D10BCBDEF8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200" y="5938606"/>
            <a:ext cx="6524625" cy="837041"/>
          </a:xfrm>
          <a:prstGeom prst="rect">
            <a:avLst/>
          </a:prstGeom>
          <a:ln>
            <a:solidFill>
              <a:schemeClr val="accent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7864F15-1379-4BC5-B476-49A7938BC33A}"/>
                  </a:ext>
                </a:extLst>
              </p:cNvPr>
              <p:cNvSpPr txBox="1"/>
              <p:nvPr/>
            </p:nvSpPr>
            <p:spPr>
              <a:xfrm>
                <a:off x="6791324" y="6066163"/>
                <a:ext cx="2209801" cy="5121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h𝑖𝑑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7864F15-1379-4BC5-B476-49A7938BC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324" y="6066163"/>
                <a:ext cx="2209801" cy="51219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959B0BD6-0281-4B0A-A86E-35A5C436E008}"/>
              </a:ext>
            </a:extLst>
          </p:cNvPr>
          <p:cNvSpPr txBox="1"/>
          <p:nvPr/>
        </p:nvSpPr>
        <p:spPr>
          <a:xfrm>
            <a:off x="0" y="2514600"/>
            <a:ext cx="5181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Giudice-</a:t>
            </a:r>
            <a:r>
              <a:rPr lang="en-US" sz="2400" dirty="0" err="1">
                <a:solidFill>
                  <a:srgbClr val="0000FF"/>
                </a:solidFill>
                <a:latin typeface="Chalkboard" charset="0"/>
              </a:rPr>
              <a:t>Masiero</a:t>
            </a: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 contribution:</a:t>
            </a:r>
          </a:p>
        </p:txBody>
      </p:sp>
    </p:spTree>
    <p:extLst>
      <p:ext uri="{BB962C8B-B14F-4D97-AF65-F5344CB8AC3E}">
        <p14:creationId xmlns:p14="http://schemas.microsoft.com/office/powerpoint/2010/main" val="2754172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9806AF-CCAC-470D-BF29-8D57F9CB6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22" y="609600"/>
            <a:ext cx="5297278" cy="10300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DF35C3-6245-4A97-860C-0F54C65F65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95775"/>
            <a:ext cx="6781800" cy="818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E252FF-DCFB-46C4-9B98-3F56FD8F6B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2628570"/>
            <a:ext cx="4800600" cy="8766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297B806-AB35-4928-8BC6-9AE3F8AB62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608" y="3542970"/>
            <a:ext cx="4321992" cy="8766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B92FC24-128C-4D98-8B99-5EDAA6BBCA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22" y="5353455"/>
            <a:ext cx="3657601" cy="8949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7BCAAC8-FFC5-4C86-BCB8-45F9C5ABEA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362" y="6363030"/>
            <a:ext cx="1675084" cy="41877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CBCECC-49C7-46D2-926E-A737CAEB6F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33362" y="6428086"/>
            <a:ext cx="943238" cy="35371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D1ACA7D-0987-42F2-8FFB-0E9522B69B51}"/>
              </a:ext>
            </a:extLst>
          </p:cNvPr>
          <p:cNvSpPr txBox="1"/>
          <p:nvPr/>
        </p:nvSpPr>
        <p:spPr>
          <a:xfrm>
            <a:off x="0" y="4643735"/>
            <a:ext cx="883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Obtaining the right density perturbations gives the following relation: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000337-97BC-47E4-B007-B856275AC54C}"/>
              </a:ext>
            </a:extLst>
          </p:cNvPr>
          <p:cNvSpPr txBox="1"/>
          <p:nvPr/>
        </p:nvSpPr>
        <p:spPr>
          <a:xfrm>
            <a:off x="0" y="76200"/>
            <a:ext cx="883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Inflationary observables:</a:t>
            </a:r>
          </a:p>
        </p:txBody>
      </p:sp>
    </p:spTree>
    <p:extLst>
      <p:ext uri="{BB962C8B-B14F-4D97-AF65-F5344CB8AC3E}">
        <p14:creationId xmlns:p14="http://schemas.microsoft.com/office/powerpoint/2010/main" val="1669394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D08E86AA-063D-4111-80D9-CB13A538A0D9}"/>
              </a:ext>
            </a:extLst>
          </p:cNvPr>
          <p:cNvSpPr txBox="1">
            <a:spLocks noChangeArrowheads="1"/>
          </p:cNvSpPr>
          <p:nvPr/>
        </p:nvSpPr>
        <p:spPr>
          <a:xfrm>
            <a:off x="-838200" y="0"/>
            <a:ext cx="2209800" cy="6096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>
                <a:solidFill>
                  <a:srgbClr val="FF0000"/>
                </a:solidFill>
                <a:latin typeface="Chalkboard"/>
                <a:ea typeface="+mj-ea"/>
                <a:cs typeface="+mj-cs"/>
              </a:rPr>
              <a:t>          Results: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4B5E0D-2606-41A2-BE56-0538C5E3CEA5}"/>
              </a:ext>
            </a:extLst>
          </p:cNvPr>
          <p:cNvSpPr txBox="1"/>
          <p:nvPr/>
        </p:nvSpPr>
        <p:spPr>
          <a:xfrm>
            <a:off x="0" y="533400"/>
            <a:ext cx="9296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We impose the requirement from density perturbations, and find the </a:t>
            </a: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DM mass that corresponds to the observed abundance.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287EF8-5FAB-4A21-90A5-84EA636F221E}"/>
              </a:ext>
            </a:extLst>
          </p:cNvPr>
          <p:cNvSpPr txBox="1"/>
          <p:nvPr/>
        </p:nvSpPr>
        <p:spPr>
          <a:xfrm>
            <a:off x="0" y="2052935"/>
            <a:ext cx="9296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We perform this over the expected range of parameters (1444 points):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1964188-4B04-45CE-84D5-D724343ECA95}"/>
                  </a:ext>
                </a:extLst>
              </p:cNvPr>
              <p:cNvSpPr txBox="1"/>
              <p:nvPr/>
            </p:nvSpPr>
            <p:spPr>
              <a:xfrm>
                <a:off x="0" y="2662535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[1,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1964188-4B04-45CE-84D5-D724343ECA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62535"/>
                <a:ext cx="1981200" cy="461665"/>
              </a:xfrm>
              <a:prstGeom prst="rect">
                <a:avLst/>
              </a:prstGeom>
              <a:blipFill>
                <a:blip r:embed="rId2"/>
                <a:stretch>
                  <a:fillRect r="-923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8438348-7913-46A1-BAF9-0C7CC73CDDF4}"/>
                  </a:ext>
                </a:extLst>
              </p:cNvPr>
              <p:cNvSpPr txBox="1"/>
              <p:nvPr/>
            </p:nvSpPr>
            <p:spPr>
              <a:xfrm>
                <a:off x="5715000" y="2662535"/>
                <a:ext cx="24384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[10,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8438348-7913-46A1-BAF9-0C7CC73CDD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662535"/>
                <a:ext cx="2438400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B423C7A-D306-4E9C-99A5-DCFE59ABC254}"/>
                  </a:ext>
                </a:extLst>
              </p:cNvPr>
              <p:cNvSpPr txBox="1"/>
              <p:nvPr/>
            </p:nvSpPr>
            <p:spPr>
              <a:xfrm>
                <a:off x="2667000" y="2667000"/>
                <a:ext cx="24384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,0.1]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B423C7A-D306-4E9C-99A5-DCFE59ABC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667000"/>
                <a:ext cx="2438400" cy="461665"/>
              </a:xfrm>
              <a:prstGeom prst="rect">
                <a:avLst/>
              </a:prstGeom>
              <a:blipFill>
                <a:blip r:embed="rId4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051C6A1-9171-40DC-A6A1-8EB07C7014E5}"/>
                  </a:ext>
                </a:extLst>
              </p:cNvPr>
              <p:cNvSpPr txBox="1"/>
              <p:nvPr/>
            </p:nvSpPr>
            <p:spPr>
              <a:xfrm>
                <a:off x="0" y="3536603"/>
                <a:ext cx="1905000" cy="501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[0.01,1]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051C6A1-9171-40DC-A6A1-8EB07C7014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36603"/>
                <a:ext cx="1905000" cy="501997"/>
              </a:xfrm>
              <a:prstGeom prst="rect">
                <a:avLst/>
              </a:prstGeom>
              <a:blipFill>
                <a:blip r:embed="rId5"/>
                <a:stretch>
                  <a:fillRect r="-1917"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16F940A8-805D-4854-AECB-967D8FE17D14}"/>
              </a:ext>
            </a:extLst>
          </p:cNvPr>
          <p:cNvSpPr/>
          <p:nvPr/>
        </p:nvSpPr>
        <p:spPr>
          <a:xfrm>
            <a:off x="2399172" y="3600390"/>
            <a:ext cx="6248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halkboard" charset="0"/>
              </a:rPr>
              <a:t>Cicoli</a:t>
            </a:r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, K. Dutta, Maharana, Quevedo  </a:t>
            </a:r>
            <a:r>
              <a:rPr lang="en-US" sz="2000" dirty="0">
                <a:solidFill>
                  <a:srgbClr val="0070C0"/>
                </a:solidFill>
                <a:latin typeface="Chalkboard" charset="0"/>
              </a:rPr>
              <a:t>JCAP 08, 006 (2016)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A1DC49-D832-4FBF-9012-E6225B78974C}"/>
              </a:ext>
            </a:extLst>
          </p:cNvPr>
          <p:cNvSpPr txBox="1"/>
          <p:nvPr/>
        </p:nvSpPr>
        <p:spPr>
          <a:xfrm>
            <a:off x="0" y="4796135"/>
            <a:ext cx="9296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72% of the parameter set gives rise to the correct DM abundance.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17F7C6-CFC6-48B6-ABAE-C3BA2F8E6F4C}"/>
              </a:ext>
            </a:extLst>
          </p:cNvPr>
          <p:cNvSpPr txBox="1"/>
          <p:nvPr/>
        </p:nvSpPr>
        <p:spPr>
          <a:xfrm>
            <a:off x="0" y="5414665"/>
            <a:ext cx="9296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The resulting DM mass is always in the following range: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39CF20A-4262-41DF-9FC6-E63B94F800B0}"/>
                  </a:ext>
                </a:extLst>
              </p:cNvPr>
              <p:cNvSpPr txBox="1"/>
              <p:nvPr/>
            </p:nvSpPr>
            <p:spPr>
              <a:xfrm>
                <a:off x="76200" y="6067529"/>
                <a:ext cx="3429000" cy="40947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∼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𝐺𝑒𝑉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39CF20A-4262-41DF-9FC6-E63B94F800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6067529"/>
                <a:ext cx="3429000" cy="409471"/>
              </a:xfrm>
              <a:prstGeom prst="rect">
                <a:avLst/>
              </a:prstGeom>
              <a:blipFill>
                <a:blip r:embed="rId6"/>
                <a:stretch>
                  <a:fillRect b="-17143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4273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DEC644-613F-42EB-878D-6E22F4795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32149"/>
            <a:ext cx="8822408" cy="53114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544DCB-15F8-43FE-8084-50AD0110855E}"/>
              </a:ext>
            </a:extLst>
          </p:cNvPr>
          <p:cNvSpPr txBox="1"/>
          <p:nvPr/>
        </p:nvSpPr>
        <p:spPr>
          <a:xfrm>
            <a:off x="0" y="152400"/>
            <a:ext cx="9677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Points that yield the correct density perturbations and DM abundance: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10D841-19C7-4198-B68F-CDED1D614C1D}"/>
                  </a:ext>
                </a:extLst>
              </p:cNvPr>
              <p:cNvSpPr txBox="1"/>
              <p:nvPr/>
            </p:nvSpPr>
            <p:spPr>
              <a:xfrm>
                <a:off x="-304800" y="5890800"/>
                <a:ext cx="4114800" cy="7386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bSup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−21/8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−13/4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10D841-19C7-4198-B68F-CDED1D614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4800" y="5890800"/>
                <a:ext cx="4114800" cy="7386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368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40D687-0596-430F-B637-52A65C242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846" y="748552"/>
            <a:ext cx="4498553" cy="61094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A81BD8C-7D53-42C5-9F62-725FF2916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799" y="748552"/>
            <a:ext cx="4572001" cy="61094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5F9CC0-E052-41A8-942A-B31221EBC2EF}"/>
              </a:ext>
            </a:extLst>
          </p:cNvPr>
          <p:cNvSpPr txBox="1"/>
          <p:nvPr/>
        </p:nvSpPr>
        <p:spPr>
          <a:xfrm>
            <a:off x="0" y="76200"/>
            <a:ext cx="96774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latin typeface="Chalkboard" charset="0"/>
              </a:rPr>
              <a:t>     Subsets according to                           Subsets according to </a:t>
            </a:r>
            <a:endParaRPr lang="en-US" sz="2400" dirty="0">
              <a:solidFill>
                <a:srgbClr val="0000FF"/>
              </a:solidFill>
              <a:latin typeface="Chalkboard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5440E6-6EAE-43AD-809B-8962E0D7C351}"/>
                  </a:ext>
                </a:extLst>
              </p:cNvPr>
              <p:cNvSpPr txBox="1"/>
              <p:nvPr/>
            </p:nvSpPr>
            <p:spPr>
              <a:xfrm>
                <a:off x="2971800" y="91440"/>
                <a:ext cx="5943600" cy="4022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                                                        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sub>
                    </m:sSub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5440E6-6EAE-43AD-809B-8962E0D7C3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91440"/>
                <a:ext cx="5943600" cy="402226"/>
              </a:xfrm>
              <a:prstGeom prst="rect">
                <a:avLst/>
              </a:prstGeom>
              <a:blipFill>
                <a:blip r:embed="rId4"/>
                <a:stretch>
                  <a:fillRect t="-24242" b="-3484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798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868C8D-3E4B-4A29-9A49-CEF302FC670F}"/>
              </a:ext>
            </a:extLst>
          </p:cNvPr>
          <p:cNvSpPr txBox="1"/>
          <p:nvPr/>
        </p:nvSpPr>
        <p:spPr>
          <a:xfrm>
            <a:off x="0" y="76200"/>
            <a:ext cx="9677400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latin typeface="Chalkboard" charset="0"/>
              </a:rPr>
              <a:t>Black:</a:t>
            </a: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 </a:t>
            </a: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  <a:latin typeface="Chalkboard" charset="0"/>
              </a:rPr>
              <a:t>Red: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7D13A1C-B3F4-4936-9820-E69896ECA906}"/>
                  </a:ext>
                </a:extLst>
              </p:cNvPr>
              <p:cNvSpPr txBox="1"/>
              <p:nvPr/>
            </p:nvSpPr>
            <p:spPr>
              <a:xfrm>
                <a:off x="1066800" y="849868"/>
                <a:ext cx="5943600" cy="738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3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𝑟𝑎𝑛𝑔𝑒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𝑏𝑢𝑡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𝑜𝑢𝑡𝑠𝑖𝑑𝑒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7D13A1C-B3F4-4936-9820-E69896ECA9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849868"/>
                <a:ext cx="5943600" cy="738664"/>
              </a:xfrm>
              <a:prstGeom prst="rect">
                <a:avLst/>
              </a:prstGeom>
              <a:blipFill>
                <a:blip r:embed="rId2"/>
                <a:stretch>
                  <a:fillRect l="-1231" b="-2377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FEBFC0E-94BF-4FF0-A538-C0B9C73DD712}"/>
                  </a:ext>
                </a:extLst>
              </p:cNvPr>
              <p:cNvSpPr txBox="1"/>
              <p:nvPr/>
            </p:nvSpPr>
            <p:spPr>
              <a:xfrm>
                <a:off x="1066800" y="76200"/>
                <a:ext cx="59436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𝑟𝑎𝑛𝑔𝑒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FEBFC0E-94BF-4FF0-A538-C0B9C73DD7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76200"/>
                <a:ext cx="5943600" cy="369332"/>
              </a:xfrm>
              <a:prstGeom prst="rect">
                <a:avLst/>
              </a:prstGeom>
              <a:blipFill>
                <a:blip r:embed="rId3"/>
                <a:stretch>
                  <a:fillRect b="-28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D87A7B3-368D-4BF0-895A-4EBA82D2B08B}"/>
                  </a:ext>
                </a:extLst>
              </p:cNvPr>
              <p:cNvSpPr txBox="1"/>
              <p:nvPr/>
            </p:nvSpPr>
            <p:spPr>
              <a:xfrm>
                <a:off x="3338513" y="76200"/>
                <a:ext cx="5805487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0.9565&lt;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&lt;0.9733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D87A7B3-368D-4BF0-895A-4EBA82D2B0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513" y="76200"/>
                <a:ext cx="580548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0DEBE50-4D58-47E1-8D9E-552C04BAED14}"/>
                  </a:ext>
                </a:extLst>
              </p:cNvPr>
              <p:cNvSpPr txBox="1"/>
              <p:nvPr/>
            </p:nvSpPr>
            <p:spPr>
              <a:xfrm>
                <a:off x="3338513" y="838200"/>
                <a:ext cx="58054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0.9523&lt;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&lt;0.9775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0DEBE50-4D58-47E1-8D9E-552C04BAED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513" y="838200"/>
                <a:ext cx="580548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D8E8D94D-BACE-4E28-A718-6B47399D654D}"/>
              </a:ext>
            </a:extLst>
          </p:cNvPr>
          <p:cNvSpPr/>
          <p:nvPr/>
        </p:nvSpPr>
        <p:spPr>
          <a:xfrm>
            <a:off x="3931829" y="1352490"/>
            <a:ext cx="5288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Planck 2018  </a:t>
            </a:r>
            <a:r>
              <a:rPr lang="en-US" sz="2000" dirty="0">
                <a:solidFill>
                  <a:srgbClr val="0070C0"/>
                </a:solidFill>
                <a:latin typeface="Chalkboard" charset="0"/>
              </a:rPr>
              <a:t>Astron. </a:t>
            </a:r>
            <a:r>
              <a:rPr lang="en-US" sz="2000" dirty="0" err="1">
                <a:solidFill>
                  <a:srgbClr val="0070C0"/>
                </a:solidFill>
                <a:latin typeface="Chalkboard" charset="0"/>
              </a:rPr>
              <a:t>Astrophys</a:t>
            </a:r>
            <a:r>
              <a:rPr lang="en-US" sz="2000" dirty="0">
                <a:solidFill>
                  <a:srgbClr val="0070C0"/>
                </a:solidFill>
                <a:latin typeface="Chalkboard" charset="0"/>
              </a:rPr>
              <a:t>. 641, A10 (2020) 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586F21-2DF8-4026-92E1-396AF0382B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" y="1900535"/>
            <a:ext cx="8686800" cy="488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800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978B80C1-547C-4346-977F-AD8223E05BC2}"/>
              </a:ext>
            </a:extLst>
          </p:cNvPr>
          <p:cNvSpPr txBox="1">
            <a:spLocks noChangeArrowheads="1"/>
          </p:cNvSpPr>
          <p:nvPr/>
        </p:nvSpPr>
        <p:spPr>
          <a:xfrm>
            <a:off x="-990600" y="-76200"/>
            <a:ext cx="4267200" cy="6096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>
                <a:solidFill>
                  <a:srgbClr val="FF0000"/>
                </a:solidFill>
                <a:latin typeface="Chalkboard"/>
                <a:ea typeface="+mj-ea"/>
                <a:cs typeface="+mj-cs"/>
              </a:rPr>
              <a:t>          Numerical Analysis: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BC89EA-4B2B-4C9E-850F-A4669E925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035"/>
            <a:ext cx="6303484" cy="32607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E7CE31-7C19-4B6B-A5E9-69505C7CE9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3352800"/>
            <a:ext cx="2590800" cy="349592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5235755-A178-47EB-A285-6CD0A7561D07}"/>
              </a:ext>
            </a:extLst>
          </p:cNvPr>
          <p:cNvSpPr txBox="1"/>
          <p:nvPr/>
        </p:nvSpPr>
        <p:spPr>
          <a:xfrm>
            <a:off x="0" y="4895671"/>
            <a:ext cx="65532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latin typeface="Chalkboard" charset="0"/>
              </a:rPr>
              <a:t>Benchmark point to numerically solve this system:</a:t>
            </a:r>
            <a:endParaRPr lang="en-US" sz="2400" dirty="0">
              <a:solidFill>
                <a:srgbClr val="FF0000"/>
              </a:solidFill>
              <a:latin typeface="Chalkboard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16E638-296F-4344-8FA5-D82832403EB5}"/>
              </a:ext>
            </a:extLst>
          </p:cNvPr>
          <p:cNvSpPr txBox="1"/>
          <p:nvPr/>
        </p:nvSpPr>
        <p:spPr>
          <a:xfrm>
            <a:off x="0" y="381000"/>
            <a:ext cx="101346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latin typeface="Chalkboard" charset="0"/>
              </a:rPr>
              <a:t>System of Boltzmann equations governing various species:</a:t>
            </a:r>
            <a:endParaRPr lang="en-US" sz="2400" dirty="0">
              <a:solidFill>
                <a:srgbClr val="FF0000"/>
              </a:solidFill>
              <a:latin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970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86F0D4-968D-47B7-ADE2-5E8F96141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-76200"/>
            <a:ext cx="5083711" cy="3487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E2B084-7470-4ACC-B1EA-507A17F696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3429000"/>
            <a:ext cx="5188448" cy="3429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C07553-42C1-4427-B11E-186319560DE1}"/>
              </a:ext>
            </a:extLst>
          </p:cNvPr>
          <p:cNvSpPr txBox="1"/>
          <p:nvPr/>
        </p:nvSpPr>
        <p:spPr>
          <a:xfrm>
            <a:off x="0" y="4895671"/>
            <a:ext cx="548640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latin typeface="Chalkboard" charset="0"/>
              </a:rPr>
              <a:t>Evolution of the visible sector temperature:</a:t>
            </a:r>
            <a:endParaRPr lang="en-US" sz="2400" dirty="0">
              <a:solidFill>
                <a:srgbClr val="FF0000"/>
              </a:solidFill>
              <a:latin typeface="Chalkboard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BB6362-60CA-416E-8A2E-54C06C5DAE85}"/>
              </a:ext>
            </a:extLst>
          </p:cNvPr>
          <p:cNvSpPr txBox="1"/>
          <p:nvPr/>
        </p:nvSpPr>
        <p:spPr>
          <a:xfrm>
            <a:off x="0" y="300335"/>
            <a:ext cx="411480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latin typeface="Chalkboard" charset="0"/>
              </a:rPr>
              <a:t>Evolution of the various energy densities:</a:t>
            </a:r>
            <a:endParaRPr lang="en-US" sz="2400" dirty="0">
              <a:solidFill>
                <a:srgbClr val="FF0000"/>
              </a:solidFill>
              <a:latin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17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-304800" y="228600"/>
            <a:ext cx="100584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742950" indent="-285750" eaLnBrk="0" hangingPunct="0">
              <a:tabLst>
                <a:tab pos="258763" algn="l"/>
                <a:tab pos="708025" algn="l"/>
                <a:tab pos="1157288" algn="l"/>
                <a:tab pos="1606550" algn="l"/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58763" algn="l"/>
                <a:tab pos="708025" algn="l"/>
                <a:tab pos="1157288" algn="l"/>
                <a:tab pos="1606550" algn="l"/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58763" algn="l"/>
                <a:tab pos="708025" algn="l"/>
                <a:tab pos="1157288" algn="l"/>
                <a:tab pos="1606550" algn="l"/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58763" algn="l"/>
                <a:tab pos="708025" algn="l"/>
                <a:tab pos="1157288" algn="l"/>
                <a:tab pos="1606550" algn="l"/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58763" algn="l"/>
                <a:tab pos="708025" algn="l"/>
                <a:tab pos="1157288" algn="l"/>
                <a:tab pos="1606550" algn="l"/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  <a:tab pos="708025" algn="l"/>
                <a:tab pos="1157288" algn="l"/>
                <a:tab pos="1606550" algn="l"/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  <a:tab pos="708025" algn="l"/>
                <a:tab pos="1157288" algn="l"/>
                <a:tab pos="1606550" algn="l"/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  <a:tab pos="708025" algn="l"/>
                <a:tab pos="1157288" algn="l"/>
                <a:tab pos="1606550" algn="l"/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  <a:tab pos="708025" algn="l"/>
                <a:tab pos="1157288" algn="l"/>
                <a:tab pos="1606550" algn="l"/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0" eaLnBrk="1" hangingPunct="1">
              <a:buClr>
                <a:schemeClr val="tx1"/>
              </a:buClr>
              <a:buSzPct val="125000"/>
              <a:defRPr/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 marL="800100" indent="-342900" eaLnBrk="1" hangingPunct="1">
              <a:buClr>
                <a:schemeClr val="tx1"/>
              </a:buClr>
              <a:buSzPct val="125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Superheavy DM can arise typically within string theory</a:t>
            </a:r>
          </a:p>
          <a:p>
            <a:pPr marL="457200" indent="0" eaLnBrk="1" hangingPunct="1">
              <a:buClr>
                <a:schemeClr val="tx1"/>
              </a:buClr>
              <a:buSzPct val="125000"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  </a:t>
            </a:r>
          </a:p>
          <a:p>
            <a:pPr marL="457200" indent="0" eaLnBrk="1" hangingPunct="1">
              <a:buClr>
                <a:schemeClr val="tx1"/>
              </a:buClr>
              <a:buSzPct val="125000"/>
              <a:defRPr/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 marL="800100" indent="-342900" eaLnBrk="1" hangingPunct="1">
              <a:buClr>
                <a:schemeClr val="tx1"/>
              </a:buClr>
              <a:buSzPct val="125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Epoch(s) of EMD from moduli can yield the observed DM abundance  </a:t>
            </a:r>
          </a:p>
          <a:p>
            <a:pPr marL="457200" indent="0" eaLnBrk="1" hangingPunct="1">
              <a:buClr>
                <a:schemeClr val="tx1"/>
              </a:buClr>
              <a:buSzPct val="125000"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    </a:t>
            </a:r>
            <a:endParaRPr lang="en-US" sz="2400" dirty="0">
              <a:solidFill>
                <a:srgbClr val="C00000"/>
              </a:solidFill>
              <a:latin typeface="Chalkboard" charset="0"/>
            </a:endParaRPr>
          </a:p>
          <a:p>
            <a:pPr marL="457200" indent="0" eaLnBrk="1" hangingPunct="1">
              <a:buClr>
                <a:schemeClr val="tx1"/>
              </a:buClr>
              <a:buSzPct val="125000"/>
              <a:defRPr/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    </a:t>
            </a: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 marL="800100" indent="-342900" eaLnBrk="1" hangingPunct="1">
              <a:buClr>
                <a:schemeClr val="tx1"/>
              </a:buClr>
              <a:buSzPct val="125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Presented a type IIB LVS model with an epoch of modulus domination </a:t>
            </a:r>
          </a:p>
          <a:p>
            <a:pPr marL="457200" indent="0" eaLnBrk="1" hangingPunct="1">
              <a:buClr>
                <a:schemeClr val="tx1"/>
              </a:buClr>
              <a:buSzPct val="125000"/>
              <a:defRPr/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  </a:t>
            </a:r>
          </a:p>
          <a:p>
            <a:pPr marL="457200" indent="0" eaLnBrk="1" hangingPunct="1">
              <a:buClr>
                <a:schemeClr val="tx1"/>
              </a:buClr>
              <a:buSzPct val="125000"/>
              <a:defRPr/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 </a:t>
            </a:r>
          </a:p>
          <a:p>
            <a:pPr marL="800100" indent="-342900" eaLnBrk="1" hangingPunct="1">
              <a:buClr>
                <a:schemeClr val="tx1"/>
              </a:buClr>
              <a:buSzPct val="125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Successful inflation &amp; right DM content for </a:t>
            </a:r>
            <a:endParaRPr lang="en-US" sz="2400" dirty="0">
              <a:solidFill>
                <a:srgbClr val="C00000"/>
              </a:solidFill>
              <a:latin typeface="Chalkboard" charset="0"/>
            </a:endParaRPr>
          </a:p>
          <a:p>
            <a:pPr marL="457200" indent="0" eaLnBrk="1" hangingPunct="1">
              <a:buClr>
                <a:schemeClr val="tx1"/>
              </a:buClr>
              <a:buSzPct val="125000"/>
              <a:defRPr/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 marL="457200" indent="0" eaLnBrk="1" hangingPunct="1">
              <a:buClr>
                <a:schemeClr val="tx1"/>
              </a:buClr>
              <a:buSzPct val="125000"/>
              <a:defRPr/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 marL="800100" indent="-342900" eaLnBrk="1" hangingPunct="1">
              <a:buClr>
                <a:schemeClr val="tx1"/>
              </a:buClr>
              <a:buSzPct val="125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Multiple epochs of modulus domination possible, not advantageous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-354874" y="0"/>
            <a:ext cx="492687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742950" indent="-285750" eaLnBrk="0" hangingPunct="0">
              <a:tabLst>
                <a:tab pos="258763" algn="l"/>
                <a:tab pos="708025" algn="l"/>
                <a:tab pos="1157288" algn="l"/>
                <a:tab pos="1606550" algn="l"/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58763" algn="l"/>
                <a:tab pos="708025" algn="l"/>
                <a:tab pos="1157288" algn="l"/>
                <a:tab pos="1606550" algn="l"/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58763" algn="l"/>
                <a:tab pos="708025" algn="l"/>
                <a:tab pos="1157288" algn="l"/>
                <a:tab pos="1606550" algn="l"/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58763" algn="l"/>
                <a:tab pos="708025" algn="l"/>
                <a:tab pos="1157288" algn="l"/>
                <a:tab pos="1606550" algn="l"/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58763" algn="l"/>
                <a:tab pos="708025" algn="l"/>
                <a:tab pos="1157288" algn="l"/>
                <a:tab pos="1606550" algn="l"/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  <a:tab pos="708025" algn="l"/>
                <a:tab pos="1157288" algn="l"/>
                <a:tab pos="1606550" algn="l"/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  <a:tab pos="708025" algn="l"/>
                <a:tab pos="1157288" algn="l"/>
                <a:tab pos="1606550" algn="l"/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  <a:tab pos="708025" algn="l"/>
                <a:tab pos="1157288" algn="l"/>
                <a:tab pos="1606550" algn="l"/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  <a:tab pos="708025" algn="l"/>
                <a:tab pos="1157288" algn="l"/>
                <a:tab pos="1606550" algn="l"/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0" eaLnBrk="1" hangingPunct="1">
              <a:buClr>
                <a:srgbClr val="FF0000"/>
              </a:buClr>
              <a:defRPr/>
            </a:pPr>
            <a:r>
              <a:rPr lang="en-US" sz="2800" dirty="0">
                <a:solidFill>
                  <a:srgbClr val="FF0000"/>
                </a:solidFill>
                <a:latin typeface="Chalkboard" charset="0"/>
              </a:rPr>
              <a:t>Conclusions:</a:t>
            </a:r>
            <a:endParaRPr lang="en-US" sz="2800" dirty="0">
              <a:latin typeface="Chalkboard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457200" y="5874603"/>
            <a:ext cx="1028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eaLnBrk="1" hangingPunct="1">
              <a:buClr>
                <a:schemeClr val="tx1"/>
              </a:buClr>
              <a:buSzPct val="125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Possible indirect detection signal from decaying superheavy DM </a:t>
            </a:r>
          </a:p>
          <a:p>
            <a:pPr marL="457200" indent="0" eaLnBrk="1" hangingPunct="1">
              <a:buClr>
                <a:schemeClr val="tx1"/>
              </a:buClr>
              <a:buSzPct val="125000"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    </a:t>
            </a: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Work in progress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FD0538F-468E-48CC-AE97-3190CEBDEEEB}"/>
                  </a:ext>
                </a:extLst>
              </p:cNvPr>
              <p:cNvSpPr txBox="1"/>
              <p:nvPr/>
            </p:nvSpPr>
            <p:spPr>
              <a:xfrm>
                <a:off x="5791200" y="3886200"/>
                <a:ext cx="3429000" cy="4094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∼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𝐺𝑒𝑉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FD0538F-468E-48CC-AE97-3190CEBDEE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886200"/>
                <a:ext cx="3429000" cy="409471"/>
              </a:xfrm>
              <a:prstGeom prst="rect">
                <a:avLst/>
              </a:prstGeom>
              <a:blipFill>
                <a:blip r:embed="rId3"/>
                <a:stretch>
                  <a:fillRect b="-1940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555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-304800" y="0"/>
            <a:ext cx="9677400" cy="68580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Chalkboard" charset="0"/>
                <a:cs typeface="+mn-cs"/>
              </a:rPr>
              <a:t>   </a:t>
            </a:r>
            <a:endParaRPr lang="en-US" sz="3200" dirty="0">
              <a:solidFill>
                <a:srgbClr val="FF0000"/>
              </a:solidFill>
              <a:latin typeface="Chalkboard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Chalkboard" charset="0"/>
                <a:cs typeface="+mn-cs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The</a:t>
            </a:r>
            <a:r>
              <a:rPr lang="en-US" sz="2400" dirty="0">
                <a:solidFill>
                  <a:srgbClr val="0000FF"/>
                </a:solidFill>
                <a:latin typeface="Chalkboard" charset="0"/>
                <a:cs typeface="+mn-cs"/>
              </a:rPr>
              <a:t> present universe according to observations: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  <a:cs typeface="+mn-cs"/>
              </a:rPr>
              <a:t> 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    B</a:t>
            </a:r>
            <a:r>
              <a:rPr lang="en-US" sz="2400" dirty="0">
                <a:solidFill>
                  <a:srgbClr val="0000FF"/>
                </a:solidFill>
                <a:latin typeface="Chalkboard" charset="0"/>
                <a:cs typeface="+mn-cs"/>
              </a:rPr>
              <a:t>SM needed </a:t>
            </a: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to </a:t>
            </a:r>
            <a:r>
              <a:rPr lang="en-US" sz="2400" dirty="0">
                <a:solidFill>
                  <a:srgbClr val="0000FF"/>
                </a:solidFill>
                <a:latin typeface="Chalkboard" charset="0"/>
                <a:cs typeface="+mn-cs"/>
              </a:rPr>
              <a:t>explain 95% of the universe.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  <a:cs typeface="+mn-cs"/>
              </a:rPr>
              <a:t>    Important questions about DM: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  <a:cs typeface="+mn-cs"/>
              </a:rPr>
              <a:t>  </a:t>
            </a: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  What is </a:t>
            </a:r>
            <a:r>
              <a:rPr lang="en-US" sz="2400">
                <a:solidFill>
                  <a:srgbClr val="C00000"/>
                </a:solidFill>
                <a:latin typeface="Chalkboard" charset="0"/>
              </a:rPr>
              <a:t>the identity </a:t>
            </a: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of DM?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    How did it acquire its relic abundance?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  <a:cs typeface="+mn-cs"/>
              </a:rPr>
              <a:t>              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  <a:cs typeface="+mn-cs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Profound</a:t>
            </a:r>
            <a:r>
              <a:rPr lang="en-US" sz="2400" dirty="0">
                <a:solidFill>
                  <a:srgbClr val="0000FF"/>
                </a:solidFill>
                <a:latin typeface="Chalkboard" charset="0"/>
                <a:cs typeface="+mn-cs"/>
              </a:rPr>
              <a:t> consequences for: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    </a:t>
            </a: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P</a:t>
            </a:r>
            <a:r>
              <a:rPr lang="en-US" sz="2400" dirty="0">
                <a:solidFill>
                  <a:srgbClr val="C00000"/>
                </a:solidFill>
                <a:latin typeface="Chalkboard" charset="0"/>
                <a:cs typeface="+mn-cs"/>
              </a:rPr>
              <a:t>article Physics (</a:t>
            </a: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B</a:t>
            </a:r>
            <a:r>
              <a:rPr lang="en-US" sz="2400" dirty="0">
                <a:solidFill>
                  <a:srgbClr val="C00000"/>
                </a:solidFill>
                <a:latin typeface="Chalkboard" charset="0"/>
                <a:cs typeface="+mn-cs"/>
              </a:rPr>
              <a:t>SM)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    Cosmology (thermal history)</a:t>
            </a:r>
            <a:r>
              <a:rPr lang="en-US" sz="2400" dirty="0">
                <a:solidFill>
                  <a:srgbClr val="C00000"/>
                </a:solidFill>
                <a:latin typeface="Chalkboard" charset="0"/>
                <a:cs typeface="+mn-cs"/>
              </a:rPr>
              <a:t>                            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  <a:cs typeface="+mn-cs"/>
              </a:rPr>
              <a:t>  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    String constructions provide a UV complete description of the early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    universe (inflation to BBN), as well as BSM.</a:t>
            </a:r>
          </a:p>
        </p:txBody>
      </p:sp>
      <p:pic>
        <p:nvPicPr>
          <p:cNvPr id="10" name="Picture 2" descr="C:\Users\rouzbeh\Documents\UNM\Teaching\Fall13\581\Figures\Planck-only_Cosmic recipe pie ch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00075"/>
            <a:ext cx="28956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>
            <a:extLst>
              <a:ext uri="{FF2B5EF4-FFF2-40B4-BE49-F238E27FC236}">
                <a16:creationId xmlns:a16="http://schemas.microsoft.com/office/drawing/2014/main" id="{4111C2C3-47C4-4753-967B-782960465BD4}"/>
              </a:ext>
            </a:extLst>
          </p:cNvPr>
          <p:cNvSpPr txBox="1">
            <a:spLocks noChangeArrowheads="1"/>
          </p:cNvSpPr>
          <p:nvPr/>
        </p:nvSpPr>
        <p:spPr>
          <a:xfrm>
            <a:off x="-838200" y="0"/>
            <a:ext cx="2895600" cy="6096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>
                <a:solidFill>
                  <a:srgbClr val="FF0000"/>
                </a:solidFill>
                <a:latin typeface="Chalkboard"/>
                <a:ea typeface="+mj-ea"/>
                <a:cs typeface="+mj-cs"/>
              </a:rPr>
              <a:t>          Introduction:</a:t>
            </a:r>
          </a:p>
        </p:txBody>
      </p:sp>
    </p:spTree>
    <p:extLst>
      <p:ext uri="{BB962C8B-B14F-4D97-AF65-F5344CB8AC3E}">
        <p14:creationId xmlns:p14="http://schemas.microsoft.com/office/powerpoint/2010/main" val="1387339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Type IIB flux compactifications typically predict:</a:t>
            </a: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1430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Obtaining the correct amplitude for density perturbations results in: 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527280"/>
            <a:ext cx="9372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 eaLnBrk="1" hangingPunct="1"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(1) </a:t>
            </a:r>
          </a:p>
          <a:p>
            <a:pPr eaLnBrk="1" hangingPunct="1"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KKLT with two exponents (as in the racetrack model) </a:t>
            </a:r>
            <a:r>
              <a:rPr lang="en-US" sz="2400" dirty="0">
                <a:solidFill>
                  <a:srgbClr val="0000FF"/>
                </a:solidFill>
                <a:latin typeface="Chalkboard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tuned situation</a:t>
            </a:r>
          </a:p>
          <a:p>
            <a:pPr eaLnBrk="1" hangingPunct="1"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 eaLnBrk="1" hangingPunct="1"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(2) </a:t>
            </a:r>
          </a:p>
          <a:p>
            <a:pPr eaLnBrk="1" hangingPunct="1"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Sequestered LVS </a:t>
            </a:r>
            <a:r>
              <a:rPr lang="en-US" sz="2400" dirty="0">
                <a:solidFill>
                  <a:srgbClr val="0000FF"/>
                </a:solidFill>
                <a:latin typeface="Chalkboard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 very specific brane configurations and Kahler metric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2438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How to reconcile this with low-energy SUSY                                  ?    </a:t>
            </a: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A3F145B-F11A-498C-BEB3-BCE0395CBD6E}"/>
                  </a:ext>
                </a:extLst>
              </p:cNvPr>
              <p:cNvSpPr txBox="1"/>
              <p:nvPr/>
            </p:nvSpPr>
            <p:spPr>
              <a:xfrm>
                <a:off x="-152400" y="537491"/>
                <a:ext cx="1909305" cy="4024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𝑖𝑛𝑓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≾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3/2</m:t>
                        </m:r>
                      </m:sub>
                    </m:sSub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A3F145B-F11A-498C-BEB3-BCE0395CB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" y="537491"/>
                <a:ext cx="1909305" cy="402482"/>
              </a:xfrm>
              <a:prstGeom prst="rect">
                <a:avLst/>
              </a:prstGeom>
              <a:blipFill>
                <a:blip r:embed="rId2"/>
                <a:stretch>
                  <a:fillRect r="-2236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105649-BE00-468F-A38B-FCE240AD21F1}"/>
                  </a:ext>
                </a:extLst>
              </p:cNvPr>
              <p:cNvSpPr txBox="1"/>
              <p:nvPr/>
            </p:nvSpPr>
            <p:spPr>
              <a:xfrm>
                <a:off x="-156705" y="1727207"/>
                <a:ext cx="3589509" cy="4063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𝑖𝑛𝑓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∼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𝐺𝑒𝑉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105649-BE00-468F-A38B-FCE240AD21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6705" y="1727207"/>
                <a:ext cx="3589509" cy="406393"/>
              </a:xfrm>
              <a:prstGeom prst="rect">
                <a:avLst/>
              </a:prstGeom>
              <a:blipFill>
                <a:blip r:embed="rId3"/>
                <a:stretch>
                  <a:fillRect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E8AA98A-B70C-4930-9E65-5B9ED2AAE4C4}"/>
                  </a:ext>
                </a:extLst>
              </p:cNvPr>
              <p:cNvSpPr txBox="1"/>
              <p:nvPr/>
            </p:nvSpPr>
            <p:spPr>
              <a:xfrm>
                <a:off x="5552049" y="2438400"/>
                <a:ext cx="2220351" cy="398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𝑠𝑜𝑓𝑡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𝑇𝑒𝑉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E8AA98A-B70C-4930-9E65-5B9ED2AAE4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2049" y="2438400"/>
                <a:ext cx="2220351" cy="398955"/>
              </a:xfrm>
              <a:prstGeom prst="rect">
                <a:avLst/>
              </a:prstGeom>
              <a:blipFill>
                <a:blip r:embed="rId4"/>
                <a:stretch>
                  <a:fillRect l="-1648" r="-4396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25B73F4-1052-4CC8-95D0-1B84B93EDF17}"/>
                  </a:ext>
                </a:extLst>
              </p:cNvPr>
              <p:cNvSpPr txBox="1"/>
              <p:nvPr/>
            </p:nvSpPr>
            <p:spPr>
              <a:xfrm>
                <a:off x="337479" y="3310128"/>
                <a:ext cx="2024721" cy="4024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𝑖𝑛𝑓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3/2</m:t>
                        </m:r>
                      </m:sub>
                    </m:sSub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25B73F4-1052-4CC8-95D0-1B84B93EDF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79" y="3310128"/>
                <a:ext cx="2024721" cy="402482"/>
              </a:xfrm>
              <a:prstGeom prst="rect">
                <a:avLst/>
              </a:prstGeom>
              <a:blipFill>
                <a:blip r:embed="rId5"/>
                <a:stretch>
                  <a:fillRect r="-180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F6EDAA0-DD74-43AD-828D-A0562FB7E7C8}"/>
                  </a:ext>
                </a:extLst>
              </p:cNvPr>
              <p:cNvSpPr txBox="1"/>
              <p:nvPr/>
            </p:nvSpPr>
            <p:spPr>
              <a:xfrm>
                <a:off x="2885049" y="3310128"/>
                <a:ext cx="2220351" cy="398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𝑠𝑜𝑓𝑡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𝑇𝑒𝑉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F6EDAA0-DD74-43AD-828D-A0562FB7E7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049" y="3310128"/>
                <a:ext cx="2220351" cy="398955"/>
              </a:xfrm>
              <a:prstGeom prst="rect">
                <a:avLst/>
              </a:prstGeom>
              <a:blipFill>
                <a:blip r:embed="rId6"/>
                <a:stretch>
                  <a:fillRect l="-1370" r="-4384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C578E503-8916-4A7D-8BD8-0A24A8AD478C}"/>
              </a:ext>
            </a:extLst>
          </p:cNvPr>
          <p:cNvSpPr/>
          <p:nvPr/>
        </p:nvSpPr>
        <p:spPr>
          <a:xfrm>
            <a:off x="0" y="4476690"/>
            <a:ext cx="3790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halkboard" charset="0"/>
              </a:rPr>
              <a:t>Kallosh</a:t>
            </a:r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, Linde  </a:t>
            </a:r>
            <a:r>
              <a:rPr lang="en-US" sz="2000" dirty="0">
                <a:solidFill>
                  <a:srgbClr val="0070C0"/>
                </a:solidFill>
                <a:latin typeface="Chalkboard" charset="0"/>
              </a:rPr>
              <a:t>JHEP 12, 004 (2004)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A321B5-F453-43D6-8D5C-1B1C68BE3C9E}"/>
                  </a:ext>
                </a:extLst>
              </p:cNvPr>
              <p:cNvSpPr txBox="1"/>
              <p:nvPr/>
            </p:nvSpPr>
            <p:spPr>
              <a:xfrm>
                <a:off x="304800" y="5138928"/>
                <a:ext cx="4694427" cy="4024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𝑖𝑛𝑓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≲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3/2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≫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𝑠𝑜𝑓𝑡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∼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𝑇𝑒𝑉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A321B5-F453-43D6-8D5C-1B1C68BE3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138928"/>
                <a:ext cx="4694427" cy="402482"/>
              </a:xfrm>
              <a:prstGeom prst="rect">
                <a:avLst/>
              </a:prstGeom>
              <a:blipFill>
                <a:blip r:embed="rId7"/>
                <a:stretch>
                  <a:fillRect r="-2078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9CBD4763-00CD-44DC-BE9D-823D4BDCD6D4}"/>
              </a:ext>
            </a:extLst>
          </p:cNvPr>
          <p:cNvSpPr/>
          <p:nvPr/>
        </p:nvSpPr>
        <p:spPr>
          <a:xfrm>
            <a:off x="0" y="6305490"/>
            <a:ext cx="81943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halkboard" charset="0"/>
              </a:rPr>
              <a:t>Blumenhagen</a:t>
            </a:r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, Conlon, </a:t>
            </a:r>
            <a:r>
              <a:rPr lang="en-US" sz="2000" dirty="0" err="1">
                <a:solidFill>
                  <a:srgbClr val="FF0000"/>
                </a:solidFill>
                <a:latin typeface="Chalkboard" charset="0"/>
              </a:rPr>
              <a:t>Krippendorf</a:t>
            </a:r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Chalkboard" charset="0"/>
              </a:rPr>
              <a:t>Moster</a:t>
            </a:r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, Quevedo  </a:t>
            </a:r>
            <a:r>
              <a:rPr lang="en-US" sz="2000" dirty="0">
                <a:solidFill>
                  <a:srgbClr val="0070C0"/>
                </a:solidFill>
                <a:latin typeface="Chalkboard" charset="0"/>
              </a:rPr>
              <a:t>JHEP 09, 007 (2009)</a:t>
            </a:r>
          </a:p>
        </p:txBody>
      </p:sp>
    </p:spTree>
    <p:extLst>
      <p:ext uri="{BB962C8B-B14F-4D97-AF65-F5344CB8AC3E}">
        <p14:creationId xmlns:p14="http://schemas.microsoft.com/office/powerpoint/2010/main" val="3301687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Lets consider the more natural case:</a:t>
            </a: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290935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This will result in thermal overproduction of DM.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206906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810000"/>
            <a:ext cx="9372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The entire DM abundance can be directly produced from decay of a modulus     :</a:t>
            </a:r>
          </a:p>
          <a:p>
            <a:pPr eaLnBrk="1" hangingPunct="1"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 eaLnBrk="1" hangingPunct="1"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 eaLnBrk="1" hangingPunct="1"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en-US" sz="2400" u="sng" dirty="0">
                <a:solidFill>
                  <a:srgbClr val="0000FF"/>
                </a:solidFill>
                <a:latin typeface="Chalkboard" charset="0"/>
              </a:rPr>
              <a:t>“Branching scenario”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24384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But, string constructions generically result in non-standard thermal histories that involve epoch(s) of EMD driven by string moduli.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CAEB1F4-CF4C-41D0-9A36-EF481B4C48B5}"/>
                  </a:ext>
                </a:extLst>
              </p:cNvPr>
              <p:cNvSpPr txBox="1"/>
              <p:nvPr/>
            </p:nvSpPr>
            <p:spPr>
              <a:xfrm>
                <a:off x="0" y="533400"/>
                <a:ext cx="4775666" cy="4024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𝑖𝑛𝑓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3/2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𝑠𝑜𝑓𝑡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𝑇𝑒𝑉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    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CAEB1F4-CF4C-41D0-9A36-EF481B4C4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3400"/>
                <a:ext cx="4775666" cy="402482"/>
              </a:xfrm>
              <a:prstGeom prst="rect">
                <a:avLst/>
              </a:prstGeom>
              <a:blipFill>
                <a:blip r:embed="rId2"/>
                <a:stretch>
                  <a:fillRect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2A338612-91B3-4187-AB85-4706F8CB3051}"/>
              </a:ext>
            </a:extLst>
          </p:cNvPr>
          <p:cNvSpPr/>
          <p:nvPr/>
        </p:nvSpPr>
        <p:spPr>
          <a:xfrm>
            <a:off x="0" y="1752600"/>
            <a:ext cx="44744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halkboard" charset="0"/>
              </a:rPr>
              <a:t>Griest</a:t>
            </a:r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Chalkboard" charset="0"/>
              </a:rPr>
              <a:t>Kamionkowski</a:t>
            </a:r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  </a:t>
            </a:r>
            <a:r>
              <a:rPr lang="en-US" sz="2000" dirty="0">
                <a:solidFill>
                  <a:srgbClr val="0070C0"/>
                </a:solidFill>
                <a:latin typeface="Chalkboard" charset="0"/>
              </a:rPr>
              <a:t>PRL 64, 615 (1990)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A23401-347F-486C-97CE-98E4A04E34BA}"/>
              </a:ext>
            </a:extLst>
          </p:cNvPr>
          <p:cNvSpPr/>
          <p:nvPr/>
        </p:nvSpPr>
        <p:spPr>
          <a:xfrm>
            <a:off x="0" y="3257490"/>
            <a:ext cx="5164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Kane, Sinha, Watson  </a:t>
            </a:r>
            <a:r>
              <a:rPr lang="en-US" sz="2000" dirty="0">
                <a:solidFill>
                  <a:srgbClr val="0070C0"/>
                </a:solidFill>
                <a:latin typeface="Chalkboard" charset="0"/>
              </a:rPr>
              <a:t>IJMPD 24, 1530022 (2015)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04F68E7-AFFC-4074-947F-159FEF5BD7E9}"/>
                  </a:ext>
                </a:extLst>
              </p:cNvPr>
              <p:cNvSpPr txBox="1"/>
              <p:nvPr/>
            </p:nvSpPr>
            <p:spPr>
              <a:xfrm>
                <a:off x="1146243" y="4202668"/>
                <a:ext cx="3015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04F68E7-AFFC-4074-947F-159FEF5BD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243" y="4202668"/>
                <a:ext cx="301557" cy="369332"/>
              </a:xfrm>
              <a:prstGeom prst="rect">
                <a:avLst/>
              </a:prstGeom>
              <a:blipFill>
                <a:blip r:embed="rId3"/>
                <a:stretch>
                  <a:fillRect l="-18000" r="-42000" b="-36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022AFF91-2AEB-4430-9762-2A6364EC5F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759553"/>
            <a:ext cx="2084608" cy="95544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34D3BFB-9A25-45BD-8D8C-D5F215DDE23C}"/>
              </a:ext>
            </a:extLst>
          </p:cNvPr>
          <p:cNvSpPr/>
          <p:nvPr/>
        </p:nvSpPr>
        <p:spPr>
          <a:xfrm>
            <a:off x="0" y="6096000"/>
            <a:ext cx="48756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halkboard" charset="0"/>
              </a:rPr>
              <a:t>Gelmini</a:t>
            </a:r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Chalkboard" charset="0"/>
              </a:rPr>
              <a:t>Gondolo</a:t>
            </a:r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  </a:t>
            </a:r>
            <a:r>
              <a:rPr lang="en-US" sz="2000" dirty="0">
                <a:solidFill>
                  <a:srgbClr val="0070C0"/>
                </a:solidFill>
                <a:latin typeface="Chalkboard" charset="0"/>
              </a:rPr>
              <a:t>PRD 74, 023510 (2006)</a:t>
            </a:r>
          </a:p>
          <a:p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R.A., B. Dutta, Sinha  </a:t>
            </a:r>
            <a:r>
              <a:rPr lang="en-US" sz="2000" dirty="0">
                <a:solidFill>
                  <a:srgbClr val="0070C0"/>
                </a:solidFill>
                <a:latin typeface="Chalkboard" charset="0"/>
              </a:rPr>
              <a:t>PRD 83, 083502 (2011)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740E831-D637-4548-B873-34348C8C7380}"/>
                  </a:ext>
                </a:extLst>
              </p:cNvPr>
              <p:cNvSpPr txBox="1"/>
              <p:nvPr/>
            </p:nvSpPr>
            <p:spPr>
              <a:xfrm>
                <a:off x="3821597" y="4644913"/>
                <a:ext cx="1893403" cy="9176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∼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𝜙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bSup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740E831-D637-4548-B873-34348C8C7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597" y="4644913"/>
                <a:ext cx="1893403" cy="9176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4191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This scenario can be implemented in sequestered LVS, volume modulus plays the role of     .      </a:t>
            </a: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CAEB1F4-CF4C-41D0-9A36-EF481B4C48B5}"/>
                  </a:ext>
                </a:extLst>
              </p:cNvPr>
              <p:cNvSpPr txBox="1"/>
              <p:nvPr/>
            </p:nvSpPr>
            <p:spPr>
              <a:xfrm>
                <a:off x="381000" y="2225040"/>
                <a:ext cx="7640873" cy="8408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𝐵𝑟</m:t>
                          </m:r>
                        </m:e>
                        <m:sub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≳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)⇒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≫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𝜒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𝑜𝑏𝑠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≃4.2×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𝐺𝑒𝑉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𝜒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CAEB1F4-CF4C-41D0-9A36-EF481B4C4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25040"/>
                <a:ext cx="7640873" cy="8408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2A338612-91B3-4187-AB85-4706F8CB3051}"/>
              </a:ext>
            </a:extLst>
          </p:cNvPr>
          <p:cNvSpPr/>
          <p:nvPr/>
        </p:nvSpPr>
        <p:spPr>
          <a:xfrm>
            <a:off x="0" y="838200"/>
            <a:ext cx="55532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R.A., </a:t>
            </a:r>
            <a:r>
              <a:rPr lang="en-US" sz="2000" dirty="0" err="1">
                <a:solidFill>
                  <a:srgbClr val="FF0000"/>
                </a:solidFill>
                <a:latin typeface="Chalkboard" charset="0"/>
              </a:rPr>
              <a:t>Cicoli</a:t>
            </a:r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, B. Dutta, Sinha  </a:t>
            </a:r>
            <a:r>
              <a:rPr lang="en-US" sz="2000" dirty="0">
                <a:solidFill>
                  <a:srgbClr val="0070C0"/>
                </a:solidFill>
                <a:latin typeface="Chalkboard" charset="0"/>
              </a:rPr>
              <a:t>PRD 88, 095015 (2013) 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A23401-347F-486C-97CE-98E4A04E34BA}"/>
              </a:ext>
            </a:extLst>
          </p:cNvPr>
          <p:cNvSpPr/>
          <p:nvPr/>
        </p:nvSpPr>
        <p:spPr>
          <a:xfrm>
            <a:off x="0" y="3638490"/>
            <a:ext cx="51188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R.A., </a:t>
            </a:r>
            <a:r>
              <a:rPr lang="en-US" sz="2000" dirty="0" err="1">
                <a:solidFill>
                  <a:srgbClr val="FF0000"/>
                </a:solidFill>
                <a:latin typeface="Chalkboard" charset="0"/>
              </a:rPr>
              <a:t>Cicoli</a:t>
            </a:r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, B. Dutta, Sinha  </a:t>
            </a:r>
            <a:r>
              <a:rPr lang="en-US" sz="2000" dirty="0">
                <a:solidFill>
                  <a:srgbClr val="0070C0"/>
                </a:solidFill>
                <a:latin typeface="Chalkboard" charset="0"/>
              </a:rPr>
              <a:t>JCAP 10, 004 (2014)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4D3BFB-9A25-45BD-8D8C-D5F215DDE23C}"/>
              </a:ext>
            </a:extLst>
          </p:cNvPr>
          <p:cNvSpPr/>
          <p:nvPr/>
        </p:nvSpPr>
        <p:spPr>
          <a:xfrm>
            <a:off x="0" y="6400800"/>
            <a:ext cx="55718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R.A., </a:t>
            </a:r>
            <a:r>
              <a:rPr lang="en-US" sz="2000" dirty="0" err="1">
                <a:solidFill>
                  <a:srgbClr val="FF0000"/>
                </a:solidFill>
                <a:latin typeface="Chalkboard" charset="0"/>
              </a:rPr>
              <a:t>Broeckel</a:t>
            </a:r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Chalkboard" charset="0"/>
              </a:rPr>
              <a:t>Cicoli</a:t>
            </a:r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Chalkboard" charset="0"/>
              </a:rPr>
              <a:t>Osinski</a:t>
            </a:r>
            <a:r>
              <a:rPr lang="en-US" sz="2000" dirty="0">
                <a:solidFill>
                  <a:srgbClr val="FF0000"/>
                </a:solidFill>
                <a:latin typeface="Chalkboard" charset="0"/>
              </a:rPr>
              <a:t>  </a:t>
            </a:r>
            <a:r>
              <a:rPr lang="en-US" sz="2000" dirty="0">
                <a:solidFill>
                  <a:srgbClr val="0070C0"/>
                </a:solidFill>
                <a:latin typeface="Chalkboard" charset="0"/>
              </a:rPr>
              <a:t>JHEP 02, 026 (2021)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A02ADB3-92E0-4906-9134-B575CE73F8C0}"/>
                  </a:ext>
                </a:extLst>
              </p:cNvPr>
              <p:cNvSpPr txBox="1"/>
              <p:nvPr/>
            </p:nvSpPr>
            <p:spPr>
              <a:xfrm>
                <a:off x="460443" y="3166872"/>
                <a:ext cx="3015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A02ADB3-92E0-4906-9134-B575CE73F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43" y="3166872"/>
                <a:ext cx="301557" cy="369332"/>
              </a:xfrm>
              <a:prstGeom prst="rect">
                <a:avLst/>
              </a:prstGeom>
              <a:blipFill>
                <a:blip r:embed="rId3"/>
                <a:stretch>
                  <a:fillRect l="-18367" r="-44898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624BA3D3-FD60-4C11-BC7B-466AD87B4D87}"/>
              </a:ext>
            </a:extLst>
          </p:cNvPr>
          <p:cNvSpPr/>
          <p:nvPr/>
        </p:nvSpPr>
        <p:spPr>
          <a:xfrm>
            <a:off x="0" y="44958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The “branching scenario” should be modified in this case so that it:</a:t>
            </a: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(1) Gives rise to a sufficiently small DM relic density.</a:t>
            </a: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(2) Does not produce an excessive amount of DR.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D24AEA3-76E9-485C-950C-B5351A91746D}"/>
                  </a:ext>
                </a:extLst>
              </p:cNvPr>
              <p:cNvSpPr txBox="1"/>
              <p:nvPr/>
            </p:nvSpPr>
            <p:spPr>
              <a:xfrm>
                <a:off x="2057400" y="392668"/>
                <a:ext cx="3015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D24AEA3-76E9-485C-950C-B5351A917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92668"/>
                <a:ext cx="301557" cy="369332"/>
              </a:xfrm>
              <a:prstGeom prst="rect">
                <a:avLst/>
              </a:prstGeom>
              <a:blipFill>
                <a:blip r:embed="rId4"/>
                <a:stretch>
                  <a:fillRect l="-18367" r="-42857" b="-36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3B35AB6F-A9E0-476F-AE97-46E33BFFEE3F}"/>
              </a:ext>
            </a:extLst>
          </p:cNvPr>
          <p:cNvSpPr txBox="1"/>
          <p:nvPr/>
        </p:nvSpPr>
        <p:spPr>
          <a:xfrm>
            <a:off x="0" y="1676400"/>
            <a:ext cx="914399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However, the simplest realization does not work for superheavy DM:</a:t>
            </a: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(1)</a:t>
            </a: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(2)      decay produces an excess of DR.     </a:t>
            </a: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34125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533400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 err="1">
                <a:solidFill>
                  <a:srgbClr val="C00000"/>
                </a:solidFill>
                <a:latin typeface="Chalkboard" charset="0"/>
              </a:rPr>
              <a:t>inflaton</a:t>
            </a: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CAEB1F4-CF4C-41D0-9A36-EF481B4C48B5}"/>
                  </a:ext>
                </a:extLst>
              </p:cNvPr>
              <p:cNvSpPr txBox="1"/>
              <p:nvPr/>
            </p:nvSpPr>
            <p:spPr>
              <a:xfrm>
                <a:off x="533400" y="2489692"/>
                <a:ext cx="1984197" cy="398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≲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𝑖𝑛𝑓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CAEB1F4-CF4C-41D0-9A36-EF481B4C4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489692"/>
                <a:ext cx="1984197" cy="398955"/>
              </a:xfrm>
              <a:prstGeom prst="rect">
                <a:avLst/>
              </a:prstGeom>
              <a:blipFill>
                <a:blip r:embed="rId2"/>
                <a:stretch>
                  <a:fillRect l="-3385" r="-184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D24AEA3-76E9-485C-950C-B5351A91746D}"/>
                  </a:ext>
                </a:extLst>
              </p:cNvPr>
              <p:cNvSpPr txBox="1"/>
              <p:nvPr/>
            </p:nvSpPr>
            <p:spPr>
              <a:xfrm>
                <a:off x="2438400" y="556153"/>
                <a:ext cx="3833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D24AEA3-76E9-485C-950C-B5351A917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56153"/>
                <a:ext cx="383310" cy="369332"/>
              </a:xfrm>
              <a:prstGeom prst="rect">
                <a:avLst/>
              </a:prstGeom>
              <a:blipFill>
                <a:blip r:embed="rId3"/>
                <a:stretch>
                  <a:fillRect l="-14286" t="-24590" r="-46032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3B35AB6F-A9E0-476F-AE97-46E33BFFEE3F}"/>
              </a:ext>
            </a:extLst>
          </p:cNvPr>
          <p:cNvSpPr txBox="1"/>
          <p:nvPr/>
        </p:nvSpPr>
        <p:spPr>
          <a:xfrm>
            <a:off x="0" y="1824335"/>
            <a:ext cx="91439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Post-inflationary thermal history: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79D391-511F-4B56-87C8-C92C02FB2984}"/>
              </a:ext>
            </a:extLst>
          </p:cNvPr>
          <p:cNvSpPr/>
          <p:nvPr/>
        </p:nvSpPr>
        <p:spPr>
          <a:xfrm>
            <a:off x="2819400" y="53786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modulus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14B7925-A4AB-47EA-84BC-8DFBE3E33E80}"/>
                  </a:ext>
                </a:extLst>
              </p:cNvPr>
              <p:cNvSpPr txBox="1"/>
              <p:nvPr/>
            </p:nvSpPr>
            <p:spPr>
              <a:xfrm>
                <a:off x="44882" y="556153"/>
                <a:ext cx="3361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14B7925-A4AB-47EA-84BC-8DFBE3E33E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2" y="556153"/>
                <a:ext cx="336118" cy="369332"/>
              </a:xfrm>
              <a:prstGeom prst="rect">
                <a:avLst/>
              </a:prstGeom>
              <a:blipFill>
                <a:blip r:embed="rId4"/>
                <a:stretch>
                  <a:fillRect l="-10714" r="-8929"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262AC621-0C0F-41A0-AF9C-04BD3B69C8D0}"/>
              </a:ext>
            </a:extLst>
          </p:cNvPr>
          <p:cNvSpPr txBox="1"/>
          <p:nvPr/>
        </p:nvSpPr>
        <p:spPr>
          <a:xfrm>
            <a:off x="1" y="2445603"/>
            <a:ext cx="87629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(1)                               : EMD from </a:t>
            </a:r>
            <a:r>
              <a:rPr lang="en-US" sz="2400" dirty="0" err="1">
                <a:solidFill>
                  <a:srgbClr val="C00000"/>
                </a:solidFill>
                <a:latin typeface="Chalkboard" charset="0"/>
              </a:rPr>
              <a:t>inflaton</a:t>
            </a: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 oscillations. </a:t>
            </a:r>
            <a:r>
              <a:rPr lang="en-US" sz="2400" dirty="0" err="1">
                <a:solidFill>
                  <a:srgbClr val="C00000"/>
                </a:solidFill>
                <a:latin typeface="Chalkboard" charset="0"/>
              </a:rPr>
              <a:t>Inflaton</a:t>
            </a: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 decay</a:t>
            </a: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       produces DR and a subdominant component of DM.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50FFE2-AEA5-4BF2-A37F-DE7EF6090CC0}"/>
                  </a:ext>
                </a:extLst>
              </p:cNvPr>
              <p:cNvSpPr txBox="1"/>
              <p:nvPr/>
            </p:nvSpPr>
            <p:spPr>
              <a:xfrm>
                <a:off x="533400" y="3755136"/>
                <a:ext cx="18386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≲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50FFE2-AEA5-4BF2-A37F-DE7EF6090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755136"/>
                <a:ext cx="1838645" cy="369332"/>
              </a:xfrm>
              <a:prstGeom prst="rect">
                <a:avLst/>
              </a:prstGeom>
              <a:blipFill>
                <a:blip r:embed="rId5"/>
                <a:stretch>
                  <a:fillRect l="-2326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02C2B9C-B810-4BBF-ADC4-88CD1A2AA2AB}"/>
                  </a:ext>
                </a:extLst>
              </p:cNvPr>
              <p:cNvSpPr txBox="1"/>
              <p:nvPr/>
            </p:nvSpPr>
            <p:spPr>
              <a:xfrm>
                <a:off x="533400" y="4751308"/>
                <a:ext cx="1867242" cy="4022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≲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02C2B9C-B810-4BBF-ADC4-88CD1A2AA2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751308"/>
                <a:ext cx="1867242" cy="402226"/>
              </a:xfrm>
              <a:prstGeom prst="rect">
                <a:avLst/>
              </a:prstGeom>
              <a:blipFill>
                <a:blip r:embed="rId6"/>
                <a:stretch>
                  <a:fillRect l="-19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8ADB5676-E85C-44EB-9BC5-A88C2E80BF5E}"/>
              </a:ext>
            </a:extLst>
          </p:cNvPr>
          <p:cNvSpPr txBox="1"/>
          <p:nvPr/>
        </p:nvSpPr>
        <p:spPr>
          <a:xfrm>
            <a:off x="1" y="3729335"/>
            <a:ext cx="91439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(2)                             : Inflationary reheating completes, transition to RD.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7192D19-3A00-4F85-9B09-11301145A2D0}"/>
              </a:ext>
            </a:extLst>
          </p:cNvPr>
          <p:cNvSpPr txBox="1"/>
          <p:nvPr/>
        </p:nvSpPr>
        <p:spPr>
          <a:xfrm>
            <a:off x="0" y="4731603"/>
            <a:ext cx="91439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(3)                             : EMD driven by modulus oscillations. Entropy</a:t>
            </a: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       generation at the end of this stage dilutes DR and DM from (1).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0927F16-907F-43EE-8B5E-F7EA753360E2}"/>
                  </a:ext>
                </a:extLst>
              </p:cNvPr>
              <p:cNvSpPr txBox="1"/>
              <p:nvPr/>
            </p:nvSpPr>
            <p:spPr>
              <a:xfrm>
                <a:off x="0" y="1143000"/>
                <a:ext cx="2333624" cy="4945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0927F16-907F-43EE-8B5E-F7EA753360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2333624" cy="494559"/>
              </a:xfrm>
              <a:prstGeom prst="rect">
                <a:avLst/>
              </a:prstGeom>
              <a:blipFill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C42B068-7BA5-46F5-8854-70FE9D6EC642}"/>
                  </a:ext>
                </a:extLst>
              </p:cNvPr>
              <p:cNvSpPr txBox="1"/>
              <p:nvPr/>
            </p:nvSpPr>
            <p:spPr>
              <a:xfrm>
                <a:off x="533400" y="5970508"/>
                <a:ext cx="1867242" cy="4022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≲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C42B068-7BA5-46F5-8854-70FE9D6EC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970508"/>
                <a:ext cx="1867242" cy="402226"/>
              </a:xfrm>
              <a:prstGeom prst="rect">
                <a:avLst/>
              </a:prstGeom>
              <a:blipFill>
                <a:blip r:embed="rId6"/>
                <a:stretch>
                  <a:fillRect l="-19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F2DE7479-7D1D-4370-B6AD-E6438613A08E}"/>
              </a:ext>
            </a:extLst>
          </p:cNvPr>
          <p:cNvSpPr txBox="1"/>
          <p:nvPr/>
        </p:nvSpPr>
        <p:spPr>
          <a:xfrm>
            <a:off x="0" y="5950803"/>
            <a:ext cx="91439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(4)                             : Modulus decay completes. Transition to RD prior to</a:t>
            </a: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       the onset </a:t>
            </a:r>
            <a:r>
              <a:rPr lang="en-US" sz="2400">
                <a:solidFill>
                  <a:srgbClr val="C00000"/>
                </a:solidFill>
                <a:latin typeface="Chalkboard" charset="0"/>
              </a:rPr>
              <a:t>of BBN </a:t>
            </a: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by modulus oscillations.</a:t>
            </a:r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B37D447D-05B6-4273-811D-9972FB5643A4}"/>
              </a:ext>
            </a:extLst>
          </p:cNvPr>
          <p:cNvSpPr txBox="1">
            <a:spLocks noChangeArrowheads="1"/>
          </p:cNvSpPr>
          <p:nvPr/>
        </p:nvSpPr>
        <p:spPr>
          <a:xfrm>
            <a:off x="-1295400" y="0"/>
            <a:ext cx="3962400" cy="6096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>
                <a:solidFill>
                  <a:srgbClr val="FF0000"/>
                </a:solidFill>
                <a:latin typeface="Chalkboard"/>
                <a:ea typeface="+mj-ea"/>
                <a:cs typeface="+mj-cs"/>
              </a:rPr>
              <a:t>          The Scenario:</a:t>
            </a:r>
          </a:p>
        </p:txBody>
      </p:sp>
    </p:spTree>
    <p:extLst>
      <p:ext uri="{BB962C8B-B14F-4D97-AF65-F5344CB8AC3E}">
        <p14:creationId xmlns:p14="http://schemas.microsoft.com/office/powerpoint/2010/main" val="703528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644F13-DAE6-4844-9DAB-2948A0E0D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50" y="67937"/>
            <a:ext cx="4849350" cy="9226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382A9A-5482-4AA9-B4C3-A645B4D0A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68" y="1137206"/>
            <a:ext cx="4346568" cy="84399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A0AABB7-2AD1-42AC-A19A-EDF9CD17725F}"/>
              </a:ext>
            </a:extLst>
          </p:cNvPr>
          <p:cNvSpPr txBox="1"/>
          <p:nvPr/>
        </p:nvSpPr>
        <p:spPr>
          <a:xfrm>
            <a:off x="4343400" y="1295400"/>
            <a:ext cx="45719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: final reheating temperature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F7DC039-5A2C-4B04-80C7-1CBF07220D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54" y="3118406"/>
            <a:ext cx="5975846" cy="9201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1C0B9C-22B8-4AEF-8139-4D15A1CB04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" y="2281803"/>
            <a:ext cx="1524000" cy="35983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A5E77FA-05D9-4677-BE57-33AD637D0A57}"/>
              </a:ext>
            </a:extLst>
          </p:cNvPr>
          <p:cNvSpPr txBox="1"/>
          <p:nvPr/>
        </p:nvSpPr>
        <p:spPr>
          <a:xfrm>
            <a:off x="0" y="4495800"/>
            <a:ext cx="88392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Note:</a:t>
            </a: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0000FF"/>
              </a:solidFill>
              <a:latin typeface="Chalkboard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Expected: a longer EMD epoch results in a larger dilution factor.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B06C44B-3847-4AC8-A79D-0BC2B4950B47}"/>
                  </a:ext>
                </a:extLst>
              </p:cNvPr>
              <p:cNvSpPr txBox="1"/>
              <p:nvPr/>
            </p:nvSpPr>
            <p:spPr>
              <a:xfrm>
                <a:off x="-1" y="5029200"/>
                <a:ext cx="2743201" cy="8009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 ⇒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 ,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𝐷𝑅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B06C44B-3847-4AC8-A79D-0BC2B4950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5029200"/>
                <a:ext cx="2743201" cy="8009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8712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E15832-BD3B-4866-B26D-110263F10798}"/>
              </a:ext>
            </a:extLst>
          </p:cNvPr>
          <p:cNvSpPr txBox="1"/>
          <p:nvPr/>
        </p:nvSpPr>
        <p:spPr>
          <a:xfrm>
            <a:off x="0" y="0"/>
            <a:ext cx="883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EMD also affects inflationary observables: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99A954-E8A4-4F62-A96C-77655A2E3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2" y="609599"/>
            <a:ext cx="3984180" cy="5827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DF4835-AB87-4928-8DC8-2ECB225C25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77" y="1399143"/>
            <a:ext cx="2280681" cy="7344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DE0F9C2-B2EA-468A-98C4-B655B69423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620" y="1371600"/>
            <a:ext cx="3984180" cy="7344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8E3E101-93CC-43A1-9403-F31047EB7A6B}"/>
                  </a:ext>
                </a:extLst>
              </p:cNvPr>
              <p:cNvSpPr txBox="1"/>
              <p:nvPr/>
            </p:nvSpPr>
            <p:spPr>
              <a:xfrm>
                <a:off x="4761460" y="699623"/>
                <a:ext cx="3193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8E3E101-93CC-43A1-9403-F31047EB7A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460" y="699623"/>
                <a:ext cx="319318" cy="369332"/>
              </a:xfrm>
              <a:prstGeom prst="rect">
                <a:avLst/>
              </a:prstGeom>
              <a:blipFill>
                <a:blip r:embed="rId5"/>
                <a:stretch>
                  <a:fillRect t="-26667" r="-59615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93BCBCD1-743E-4C85-AD07-77E76A39391D}"/>
              </a:ext>
            </a:extLst>
          </p:cNvPr>
          <p:cNvSpPr/>
          <p:nvPr/>
        </p:nvSpPr>
        <p:spPr>
          <a:xfrm>
            <a:off x="5142460" y="681335"/>
            <a:ext cx="3163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tensor-to-scalar ratio        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5BD66F3-6E51-46E1-924D-BE6ED799C2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87" y="2286000"/>
            <a:ext cx="4188275" cy="82718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FBE23B4-C54A-4CD6-ABAB-9114AD0ECA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302" y="3886200"/>
            <a:ext cx="1676400" cy="71999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B02FC8E-A760-47FB-822B-5A4C27B3F536}"/>
              </a:ext>
            </a:extLst>
          </p:cNvPr>
          <p:cNvSpPr txBox="1"/>
          <p:nvPr/>
        </p:nvSpPr>
        <p:spPr>
          <a:xfrm>
            <a:off x="0" y="3276600"/>
            <a:ext cx="883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The scalar spectral index follows: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0A8B432-DCE8-44AD-B27A-938A7FCE1A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877" y="5334000"/>
            <a:ext cx="1977292" cy="7199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D460E9B-B070-4B61-B9D1-905D9C5CAFA6}"/>
                  </a:ext>
                </a:extLst>
              </p:cNvPr>
              <p:cNvSpPr txBox="1"/>
              <p:nvPr/>
            </p:nvSpPr>
            <p:spPr>
              <a:xfrm>
                <a:off x="1741685" y="4773464"/>
                <a:ext cx="8340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D460E9B-B070-4B61-B9D1-905D9C5CA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1685" y="4773464"/>
                <a:ext cx="834074" cy="369332"/>
              </a:xfrm>
              <a:prstGeom prst="rect">
                <a:avLst/>
              </a:prstGeom>
              <a:blipFill>
                <a:blip r:embed="rId9"/>
                <a:stretch>
                  <a:fillRect r="-11679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39407CBE-7F0E-466D-A873-BABA1A69D7FE}"/>
              </a:ext>
            </a:extLst>
          </p:cNvPr>
          <p:cNvSpPr/>
          <p:nvPr/>
        </p:nvSpPr>
        <p:spPr>
          <a:xfrm>
            <a:off x="0" y="4719935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In our model                (also for </a:t>
            </a:r>
            <a:r>
              <a:rPr lang="en-US" sz="2400" dirty="0" err="1">
                <a:solidFill>
                  <a:srgbClr val="0000FF"/>
                </a:solidFill>
                <a:latin typeface="Chalkboard" charset="0"/>
              </a:rPr>
              <a:t>Starobinsky</a:t>
            </a: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 model &amp; Higgs inflation):         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922BB50-500D-4545-8FE4-A747A92522A3}"/>
              </a:ext>
            </a:extLst>
          </p:cNvPr>
          <p:cNvSpPr/>
          <p:nvPr/>
        </p:nvSpPr>
        <p:spPr>
          <a:xfrm>
            <a:off x="0" y="6167735"/>
            <a:ext cx="8877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Opposite constraints from           and          on the duration of EMD.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59DD38C-9F6B-479B-A91F-78D137549422}"/>
                  </a:ext>
                </a:extLst>
              </p:cNvPr>
              <p:cNvSpPr txBox="1"/>
              <p:nvPr/>
            </p:nvSpPr>
            <p:spPr>
              <a:xfrm>
                <a:off x="2462561" y="5372841"/>
                <a:ext cx="4624039" cy="4945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 ⇒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 ,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59DD38C-9F6B-479B-A91F-78D1375494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561" y="5372841"/>
                <a:ext cx="4624039" cy="494559"/>
              </a:xfrm>
              <a:prstGeom prst="rect">
                <a:avLst/>
              </a:prstGeom>
              <a:blipFill>
                <a:blip r:embed="rId10"/>
                <a:stretch>
                  <a:fillRect b="-10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09452B-66BF-4602-B190-A97399C6B0DB}"/>
                  </a:ext>
                </a:extLst>
              </p:cNvPr>
              <p:cNvSpPr txBox="1"/>
              <p:nvPr/>
            </p:nvSpPr>
            <p:spPr>
              <a:xfrm>
                <a:off x="4419600" y="6167735"/>
                <a:ext cx="84908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09452B-66BF-4602-B190-A97399C6B0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6167735"/>
                <a:ext cx="849089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A9C4AAF-BC5B-4BB8-B4B6-9994D5952E60}"/>
                  </a:ext>
                </a:extLst>
              </p:cNvPr>
              <p:cNvSpPr txBox="1"/>
              <p:nvPr/>
            </p:nvSpPr>
            <p:spPr>
              <a:xfrm>
                <a:off x="3276600" y="6043200"/>
                <a:ext cx="762001" cy="7386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A9C4AAF-BC5B-4BB8-B4B6-9994D5952E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6043200"/>
                <a:ext cx="762001" cy="7386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7869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3B35AB6F-A9E0-476F-AE97-46E33BFFEE3F}"/>
              </a:ext>
            </a:extLst>
          </p:cNvPr>
          <p:cNvSpPr txBox="1"/>
          <p:nvPr/>
        </p:nvSpPr>
        <p:spPr>
          <a:xfrm>
            <a:off x="0" y="528935"/>
            <a:ext cx="91439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0000FF"/>
                </a:solidFill>
                <a:latin typeface="Chalkboard" charset="0"/>
              </a:rPr>
              <a:t>Type IIB model with three Kahler moduli:</a:t>
            </a:r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B37D447D-05B6-4273-811D-9972FB5643A4}"/>
              </a:ext>
            </a:extLst>
          </p:cNvPr>
          <p:cNvSpPr txBox="1">
            <a:spLocks noChangeArrowheads="1"/>
          </p:cNvSpPr>
          <p:nvPr/>
        </p:nvSpPr>
        <p:spPr>
          <a:xfrm>
            <a:off x="-1447800" y="0"/>
            <a:ext cx="3962400" cy="6096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>
                <a:solidFill>
                  <a:srgbClr val="FF0000"/>
                </a:solidFill>
                <a:latin typeface="Chalkboard"/>
                <a:ea typeface="+mj-ea"/>
                <a:cs typeface="+mj-cs"/>
              </a:rPr>
              <a:t>          The Model: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43E3C7-904B-4AC8-BDD3-3DEA0315B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402" y="1121884"/>
            <a:ext cx="3007202" cy="7069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101ADB-F862-40D8-8E0B-703873B7A9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057400"/>
            <a:ext cx="2879007" cy="9973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9FC75C-AFDC-4A6D-85C3-276BF6CFAF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7088" y="2209800"/>
            <a:ext cx="5041774" cy="7124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5085E3A-D137-4E25-A10A-3A98B6738F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" y="3283370"/>
            <a:ext cx="1524000" cy="73192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A38EDF0-A10D-4655-A821-A5E33BE517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7000" y="3238958"/>
            <a:ext cx="1612349" cy="731922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E6984753-7D62-4910-AD26-13508481253E}"/>
              </a:ext>
            </a:extLst>
          </p:cNvPr>
          <p:cNvSpPr txBox="1"/>
          <p:nvPr/>
        </p:nvSpPr>
        <p:spPr>
          <a:xfrm>
            <a:off x="0" y="4491335"/>
            <a:ext cx="91439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C00000"/>
                </a:solidFill>
                <a:latin typeface="Chalkboard" charset="0"/>
              </a:rPr>
              <a:t>Mass spectrum: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CAEE4B5-BEC4-41A2-9082-D3BB9CD269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" y="5181600"/>
            <a:ext cx="2705569" cy="46166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405A741-2EBD-4D63-B3A4-ABA07D205F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1" y="6083807"/>
            <a:ext cx="3200400" cy="469393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2054F03B-C066-4423-84AD-34BAB87F15F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5145" y="5051232"/>
            <a:ext cx="3688655" cy="81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6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39134</TotalTime>
  <Words>1099</Words>
  <Application>Microsoft Office PowerPoint</Application>
  <PresentationFormat>On-screen Show (4:3)</PresentationFormat>
  <Paragraphs>181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Chalkboard</vt:lpstr>
      <vt:lpstr>Office Theme</vt:lpstr>
      <vt:lpstr>Superheavy Dark Matter  from String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Rouzbeh</dc:creator>
  <cp:lastModifiedBy>Rouzbeh Allahverdi</cp:lastModifiedBy>
  <cp:revision>1023</cp:revision>
  <cp:lastPrinted>2019-07-22T15:10:41Z</cp:lastPrinted>
  <dcterms:created xsi:type="dcterms:W3CDTF">2007-11-15T20:46:32Z</dcterms:created>
  <dcterms:modified xsi:type="dcterms:W3CDTF">2021-06-16T02:51:04Z</dcterms:modified>
</cp:coreProperties>
</file>