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19"/>
  </p:notesMasterIdLst>
  <p:sldIdLst>
    <p:sldId id="1476" r:id="rId4"/>
    <p:sldId id="1598" r:id="rId5"/>
    <p:sldId id="1590" r:id="rId6"/>
    <p:sldId id="1580" r:id="rId7"/>
    <p:sldId id="1564" r:id="rId8"/>
    <p:sldId id="1566" r:id="rId9"/>
    <p:sldId id="1603" r:id="rId10"/>
    <p:sldId id="1600" r:id="rId11"/>
    <p:sldId id="1567" r:id="rId12"/>
    <p:sldId id="1576" r:id="rId13"/>
    <p:sldId id="1565" r:id="rId14"/>
    <p:sldId id="1605" r:id="rId15"/>
    <p:sldId id="1599" r:id="rId16"/>
    <p:sldId id="1569" r:id="rId17"/>
    <p:sldId id="1570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940" autoAdjust="0"/>
  </p:normalViewPr>
  <p:slideViewPr>
    <p:cSldViewPr snapToGrid="0">
      <p:cViewPr varScale="1">
        <p:scale>
          <a:sx n="113" d="100"/>
          <a:sy n="113" d="100"/>
        </p:scale>
        <p:origin x="396" y="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88247-4A08-4404-B1E4-5EAAC672BAE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C0F92-64B1-40AB-A01C-C576EFB1FF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82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18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32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b="0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0" dirty="0"/>
                  <a:t>In summary, 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We have proposed a method for 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determining the sign of quadrupole deformation (</a:t>
                </a:r>
                <a:r>
                  <a:rPr kumimoji="1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  <a:cs typeface="+mn-cs"/>
                  </a:rPr>
                  <a:t>𝛽_2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)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using low-energy α inelastic scattering</a:t>
                </a:r>
                <a:r>
                  <a:rPr kumimoji="1" lang="en-US" altLang="ja-JP" sz="1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data and demonstrated its effectiveness.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endParaRPr kumimoji="1" lang="ja-JP" altLang="en-US" b="0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263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F10DA-C2EB-1CEF-0C8E-9F8CAA662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8054CBF-F34A-907F-91F1-DDC4C9813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6C38370-1EBB-501D-83A8-6A5FA99E7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E26C12-8DA5-83AE-2FD0-191B16DCC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14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26A37-8166-3301-4D21-C224E9611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F7496D-A646-CA3D-816C-C9FDCDA3C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D146D76A-5E69-43F4-9749-AB858D4B69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dirty="0"/>
                  <a:t>First, in this slide</a:t>
                </a:r>
                <a:r>
                  <a:rPr kumimoji="1" lang="en-US" altLang="ja-JP" sz="1200" b="0" dirty="0"/>
                  <a:t>, we will clarify the </a:t>
                </a:r>
                <a:r>
                  <a:rPr kumimoji="1" lang="en-US" altLang="ja-JP" sz="1200" b="0" dirty="0">
                    <a:solidFill>
                      <a:srgbClr val="0070C0"/>
                    </a:solidFill>
                  </a:rPr>
                  <a:t>main part of the RE</a:t>
                </a:r>
                <a:r>
                  <a:rPr kumimoji="1" lang="en-US" altLang="ja-JP" sz="1200" b="0" dirty="0"/>
                  <a:t> on cross section. This figure shows the 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inelastic scattering cross section as a function of the scattering angle. This dashed line represents the results of 1step calculations for β+ and β-. As we discussed before, no difference is observed for β+ and β- in the 1step (DWBA) calculation. However, they differ 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in the 2step calculation, which corresponds to the coherent sum of the first and second terms. It should be noted that 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𝑇_𝑓𝑖^((2) )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 acts destructively for 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  <a:t>𝛽_+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and constructively 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游ゴシック" panose="020F0502020204030204"/>
                    <a:ea typeface="+mn-ea"/>
                  </a:rPr>
                  <a:t>for 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  <a:ea typeface="+mn-ea"/>
                  </a:rPr>
                  <a:t>𝛽_−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, and we can see a clear difference between them. </a:t>
                </a:r>
                <a:r>
                  <a:rPr kumimoji="1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𝑇_𝑓𝑖^((2) )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+mn-ea"/>
                    <a:cs typeface="+mn-cs"/>
                  </a:rPr>
                  <a:t> is the primary term of the reorientation effect.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9F3086-1987-BCB3-0E26-F6E66E389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111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A7A98-B663-4158-CAAB-61F9760F1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A9B09D-E5F6-96B1-D82D-8CE5D8C5B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>
                <a:extLst>
                  <a:ext uri="{FF2B5EF4-FFF2-40B4-BE49-F238E27FC236}">
                    <a16:creationId xmlns:a16="http://schemas.microsoft.com/office/drawing/2014/main" id="{C916613E-9B72-44F4-5448-8E0BA43B576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ja-JP" sz="1800" b="0" i="0" u="none" strike="noStrike" baseline="0" dirty="0">
                    <a:latin typeface="CMR10"/>
                  </a:rPr>
                  <a:t>We further investigate the impact of the higher-order terms, that is, the channel-coupling effect. Again, this is the inelastic scattering cross section. The CC effects merely smoothen the cross sections from the one- or two-step calculations. Without the RE, </a:t>
                </a:r>
                <a:r>
                  <a:rPr kumimoji="1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  <a:cs typeface="+mn-cs"/>
                  </a:rPr>
                  <a:t>𝛽_±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yield</a:t>
                </a:r>
                <a:r>
                  <a:rPr kumimoji="1" lang="en-US" altLang="ja-JP" sz="1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exactly the same cross section. Without the RE, even-order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perturbations vanish and this relation is realized. Therefore, </a:t>
                </a:r>
                <a:r>
                  <a:rPr kumimoji="1" lang="en-US" altLang="ja-JP" sz="1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+mn-ea"/>
                    <a:cs typeface="+mn-cs"/>
                  </a:rPr>
                  <a:t>the same cross sections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+mn-ea"/>
                    <a:cs typeface="+mn-cs"/>
                  </a:rPr>
                  <a:t> are obtained.</a:t>
                </a:r>
                <a:endParaRPr kumimoji="1" lang="en-US" altLang="ja-JP" sz="1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However, with the RE, even-order terms interfere</a:t>
                </a:r>
                <a:r>
                  <a:rPr kumimoji="1" lang="en-US" altLang="ja-JP" sz="1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differently for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  <a:cs typeface="+mn-cs"/>
                  </a:rPr>
                  <a:t>𝛽_±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, and we</a:t>
                </a:r>
                <a:r>
                  <a:rPr kumimoji="1" lang="en-US" altLang="ja-JP" sz="1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can determine the sign.</a:t>
                </a: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358929-65DC-128F-DB61-F0F186663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5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I’ll start with nuclear deformation and its determination.</a:t>
                </a:r>
                <a:r>
                  <a:rPr kumimoji="1" lang="en-US" altLang="ja-JP" baseline="0" dirty="0"/>
                  <a:t> </a:t>
                </a:r>
                <a:r>
                  <a:rPr kumimoji="1" lang="en-US" altLang="ja-JP" dirty="0"/>
                  <a:t>It is well known that 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Most nuclei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 are deformed. The most essential part of nuclear deformation</a:t>
                </a:r>
                <a:r>
                  <a:rPr lang="en-US" altLang="ja-JP" sz="1200" baseline="0" dirty="0">
                    <a:solidFill>
                      <a:prstClr val="black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 is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 characterized by the 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quadrupole deformation parameter (</a:t>
                </a:r>
                <a:r>
                  <a:rPr kumimoji="1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𝛽_2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), and its magnitude has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been</a:t>
                </a:r>
                <a:r>
                  <a:rPr kumimoji="1" lang="en-US" altLang="ja-JP" sz="1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deduced</a:t>
                </a:r>
                <a:r>
                  <a:rPr lang="ja-JP" altLang="en-US" sz="1200" b="0" dirty="0">
                    <a:solidFill>
                      <a:prstClr val="black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 </a:t>
                </a:r>
                <a:r>
                  <a:rPr kumimoji="1" lang="en-US" altLang="ja-JP" sz="1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from many experiments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such as B(E2), inelastic scattering, and also reaction cross sections. The nuclear deformation 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6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57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7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ja-JP" sz="1800" b="0" i="0" u="none" strike="noStrike" baseline="0" dirty="0">
              <a:latin typeface="CMR1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59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165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09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926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游ゴシック" panose="020B0400000000000000" pitchFamily="50" charset="-128"/>
                    <a:cs typeface="+mn-cs"/>
                  </a:rPr>
                  <a:t>First, we fix the potential parameters (</a:t>
                </a:r>
                <a:r>
                  <a:rPr kumimoji="1" lang="en-US" altLang="ja-JP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游ゴシック" panose="020B0400000000000000" pitchFamily="50" charset="-128"/>
                    <a:cs typeface="+mn-cs"/>
                  </a:rPr>
                  <a:t>𝑉_0, 𝑊_0, 𝑅_0, 𝑎)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游ゴシック" panose="020B0400000000000000" pitchFamily="50" charset="-128"/>
                    <a:cs typeface="+mn-cs"/>
                  </a:rPr>
                  <a:t> by fitting to the elastic scattering cross section. This figure presents the elastic scattering cross section for 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anose="02020603050405020304" pitchFamily="18" charset="0"/>
                  </a:rPr>
                  <a:t>α+</a:t>
                </a:r>
                <a:r>
                  <a:rPr kumimoji="1" lang="en-US" altLang="ja-JP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anose="02020603050405020304" pitchFamily="18" charset="0"/>
                  </a:rPr>
                  <a:t>154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anose="02020603050405020304" pitchFamily="18" charset="0"/>
                  </a:rPr>
                  <a:t>Sm at 50 MeV. We used the potential parameters from Ref. [5] with a slight modification. </a:t>
                </a:r>
                <a:r>
                  <a:rPr lang="en-US" altLang="ja-JP" sz="1200" b="0" i="0" u="none" strike="noStrike" baseline="0" dirty="0">
                    <a:latin typeface="+mn-lt"/>
                  </a:rPr>
                  <a:t>The dashed line represents the result with 2 = 0 (no coupling), reproducing the experimental data except for the strong oscillation at backward angles. This oscillation diminishes when the 2+ coupling is included, as shown by the solid line.</a:t>
                </a:r>
                <a:endPara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8C4E7-8ECA-4035-8DEF-B927A74184E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257055-1C1B-3309-6DD6-BB777E8CF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FFC7126-6D13-0DAF-BEA7-6CB61C75D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43F04-C606-8495-BAA9-A67312B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B677D9-6BB0-3A65-B7B8-0DC40898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DF2AE1-A682-A32A-4709-31F4B0DD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02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93CF0C-1150-4CEE-735F-C24FC58E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659915-FCCE-552C-CC02-839B562FA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F7EDCD-E89B-D1F9-C295-52FD6256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D91C29-D996-624C-8F71-4CD1935B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28275F-B318-B315-2B78-04F6C37A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43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9951D40-1BA9-5721-E542-2FCE615A1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BDCFAB-98C8-8E89-38B8-B9673625E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75031D-AFCC-3A1C-7CB1-BBA83F3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BC9315-15D5-9BAE-5917-6511FB4D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19AD51-94ED-C480-0CCC-1AA2B63E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02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A156F-F357-0551-AD3F-D4533BA23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19110E4-5262-3C91-A9D4-826D54B55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9E3E2B-C13F-CE42-25BD-A41989B2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A8F3-86F3-4F76-8EC9-6DF5B97B56E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8A305C-16B1-B5A6-2470-A6A6AFF3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466399-5092-D8A7-8A94-19BDE047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A5A2-038C-4BB3-853E-AFA9824BF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07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2B4CB-7F8F-5CAD-FC3C-230BFB42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F60470-B416-23F4-8C0C-E8BA18C4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C8F4A6-1235-1694-10D2-95A5B217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A8F3-86F3-4F76-8EC9-6DF5B97B56E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8EFF32-08DD-B6E9-8506-3A71C474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417DC5-F4D8-5D94-079C-14624C53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A5A2-038C-4BB3-853E-AFA9824BF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39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0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60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51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B7E30-F5D3-6BE9-9967-84F1DA4B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EE7434-05C0-E201-37C0-DFDC8A8C2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3C43F7-E865-4B18-474B-B6E72F60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199A84-AE03-19D3-6786-20A2604F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84B013-E12C-B2D5-F242-A44B11BF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07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FF777-FAEC-8109-EC78-1EDFF422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56DA33-4643-A5EA-1AFE-8F02B8336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633A52-FD85-B430-8D13-FDCF5D4C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D7EF31-3B0A-109F-BD84-39553C12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762405-83B8-7BF0-9702-321112F4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10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FB8BDF-7076-45F6-2ACC-A101CEF4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CF3B03-A38F-A1B2-B458-BA28E2236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119DC4-DCC8-3CD2-C8C0-780C41852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DA1BBC-0E41-149E-C350-0BF97521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48CB97-0689-1D06-4E10-9B548FFE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5BA0A7-B6C9-980E-2795-9EC79AB7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91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2E6390-2BD8-E437-E82F-FA599A5E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AE328F-1CD3-801A-6226-DA86542E3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F0AE15-9BF2-3E05-23B6-026468EA5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05D6EBE-AF8A-275B-C653-CFC888BF1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6D37CDE-3A2B-44A4-A94B-FF2DAFDB4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9EA79F6-989D-EAAB-B77F-B86C2011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89DFA93-903F-1DE2-B900-2FFF932E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906588-21A8-DFE3-0D91-5D23E6C0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15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B8F67B-BFA1-88B3-5AFB-725EE16B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81F641E-02FE-E148-54B4-E17E7C33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78723F-A4E4-D4CB-7086-41D525F7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EF659B-5CD7-C243-6B99-3C3B31A3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7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D8E27A-9774-59D9-148E-518F0CE3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F5D0432-D0C6-8DF8-C58E-8C68A026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82877-4822-1B66-F994-4AF1B6D7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80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86BFA-DE06-C2D9-7371-9CA160FF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1CB783-70D9-58E2-3A7D-9D4E7658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7D1778-552B-AF42-A1F2-9FCF64EBE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276E75-9F7F-0F5C-6CE5-59489C20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176AF9-D081-A560-5493-92663684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0962FD-C1E6-61E6-C2E6-6D26A2F0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11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66DC5-2F95-19F8-14DD-8C8B7EC2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6398778-CFF6-F740-778C-9B3F75E12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B2C6AE-813E-FC78-0B58-E5418E6E4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FE3925-8F9D-34D6-4A96-EAD20C0C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1D64EA-ECA9-E896-5E9E-FC14F8C6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8FCF65-06D0-58E5-2083-1DFFD714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52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DD51EA9-2661-2070-B2AC-B87C015C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70610E-594D-A52C-A2C4-B6736930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741670-A2AF-B93D-661C-D2354AD10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E27010-94B8-460D-AAF0-8F9F1BF2A9E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1E6D77-909C-EE38-1F3B-B17EEB4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5EB61C-3103-9635-7D16-86E262613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801987-1BD4-47B1-A468-44690ADCD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5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F26B246-0647-1F83-F41B-E06B3CE6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EAE2AC-73A5-E2B7-A9BF-FA4EBE68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1031B8-3965-EDAE-4A25-E3DB63E70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A8F3-86F3-4F76-8EC9-6DF5B97B56EA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8AED59-5C72-9FBB-0698-30CB7A759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2672F3-CEEE-6B9C-E792-DD7AE0C02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A5A2-038C-4BB3-853E-AFA9824BF6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3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B2E1C8-A25E-C1E7-91CB-ACD7D71CA3D7}"/>
              </a:ext>
            </a:extLst>
          </p:cNvPr>
          <p:cNvSpPr/>
          <p:nvPr userDrawn="1"/>
        </p:nvSpPr>
        <p:spPr>
          <a:xfrm>
            <a:off x="0" y="-371"/>
            <a:ext cx="12192000" cy="6356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991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9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8.png"/><Relationship Id="rId5" Type="http://schemas.openxmlformats.org/officeDocument/2006/relationships/image" Target="../media/image7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61.png"/><Relationship Id="rId5" Type="http://schemas.openxmlformats.org/officeDocument/2006/relationships/image" Target="../media/image360.png"/><Relationship Id="rId4" Type="http://schemas.openxmlformats.org/officeDocument/2006/relationships/image" Target="../media/image8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470.png"/><Relationship Id="rId3" Type="http://schemas.openxmlformats.org/officeDocument/2006/relationships/image" Target="../media/image54.png"/><Relationship Id="rId7" Type="http://schemas.openxmlformats.org/officeDocument/2006/relationships/image" Target="../media/image5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1.png"/><Relationship Id="rId11" Type="http://schemas.openxmlformats.org/officeDocument/2006/relationships/image" Target="../media/image3.png"/><Relationship Id="rId5" Type="http://schemas.openxmlformats.org/officeDocument/2006/relationships/image" Target="../media/image73.png"/><Relationship Id="rId10" Type="http://schemas.openxmlformats.org/officeDocument/2006/relationships/image" Target="../media/image122.png"/><Relationship Id="rId4" Type="http://schemas.openxmlformats.org/officeDocument/2006/relationships/image" Target="../media/image610.png"/><Relationship Id="rId9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491.png"/><Relationship Id="rId18" Type="http://schemas.openxmlformats.org/officeDocument/2006/relationships/image" Target="../media/image511.png"/><Relationship Id="rId3" Type="http://schemas.openxmlformats.org/officeDocument/2006/relationships/image" Target="../media/image480.png"/><Relationship Id="rId21" Type="http://schemas.openxmlformats.org/officeDocument/2006/relationships/image" Target="../media/image520.png"/><Relationship Id="rId12" Type="http://schemas.openxmlformats.org/officeDocument/2006/relationships/image" Target="../media/image200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15.xml"/><Relationship Id="rId15" Type="http://schemas.openxmlformats.org/officeDocument/2006/relationships/image" Target="../media/image490.png"/><Relationship Id="rId23" Type="http://schemas.openxmlformats.org/officeDocument/2006/relationships/image" Target="../media/image56.png"/><Relationship Id="rId19" Type="http://schemas.openxmlformats.org/officeDocument/2006/relationships/image" Target="../media/image260.png"/><Relationship Id="rId14" Type="http://schemas.openxmlformats.org/officeDocument/2006/relationships/image" Target="../media/image220.png"/><Relationship Id="rId4" Type="http://schemas.openxmlformats.org/officeDocument/2006/relationships/image" Target="../media/image121.png"/><Relationship Id="rId22" Type="http://schemas.openxmlformats.org/officeDocument/2006/relationships/image" Target="../media/image5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200.png"/><Relationship Id="rId18" Type="http://schemas.openxmlformats.org/officeDocument/2006/relationships/image" Target="../media/image530.png"/><Relationship Id="rId3" Type="http://schemas.openxmlformats.org/officeDocument/2006/relationships/image" Target="../media/image551.png"/><Relationship Id="rId21" Type="http://schemas.openxmlformats.org/officeDocument/2006/relationships/image" Target="../media/image7.png"/><Relationship Id="rId17" Type="http://schemas.openxmlformats.org/officeDocument/2006/relationships/image" Target="../media/image5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0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0.png"/><Relationship Id="rId15" Type="http://schemas.openxmlformats.org/officeDocument/2006/relationships/image" Target="../media/image220.png"/><Relationship Id="rId19" Type="http://schemas.openxmlformats.org/officeDocument/2006/relationships/image" Target="../media/image59.png"/><Relationship Id="rId4" Type="http://schemas.openxmlformats.org/officeDocument/2006/relationships/image" Target="../media/image561.png"/><Relationship Id="rId9" Type="http://schemas.openxmlformats.org/officeDocument/2006/relationships/image" Target="../media/image57.png"/><Relationship Id="rId14" Type="http://schemas.openxmlformats.org/officeDocument/2006/relationships/image" Target="../media/image58.png"/><Relationship Id="rId22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8.png"/><Relationship Id="rId7" Type="http://schemas.openxmlformats.org/officeDocument/2006/relationships/image" Target="../media/image80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65.png"/><Relationship Id="rId10" Type="http://schemas.openxmlformats.org/officeDocument/2006/relationships/image" Target="../media/image71.png"/><Relationship Id="rId4" Type="http://schemas.openxmlformats.org/officeDocument/2006/relationships/image" Target="../media/image9.png"/><Relationship Id="rId9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89.png"/><Relationship Id="rId5" Type="http://schemas.openxmlformats.org/officeDocument/2006/relationships/image" Target="../media/image90.png"/><Relationship Id="rId10" Type="http://schemas.openxmlformats.org/officeDocument/2006/relationships/image" Target="../media/image100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60.png"/><Relationship Id="rId5" Type="http://schemas.openxmlformats.org/officeDocument/2006/relationships/image" Target="../media/image9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E87D36-CA1F-F09C-D7CC-0EA25904E671}"/>
              </a:ext>
            </a:extLst>
          </p:cNvPr>
          <p:cNvSpPr/>
          <p:nvPr/>
        </p:nvSpPr>
        <p:spPr>
          <a:xfrm>
            <a:off x="-50185" y="404664"/>
            <a:ext cx="12292371" cy="1615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B474F5-71F8-3E8F-8B2E-898A14F43BE5}"/>
              </a:ext>
            </a:extLst>
          </p:cNvPr>
          <p:cNvSpPr txBox="1"/>
          <p:nvPr/>
        </p:nvSpPr>
        <p:spPr>
          <a:xfrm>
            <a:off x="-37868" y="626139"/>
            <a:ext cx="12267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Determination of Prolate or Oblate Shape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via Low-energy α Inelastic Scattering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46A01A-49B7-192B-7146-20531F7A02CA}"/>
              </a:ext>
            </a:extLst>
          </p:cNvPr>
          <p:cNvSpPr txBox="1"/>
          <p:nvPr/>
        </p:nvSpPr>
        <p:spPr>
          <a:xfrm>
            <a:off x="24315" y="2223637"/>
            <a:ext cx="12146274" cy="1334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S. </a:t>
            </a: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Watanabe</a:t>
            </a:r>
            <a:r>
              <a:rPr kumimoji="1" lang="en-US" altLang="ja-JP" sz="36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A,B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Y. </a:t>
            </a:r>
            <a:r>
              <a:rPr kumimoji="1" lang="en-US" altLang="zh-TW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Suzuki</a:t>
            </a:r>
            <a:r>
              <a:rPr kumimoji="1" lang="en-US" altLang="zh-TW" sz="36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M. </a:t>
            </a:r>
            <a:r>
              <a:rPr kumimoji="1" lang="en-US" altLang="zh-TW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Kimura</a:t>
            </a:r>
            <a:r>
              <a:rPr kumimoji="1" lang="en-US" altLang="zh-TW" sz="36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K. </a:t>
            </a:r>
            <a:r>
              <a:rPr kumimoji="1" lang="en-US" altLang="zh-TW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Ogata</a:t>
            </a:r>
            <a:r>
              <a:rPr kumimoji="1" lang="en-US" altLang="zh-TW" sz="36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D,C</a:t>
            </a:r>
            <a:endParaRPr kumimoji="1" lang="en-US" altLang="zh-TW" sz="36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NIT, Gifu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Coll.</a:t>
            </a:r>
            <a:r>
              <a:rPr kumimoji="1" lang="en-US" altLang="ja-JP" sz="32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RIKEN</a:t>
            </a:r>
            <a:r>
              <a:rPr kumimoji="1" lang="en-US" altLang="ja-JP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RCNP</a:t>
            </a:r>
            <a:r>
              <a:rPr kumimoji="1" lang="en-US" altLang="ja-JP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C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Kyushu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Univ.</a:t>
            </a:r>
            <a:r>
              <a:rPr kumimoji="1" lang="en-US" altLang="ja-JP" sz="32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</a:t>
            </a:r>
            <a:endParaRPr kumimoji="1" lang="en-US" altLang="ja-JP" sz="3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9BEE320-D2FB-7835-3283-E0C739894E79}"/>
                  </a:ext>
                </a:extLst>
              </p:cNvPr>
              <p:cNvSpPr txBox="1"/>
              <p:nvPr/>
            </p:nvSpPr>
            <p:spPr>
              <a:xfrm>
                <a:off x="2970784" y="5252399"/>
                <a:ext cx="14550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&lt;0</m:t>
                      </m:r>
                    </m:oMath>
                  </m:oMathPara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9BEE320-D2FB-7835-3283-E0C739894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784" y="5252399"/>
                <a:ext cx="145501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2C51B6C-BE38-E47C-6F5B-CAA82EEB1F28}"/>
                  </a:ext>
                </a:extLst>
              </p:cNvPr>
              <p:cNvSpPr txBox="1"/>
              <p:nvPr/>
            </p:nvSpPr>
            <p:spPr>
              <a:xfrm>
                <a:off x="7760208" y="5252399"/>
                <a:ext cx="14550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&gt;0</m:t>
                      </m:r>
                    </m:oMath>
                  </m:oMathPara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2C51B6C-BE38-E47C-6F5B-CAA82EEB1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208" y="5252399"/>
                <a:ext cx="145501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5C92CD2C-FB99-F00F-350D-2885885EA78E}"/>
              </a:ext>
            </a:extLst>
          </p:cNvPr>
          <p:cNvSpPr/>
          <p:nvPr/>
        </p:nvSpPr>
        <p:spPr>
          <a:xfrm>
            <a:off x="5361289" y="5060852"/>
            <a:ext cx="1469422" cy="566777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931382-A541-969E-9A32-5FCFD2DE8A79}"/>
              </a:ext>
            </a:extLst>
          </p:cNvPr>
          <p:cNvSpPr txBox="1"/>
          <p:nvPr/>
        </p:nvSpPr>
        <p:spPr>
          <a:xfrm>
            <a:off x="5652610" y="3729294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?</a:t>
            </a:r>
            <a:endParaRPr kumimoji="1" lang="ja-JP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92B86C96-EDEE-91E1-0B5D-D41B785F5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400" y="3833453"/>
            <a:ext cx="961886" cy="1296257"/>
          </a:xfrm>
          <a:prstGeom prst="rect">
            <a:avLst/>
          </a:prstGeom>
        </p:spPr>
      </p:pic>
      <p:pic>
        <p:nvPicPr>
          <p:cNvPr id="155" name="図 154">
            <a:extLst>
              <a:ext uri="{FF2B5EF4-FFF2-40B4-BE49-F238E27FC236}">
                <a16:creationId xmlns:a16="http://schemas.microsoft.com/office/drawing/2014/main" id="{9E0D37BD-E593-4D99-7318-2EAB0CDFA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444" y="3950253"/>
            <a:ext cx="1337480" cy="1062656"/>
          </a:xfrm>
          <a:prstGeom prst="rect">
            <a:avLst/>
          </a:prstGeom>
        </p:spPr>
      </p:pic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75195FA-B0FC-9A2E-DC64-2E5EE399DED9}"/>
              </a:ext>
            </a:extLst>
          </p:cNvPr>
          <p:cNvSpPr txBox="1">
            <a:spLocks/>
          </p:cNvSpPr>
          <p:nvPr/>
        </p:nvSpPr>
        <p:spPr>
          <a:xfrm>
            <a:off x="10667" y="5997161"/>
            <a:ext cx="12170666" cy="806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dirty="0">
                <a:solidFill>
                  <a:srgbClr val="4D4D4D"/>
                </a:solidFill>
              </a:rPr>
              <a:t>2025/05/29</a:t>
            </a:r>
          </a:p>
          <a:p>
            <a:pPr>
              <a:lnSpc>
                <a:spcPct val="80000"/>
              </a:lnSpc>
            </a:pPr>
            <a:r>
              <a:rPr lang="en-US" altLang="zh-CN" sz="1400" dirty="0">
                <a:solidFill>
                  <a:srgbClr val="4D4D4D"/>
                </a:solidFill>
              </a:rPr>
              <a:t>The 29</a:t>
            </a:r>
            <a:r>
              <a:rPr lang="en-US" altLang="zh-CN" sz="1400" baseline="30000" dirty="0">
                <a:solidFill>
                  <a:srgbClr val="4D4D4D"/>
                </a:solidFill>
              </a:rPr>
              <a:t>th</a:t>
            </a:r>
            <a:r>
              <a:rPr lang="en-US" altLang="zh-CN" sz="1400" dirty="0">
                <a:solidFill>
                  <a:srgbClr val="4D4D4D"/>
                </a:solidFill>
              </a:rPr>
              <a:t> International Nuclear Physics Conference</a:t>
            </a:r>
          </a:p>
          <a:p>
            <a:pPr>
              <a:lnSpc>
                <a:spcPct val="80000"/>
              </a:lnSpc>
            </a:pPr>
            <a:r>
              <a:rPr lang="en-US" altLang="ja-JP" sz="1400" dirty="0">
                <a:solidFill>
                  <a:srgbClr val="4D4D4D"/>
                </a:solidFill>
              </a:rPr>
              <a:t>DCC, </a:t>
            </a:r>
            <a:r>
              <a:rPr lang="en-US" altLang="ja-JP" sz="1400" dirty="0" err="1">
                <a:solidFill>
                  <a:srgbClr val="4D4D4D"/>
                </a:solidFill>
              </a:rPr>
              <a:t>Deajeon</a:t>
            </a:r>
            <a:r>
              <a:rPr lang="en-US" altLang="ja-JP" sz="1400" dirty="0">
                <a:solidFill>
                  <a:srgbClr val="4D4D4D"/>
                </a:solidFill>
              </a:rPr>
              <a:t>, Korea</a:t>
            </a:r>
          </a:p>
        </p:txBody>
      </p:sp>
    </p:spTree>
    <p:extLst>
      <p:ext uri="{BB962C8B-B14F-4D97-AF65-F5344CB8AC3E}">
        <p14:creationId xmlns:p14="http://schemas.microsoft.com/office/powerpoint/2010/main" val="250858130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6B1FCA-CCD8-47BC-F092-7104D036C740}"/>
                  </a:ext>
                </a:extLst>
              </p:cNvPr>
              <p:cNvSpPr txBox="1"/>
              <p:nvPr/>
            </p:nvSpPr>
            <p:spPr>
              <a:xfrm>
                <a:off x="76891" y="35673"/>
                <a:ext cx="111033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Determining the 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from the Experimental Data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6B1FCA-CCD8-47BC-F092-7104D036C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1" y="35673"/>
                <a:ext cx="11103361" cy="584775"/>
              </a:xfrm>
              <a:prstGeom prst="rect">
                <a:avLst/>
              </a:prstGeom>
              <a:blipFill>
                <a:blip r:embed="rId3"/>
                <a:stretch>
                  <a:fillRect l="-1428" t="-12500" r="-439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角丸四角形 33">
            <a:extLst>
              <a:ext uri="{FF2B5EF4-FFF2-40B4-BE49-F238E27FC236}">
                <a16:creationId xmlns:a16="http://schemas.microsoft.com/office/drawing/2014/main" id="{49EBF26A-D480-396C-60AF-11D4A63B014B}"/>
              </a:ext>
            </a:extLst>
          </p:cNvPr>
          <p:cNvSpPr/>
          <p:nvPr/>
        </p:nvSpPr>
        <p:spPr>
          <a:xfrm>
            <a:off x="667049" y="5170950"/>
            <a:ext cx="4585077" cy="1366885"/>
          </a:xfrm>
          <a:prstGeom prst="roundRect">
            <a:avLst>
              <a:gd name="adj" fmla="val 1047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The sign of deformation can be determined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by analyzing the RE in low-energy α inelastic scattering.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3950EF-ABD1-B915-740F-184CBA827C76}"/>
              </a:ext>
            </a:extLst>
          </p:cNvPr>
          <p:cNvSpPr txBox="1"/>
          <p:nvPr/>
        </p:nvSpPr>
        <p:spPr>
          <a:xfrm>
            <a:off x="6877179" y="947945"/>
            <a:ext cx="415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Inelastic scattering cross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for α+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154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Sm at 50 MeV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93C5213-9FF5-BC18-3A1A-19F48966A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759" y="1746250"/>
            <a:ext cx="6219825" cy="468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637C84-B7AB-7F91-CFBF-785C1AD9841B}"/>
                  </a:ext>
                </a:extLst>
              </p:cNvPr>
              <p:cNvSpPr txBox="1"/>
              <p:nvPr/>
            </p:nvSpPr>
            <p:spPr>
              <a:xfrm>
                <a:off x="275195" y="881884"/>
                <a:ext cx="5151938" cy="1093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Next, we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from negative to positive values to determine the optimized deformation parameters: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opt</m:t>
                            </m:r>
                          </m:e>
                        </m:d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and</m:t>
                    </m:r>
                    <m: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opt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.</a:t>
                </a: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637C84-B7AB-7F91-CFBF-785C1AD98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95" y="881884"/>
                <a:ext cx="5151938" cy="1093954"/>
              </a:xfrm>
              <a:prstGeom prst="rect">
                <a:avLst/>
              </a:prstGeom>
              <a:blipFill>
                <a:blip r:embed="rId5"/>
                <a:stretch>
                  <a:fillRect l="-1183" t="-2793" r="-710" b="-94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177EF91-219D-BA60-E682-DABC39A56CD7}"/>
                  </a:ext>
                </a:extLst>
              </p:cNvPr>
              <p:cNvSpPr txBox="1"/>
              <p:nvPr/>
            </p:nvSpPr>
            <p:spPr>
              <a:xfrm>
                <a:off x="109490" y="2078021"/>
                <a:ext cx="5249343" cy="2701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The result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opt</m:t>
                            </m:r>
                          </m:e>
                        </m:d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=+0.25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is in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good agreement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with the experimental data from the forward to the backward angles.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The result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opt</m:t>
                            </m:r>
                          </m:e>
                        </m:d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deviates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from the data even at the forward angle.</a:t>
                </a:r>
                <a:endPara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  <a:sym typeface="Wingdings" panose="05000000000000000000" pitchFamily="2" charset="2"/>
                  </a:rPr>
                  <a:t>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Slope of the cross section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  <a:sym typeface="Wingdings" panose="05000000000000000000" pitchFamily="2" charset="2"/>
                  </a:rPr>
                  <a:t>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Position of the diffraction minimum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177EF91-219D-BA60-E682-DABC39A56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0" y="2078021"/>
                <a:ext cx="5249343" cy="2701958"/>
              </a:xfrm>
              <a:prstGeom prst="rect">
                <a:avLst/>
              </a:prstGeom>
              <a:blipFill>
                <a:blip r:embed="rId6"/>
                <a:stretch>
                  <a:fillRect l="-1045" r="-2091" b="-29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88C1954-A151-22EA-F046-40EF24B240E8}"/>
                  </a:ext>
                </a:extLst>
              </p:cNvPr>
              <p:cNvSpPr txBox="1"/>
              <p:nvPr/>
            </p:nvSpPr>
            <p:spPr>
              <a:xfrm>
                <a:off x="8600288" y="2115757"/>
                <a:ext cx="3099054" cy="924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Only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opt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can reproduce the data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88C1954-A151-22EA-F046-40EF24B24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288" y="2115757"/>
                <a:ext cx="3099054" cy="924933"/>
              </a:xfrm>
              <a:prstGeom prst="rect">
                <a:avLst/>
              </a:prstGeom>
              <a:blipFill>
                <a:blip r:embed="rId7"/>
                <a:stretch>
                  <a:fillRect l="-3150" b="-138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1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9A79E5-6091-9D8B-6D24-0D7495FFEADC}"/>
              </a:ext>
            </a:extLst>
          </p:cNvPr>
          <p:cNvSpPr txBox="1"/>
          <p:nvPr/>
        </p:nvSpPr>
        <p:spPr>
          <a:xfrm>
            <a:off x="76891" y="17011"/>
            <a:ext cx="231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79A8346-9057-6FE3-836A-CE7963D895FF}"/>
                  </a:ext>
                </a:extLst>
              </p:cNvPr>
              <p:cNvSpPr txBox="1"/>
              <p:nvPr/>
            </p:nvSpPr>
            <p:spPr>
              <a:xfrm>
                <a:off x="1576271" y="757420"/>
                <a:ext cx="8687061" cy="139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We have proposed a method for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determining the sign of quadrupole deformation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)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using low-energy α inelastic scattering data and demonstrated its effectiveness.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79A8346-9057-6FE3-836A-CE7963D89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71" y="757420"/>
                <a:ext cx="8687061" cy="1397883"/>
              </a:xfrm>
              <a:prstGeom prst="rect">
                <a:avLst/>
              </a:prstGeom>
              <a:blipFill>
                <a:blip r:embed="rId3"/>
                <a:stretch>
                  <a:fillRect l="-1123" r="-491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41DD78-805E-8950-20F7-334BDB76008D}"/>
              </a:ext>
            </a:extLst>
          </p:cNvPr>
          <p:cNvSpPr txBox="1"/>
          <p:nvPr/>
        </p:nvSpPr>
        <p:spPr>
          <a:xfrm>
            <a:off x="1546652" y="2362593"/>
            <a:ext cx="90927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Our approach is the standard coupled-channel method based on the macroscopic model.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We utilize the nuclear reorientation effect as a probe sensitive to the sign of deformation.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We apply this method to the realistic case (α+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154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Sm at 50 MeV) and  numerically confirm its effectiveness.</a:t>
            </a:r>
          </a:p>
        </p:txBody>
      </p:sp>
      <p:sp>
        <p:nvSpPr>
          <p:cNvPr id="6" name="角丸四角形 33">
            <a:extLst>
              <a:ext uri="{FF2B5EF4-FFF2-40B4-BE49-F238E27FC236}">
                <a16:creationId xmlns:a16="http://schemas.microsoft.com/office/drawing/2014/main" id="{256E1A76-9E41-8EA3-0AEA-79B17CF2EBDC}"/>
              </a:ext>
            </a:extLst>
          </p:cNvPr>
          <p:cNvSpPr/>
          <p:nvPr/>
        </p:nvSpPr>
        <p:spPr>
          <a:xfrm>
            <a:off x="1444852" y="4769274"/>
            <a:ext cx="8949898" cy="1394360"/>
          </a:xfrm>
          <a:prstGeom prst="roundRect">
            <a:avLst>
              <a:gd name="adj" fmla="val 1047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The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broad applicability of α inelastic scattering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will make this approach a powerful tool to study shapes of nuclei, especially unstable nuclei.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24E491-D539-79B4-164F-5C6848915017}"/>
              </a:ext>
            </a:extLst>
          </p:cNvPr>
          <p:cNvSpPr txBox="1"/>
          <p:nvPr/>
        </p:nvSpPr>
        <p:spPr>
          <a:xfrm>
            <a:off x="2953482" y="6296476"/>
            <a:ext cx="9095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S. Watanabe, Y. Suzuki, M. Kimura, and K. Ogata,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Phys. Rev. </a:t>
            </a:r>
            <a:r>
              <a:rPr kumimoji="1" lang="en-US" altLang="ja-JP" sz="18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110, 034618 (2024).</a:t>
            </a:r>
          </a:p>
        </p:txBody>
      </p:sp>
    </p:spTree>
    <p:extLst>
      <p:ext uri="{BB962C8B-B14F-4D97-AF65-F5344CB8AC3E}">
        <p14:creationId xmlns:p14="http://schemas.microsoft.com/office/powerpoint/2010/main" val="391136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75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D2ACF8-41FB-137A-9B3E-B989F37DB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3830BB-EE72-3683-8B06-B45CD02CB9E4}"/>
              </a:ext>
            </a:extLst>
          </p:cNvPr>
          <p:cNvSpPr txBox="1"/>
          <p:nvPr/>
        </p:nvSpPr>
        <p:spPr>
          <a:xfrm>
            <a:off x="779332" y="2367171"/>
            <a:ext cx="10633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Numerical demonstration of the reorientation effect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12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AE794-3EFF-249E-899B-7DE2FD2E2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832199-A9A7-4021-DDA5-17DDFD8A645D}"/>
              </a:ext>
            </a:extLst>
          </p:cNvPr>
          <p:cNvSpPr txBox="1"/>
          <p:nvPr/>
        </p:nvSpPr>
        <p:spPr>
          <a:xfrm>
            <a:off x="76891" y="55111"/>
            <a:ext cx="10892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Reorientation Effect: One- and Two-Step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角丸四角形 33">
                <a:extLst>
                  <a:ext uri="{FF2B5EF4-FFF2-40B4-BE49-F238E27FC236}">
                    <a16:creationId xmlns:a16="http://schemas.microsoft.com/office/drawing/2014/main" id="{7B9DD51F-523F-3837-37F0-08DAA7EE4C94}"/>
                  </a:ext>
                </a:extLst>
              </p:cNvPr>
              <p:cNvSpPr/>
              <p:nvPr/>
            </p:nvSpPr>
            <p:spPr>
              <a:xfrm>
                <a:off x="892366" y="5541140"/>
                <a:ext cx="4019895" cy="1081116"/>
              </a:xfrm>
              <a:prstGeom prst="roundRect">
                <a:avLst>
                  <a:gd name="adj" fmla="val 1047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is the primary term of the reorientation effect.</a:t>
                </a:r>
              </a:p>
            </p:txBody>
          </p:sp>
        </mc:Choice>
        <mc:Fallback xmlns="">
          <p:sp>
            <p:nvSpPr>
              <p:cNvPr id="7" name="角丸四角形 33">
                <a:extLst>
                  <a:ext uri="{FF2B5EF4-FFF2-40B4-BE49-F238E27FC236}">
                    <a16:creationId xmlns:a16="http://schemas.microsoft.com/office/drawing/2014/main" id="{0E89BB38-8AC9-5A10-9880-EC7380EC5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66" y="5541140"/>
                <a:ext cx="4019895" cy="1081116"/>
              </a:xfrm>
              <a:prstGeom prst="roundRect">
                <a:avLst>
                  <a:gd name="adj" fmla="val 10475"/>
                </a:avLst>
              </a:prstGeom>
              <a:blipFill>
                <a:blip r:embed="rId3"/>
                <a:stretch>
                  <a:fillRect r="-1970" b="-146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956E204-B7CF-515D-2717-9B0FC5F5E8CC}"/>
                  </a:ext>
                </a:extLst>
              </p:cNvPr>
              <p:cNvSpPr txBox="1"/>
              <p:nvPr/>
            </p:nvSpPr>
            <p:spPr>
              <a:xfrm>
                <a:off x="588925" y="2204192"/>
                <a:ext cx="4626779" cy="506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+⋯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F7B2635-EF87-9DE4-D7E6-340E910DC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5" y="2204192"/>
                <a:ext cx="4626779" cy="506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0C7F97B-6E11-9A46-DE2E-AA8B55734EB9}"/>
                  </a:ext>
                </a:extLst>
              </p:cNvPr>
              <p:cNvSpPr txBox="1"/>
              <p:nvPr/>
            </p:nvSpPr>
            <p:spPr>
              <a:xfrm>
                <a:off x="565257" y="2984911"/>
                <a:ext cx="4686713" cy="2339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No difference is observed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±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in the 1step calculation (DWBA).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Clear difference is seen in the 2step calculation.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acts destructively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+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and constructively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−</m:t>
                        </m:r>
                      </m:sub>
                    </m:sSub>
                  </m:oMath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FF91F4D-3F94-2E3A-E669-C5BB5AAFF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57" y="2984911"/>
                <a:ext cx="4686713" cy="2339871"/>
              </a:xfrm>
              <a:prstGeom prst="rect">
                <a:avLst/>
              </a:prstGeom>
              <a:blipFill>
                <a:blip r:embed="rId6"/>
                <a:stretch>
                  <a:fillRect l="-3121" t="-1305" r="-3381" b="-60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019E68-E419-D716-5D97-5C939C824E2D}"/>
              </a:ext>
            </a:extLst>
          </p:cNvPr>
          <p:cNvSpPr txBox="1"/>
          <p:nvPr/>
        </p:nvSpPr>
        <p:spPr>
          <a:xfrm>
            <a:off x="347213" y="1809172"/>
            <a:ext cx="3651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Distorted-Wave Born Series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E58B6A-6849-CBBD-7BBF-348A4B78933D}"/>
              </a:ext>
            </a:extLst>
          </p:cNvPr>
          <p:cNvSpPr txBox="1"/>
          <p:nvPr/>
        </p:nvSpPr>
        <p:spPr>
          <a:xfrm>
            <a:off x="6877179" y="947945"/>
            <a:ext cx="415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Inelastic scattering cross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for α+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154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Sm at 50 MeV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0E9569-279D-A6D2-EB3D-7AE58226D221}"/>
              </a:ext>
            </a:extLst>
          </p:cNvPr>
          <p:cNvSpPr txBox="1"/>
          <p:nvPr/>
        </p:nvSpPr>
        <p:spPr>
          <a:xfrm>
            <a:off x="369933" y="809030"/>
            <a:ext cx="4967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We will clarify the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main part of the 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on the cross section.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1011597-456A-B772-6787-81F75128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7924" y="1853901"/>
            <a:ext cx="6219825" cy="4686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B483AF3-74EB-EBB1-DD2C-AB200286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7924" y="1853901"/>
            <a:ext cx="62198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0EAB7-170E-C06A-A11D-118193F55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CF05E1-AC81-C7FB-0D0B-4692F1F791D9}"/>
              </a:ext>
            </a:extLst>
          </p:cNvPr>
          <p:cNvSpPr txBox="1"/>
          <p:nvPr/>
        </p:nvSpPr>
        <p:spPr>
          <a:xfrm>
            <a:off x="76891" y="17011"/>
            <a:ext cx="986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Channel-Coupling Effect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and Reorientation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3CF1499-4BBE-D4EB-F5A2-B1A31A318025}"/>
                  </a:ext>
                </a:extLst>
              </p:cNvPr>
              <p:cNvSpPr txBox="1"/>
              <p:nvPr/>
            </p:nvSpPr>
            <p:spPr>
              <a:xfrm>
                <a:off x="390341" y="2314823"/>
                <a:ext cx="4877012" cy="24895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The CC effects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merely smoothen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the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cross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section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Without the 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±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yield exactly the same cross section.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Even-order perturbations vanish.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𝑓𝑖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𝑓𝑖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is realized.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Therefore,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Ω</m:t>
                        </m:r>
                      </m:den>
                    </m:f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type m:val="lin"/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Ω</m:t>
                        </m:r>
                      </m:den>
                    </m:f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C0D7836-F1A6-FCC1-FD3B-202A585B6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1" y="2314823"/>
                <a:ext cx="4877012" cy="2489592"/>
              </a:xfrm>
              <a:prstGeom prst="rect">
                <a:avLst/>
              </a:prstGeom>
              <a:blipFill>
                <a:blip r:embed="rId4"/>
                <a:stretch>
                  <a:fillRect l="-3000" t="-1471" r="-1500" b="-272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BE9AEC3-AF2D-FE06-5B5C-F9648B7587E2}"/>
                  </a:ext>
                </a:extLst>
              </p:cNvPr>
              <p:cNvSpPr txBox="1"/>
              <p:nvPr/>
            </p:nvSpPr>
            <p:spPr>
              <a:xfrm>
                <a:off x="560299" y="1497315"/>
                <a:ext cx="3866635" cy="422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+⋯</m:t>
                      </m:r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1C12997-812E-E6F7-E832-088647310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99" y="1497315"/>
                <a:ext cx="3866635" cy="422488"/>
              </a:xfrm>
              <a:prstGeom prst="rect">
                <a:avLst/>
              </a:prstGeom>
              <a:blipFill>
                <a:blip r:embed="rId5"/>
                <a:stretch>
                  <a:fillRect l="-946" b="-202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F158C2-7E0D-3C97-AF57-079F0F49EED9}"/>
              </a:ext>
            </a:extLst>
          </p:cNvPr>
          <p:cNvSpPr txBox="1"/>
          <p:nvPr/>
        </p:nvSpPr>
        <p:spPr>
          <a:xfrm>
            <a:off x="318587" y="1102295"/>
            <a:ext cx="3651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Distorted-Wave Born Series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角丸四角形 33">
                <a:extLst>
                  <a:ext uri="{FF2B5EF4-FFF2-40B4-BE49-F238E27FC236}">
                    <a16:creationId xmlns:a16="http://schemas.microsoft.com/office/drawing/2014/main" id="{9532C488-8400-7D91-CA1E-80D9948CC476}"/>
                  </a:ext>
                </a:extLst>
              </p:cNvPr>
              <p:cNvSpPr/>
              <p:nvPr/>
            </p:nvSpPr>
            <p:spPr>
              <a:xfrm>
                <a:off x="560299" y="5041840"/>
                <a:ext cx="4818604" cy="1427729"/>
              </a:xfrm>
              <a:prstGeom prst="roundRect">
                <a:avLst>
                  <a:gd name="adj" fmla="val 1047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With the RE, even-order terms interfere differently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±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, and we can determine the sign.</a:t>
                </a:r>
              </a:p>
            </p:txBody>
          </p:sp>
        </mc:Choice>
        <mc:Fallback xmlns="">
          <p:sp>
            <p:nvSpPr>
              <p:cNvPr id="11" name="角丸四角形 33">
                <a:extLst>
                  <a:ext uri="{FF2B5EF4-FFF2-40B4-BE49-F238E27FC236}">
                    <a16:creationId xmlns:a16="http://schemas.microsoft.com/office/drawing/2014/main" id="{9A3FFB5C-1901-CD84-32CD-41660435D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99" y="5041840"/>
                <a:ext cx="4818604" cy="1427729"/>
              </a:xfrm>
              <a:prstGeom prst="roundRect">
                <a:avLst>
                  <a:gd name="adj" fmla="val 10475"/>
                </a:avLst>
              </a:prstGeom>
              <a:blipFill>
                <a:blip r:embed="rId6"/>
                <a:stretch>
                  <a:fillRect l="-1013" b="-897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8745BD-8C24-307F-5370-F7217C4515DB}"/>
              </a:ext>
            </a:extLst>
          </p:cNvPr>
          <p:cNvSpPr txBox="1"/>
          <p:nvPr/>
        </p:nvSpPr>
        <p:spPr>
          <a:xfrm>
            <a:off x="6877179" y="947945"/>
            <a:ext cx="415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Inelastic scattering cross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for α+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154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Sm at 50 MeV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1BFE372-3ACC-DC38-4DF3-737B0F24D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5940" y="1850961"/>
            <a:ext cx="6219825" cy="4686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007ECDA-AB6D-0E6F-7711-72174A75B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5940" y="1850961"/>
            <a:ext cx="62198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5D1D20-D707-540C-98D7-BC3A523463AB}"/>
              </a:ext>
            </a:extLst>
          </p:cNvPr>
          <p:cNvSpPr txBox="1"/>
          <p:nvPr/>
        </p:nvSpPr>
        <p:spPr>
          <a:xfrm>
            <a:off x="76891" y="23361"/>
            <a:ext cx="9522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Nuclear Deformation and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its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Determination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6FCE34E-D1F5-6AAB-6702-4045C0C479C8}"/>
                  </a:ext>
                </a:extLst>
              </p:cNvPr>
              <p:cNvSpPr txBox="1"/>
              <p:nvPr/>
            </p:nvSpPr>
            <p:spPr>
              <a:xfrm>
                <a:off x="172887" y="1215307"/>
                <a:ext cx="6638603" cy="184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The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magnitude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has been deduced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from many experiments.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The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systematic 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is an important subject in nuclear physics.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6FCE34E-D1F5-6AAB-6702-4045C0C47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7" y="1215307"/>
                <a:ext cx="6638603" cy="1841081"/>
              </a:xfrm>
              <a:prstGeom prst="rect">
                <a:avLst/>
              </a:prstGeom>
              <a:blipFill>
                <a:blip r:embed="rId3"/>
                <a:stretch>
                  <a:fillRect l="-1194" r="-1837" b="-66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E242A7-E137-0D84-3E4C-73FFCB5B5130}"/>
              </a:ext>
            </a:extLst>
          </p:cNvPr>
          <p:cNvSpPr txBox="1"/>
          <p:nvPr/>
        </p:nvSpPr>
        <p:spPr>
          <a:xfrm>
            <a:off x="7087693" y="2953121"/>
            <a:ext cx="48466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Examples: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B(E2)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S. Raman et al., Atomic Data and Nuclear Data Tables 78, 1 (2001).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σ(</a:t>
            </a:r>
            <a:r>
              <a:rPr kumimoji="1" lang="en-US" altLang="ja-JP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inel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T.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Motobayashi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Phys. Lett. B 346, 9 (1995).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σ(</a:t>
            </a:r>
            <a:r>
              <a:rPr kumimoji="1" lang="en-US" altLang="ja-JP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reac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M.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Takechi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et al., Phys. Rev. C 90, 061305 (2014).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7DAFB5E-F7D3-F85B-7BC2-CCAF0673F2AD}"/>
                  </a:ext>
                </a:extLst>
              </p:cNvPr>
              <p:cNvSpPr txBox="1"/>
              <p:nvPr/>
            </p:nvSpPr>
            <p:spPr>
              <a:xfrm>
                <a:off x="10990423" y="2529682"/>
                <a:ext cx="487249" cy="404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gs</m:t>
                          </m:r>
                        </m:sub>
                        <m:sup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7DAFB5E-F7D3-F85B-7BC2-CCAF0673F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423" y="2529682"/>
                <a:ext cx="487249" cy="404213"/>
              </a:xfrm>
              <a:prstGeom prst="rect">
                <a:avLst/>
              </a:prstGeom>
              <a:blipFill>
                <a:blip r:embed="rId4"/>
                <a:stretch>
                  <a:fillRect l="-15000" r="-7500" b="-196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11A0D37-EAF2-BC7E-987D-CAC83AE14086}"/>
                  </a:ext>
                </a:extLst>
              </p:cNvPr>
              <p:cNvSpPr txBox="1"/>
              <p:nvPr/>
            </p:nvSpPr>
            <p:spPr>
              <a:xfrm>
                <a:off x="11020079" y="2068109"/>
                <a:ext cx="415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  <m:sub>
                          <m:r>
                            <a:rPr kumimoji="1" lang="en-US" altLang="ja-JP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11A0D37-EAF2-BC7E-987D-CAC83AE14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079" y="2068109"/>
                <a:ext cx="415114" cy="369332"/>
              </a:xfrm>
              <a:prstGeom prst="rect">
                <a:avLst/>
              </a:prstGeom>
              <a:blipFill>
                <a:blip r:embed="rId5"/>
                <a:stretch>
                  <a:fillRect l="-17647" t="-1639" r="-7353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243D27D-F0CD-F0D7-A5C5-76F510ADFEE7}"/>
                  </a:ext>
                </a:extLst>
              </p:cNvPr>
              <p:cNvSpPr txBox="1"/>
              <p:nvPr/>
            </p:nvSpPr>
            <p:spPr>
              <a:xfrm>
                <a:off x="11020079" y="997313"/>
                <a:ext cx="415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e>
                        <m:sub>
                          <m:r>
                            <a:rPr kumimoji="1" lang="en-US" altLang="ja-JP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243D27D-F0CD-F0D7-A5C5-76F510ADF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079" y="997313"/>
                <a:ext cx="415114" cy="369332"/>
              </a:xfrm>
              <a:prstGeom prst="rect">
                <a:avLst/>
              </a:prstGeom>
              <a:blipFill>
                <a:blip r:embed="rId6"/>
                <a:stretch>
                  <a:fillRect l="-17647" t="-3333" r="-7353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>
            <a:extLst>
              <a:ext uri="{FF2B5EF4-FFF2-40B4-BE49-F238E27FC236}">
                <a16:creationId xmlns:a16="http://schemas.microsoft.com/office/drawing/2014/main" id="{0B03C361-D723-794D-2977-877AD203A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18061" r="13823" b="20462"/>
          <a:stretch/>
        </p:blipFill>
        <p:spPr bwMode="auto">
          <a:xfrm>
            <a:off x="7572040" y="1052443"/>
            <a:ext cx="2082800" cy="177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4702D05-6D87-D2DA-55A8-ADF3AFFEE355}"/>
              </a:ext>
            </a:extLst>
          </p:cNvPr>
          <p:cNvSpPr txBox="1"/>
          <p:nvPr/>
        </p:nvSpPr>
        <p:spPr>
          <a:xfrm rot="17976540">
            <a:off x="6932585" y="1366838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rPr>
              <a:t>rotation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下矢印 34">
            <a:extLst>
              <a:ext uri="{FF2B5EF4-FFF2-40B4-BE49-F238E27FC236}">
                <a16:creationId xmlns:a16="http://schemas.microsoft.com/office/drawing/2014/main" id="{F4F8175E-7C6E-DE24-4F91-0AAA366A8D00}"/>
              </a:ext>
            </a:extLst>
          </p:cNvPr>
          <p:cNvSpPr/>
          <p:nvPr/>
        </p:nvSpPr>
        <p:spPr>
          <a:xfrm>
            <a:off x="10016605" y="2252774"/>
            <a:ext cx="300284" cy="467725"/>
          </a:xfrm>
          <a:prstGeom prst="downArrow">
            <a:avLst>
              <a:gd name="adj1" fmla="val 18856"/>
              <a:gd name="adj2" fmla="val 72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AD97FA3-6CC5-4F62-E077-5C985B56CC89}"/>
              </a:ext>
            </a:extLst>
          </p:cNvPr>
          <p:cNvCxnSpPr/>
          <p:nvPr/>
        </p:nvCxnSpPr>
        <p:spPr>
          <a:xfrm>
            <a:off x="9956849" y="2248325"/>
            <a:ext cx="9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1C3614E-A388-B5A9-7C29-86BEB1A21621}"/>
              </a:ext>
            </a:extLst>
          </p:cNvPr>
          <p:cNvCxnSpPr/>
          <p:nvPr/>
        </p:nvCxnSpPr>
        <p:spPr>
          <a:xfrm>
            <a:off x="9956849" y="1201550"/>
            <a:ext cx="9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A0B1D31-AABD-AF60-630D-C8202807A198}"/>
              </a:ext>
            </a:extLst>
          </p:cNvPr>
          <p:cNvCxnSpPr/>
          <p:nvPr/>
        </p:nvCxnSpPr>
        <p:spPr>
          <a:xfrm>
            <a:off x="9956849" y="2722425"/>
            <a:ext cx="9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8920826-CFF3-4EC3-D689-9A280FF5CF4F}"/>
                  </a:ext>
                </a:extLst>
              </p:cNvPr>
              <p:cNvSpPr txBox="1"/>
              <p:nvPr/>
            </p:nvSpPr>
            <p:spPr>
              <a:xfrm>
                <a:off x="10282348" y="2260997"/>
                <a:ext cx="635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𝐸</m:t>
                      </m:r>
                      <m:r>
                        <a:rPr kumimoji="1" lang="en-US" altLang="ja-JP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8920826-CFF3-4EC3-D689-9A280FF5C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348" y="2260997"/>
                <a:ext cx="63511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5B47EB5-0E2E-4C79-A6AB-D18B2B82FDA5}"/>
              </a:ext>
            </a:extLst>
          </p:cNvPr>
          <p:cNvGrpSpPr/>
          <p:nvPr/>
        </p:nvGrpSpPr>
        <p:grpSpPr>
          <a:xfrm>
            <a:off x="405282" y="3429000"/>
            <a:ext cx="11422416" cy="3121877"/>
            <a:chOff x="405282" y="3429000"/>
            <a:chExt cx="11422416" cy="3121877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627F3D4E-E86E-45FB-D92C-DE79964A640C}"/>
                </a:ext>
              </a:extLst>
            </p:cNvPr>
            <p:cNvGrpSpPr/>
            <p:nvPr/>
          </p:nvGrpSpPr>
          <p:grpSpPr>
            <a:xfrm>
              <a:off x="405282" y="3429000"/>
              <a:ext cx="11422416" cy="3121877"/>
              <a:chOff x="405282" y="3429000"/>
              <a:chExt cx="11422416" cy="31218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テキスト ボックス 11">
                    <a:extLst>
                      <a:ext uri="{FF2B5EF4-FFF2-40B4-BE49-F238E27FC236}">
                        <a16:creationId xmlns:a16="http://schemas.microsoft.com/office/drawing/2014/main" id="{FE568F28-B214-CAB7-EE90-5181D429C2C5}"/>
                      </a:ext>
                    </a:extLst>
                  </p:cNvPr>
                  <p:cNvSpPr txBox="1"/>
                  <p:nvPr/>
                </p:nvSpPr>
                <p:spPr>
                  <a:xfrm>
                    <a:off x="7504307" y="5996879"/>
                    <a:ext cx="1455014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&lt;0</m:t>
                          </m:r>
                        </m:oMath>
                      </m:oMathPara>
                    </a14:m>
                    <a:endParaRPr kumimoji="1" lang="ja-JP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游ゴシック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2" name="テキスト ボックス 11">
                    <a:extLst>
                      <a:ext uri="{FF2B5EF4-FFF2-40B4-BE49-F238E27FC236}">
                        <a16:creationId xmlns:a16="http://schemas.microsoft.com/office/drawing/2014/main" id="{FE568F28-B214-CAB7-EE90-5181D429C2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4307" y="5996879"/>
                    <a:ext cx="1455014" cy="5539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E33EE3B2-B2E7-1876-3627-E2B6BE8980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372684" y="5996879"/>
                    <a:ext cx="1455014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&gt;0</m:t>
                          </m:r>
                        </m:oMath>
                      </m:oMathPara>
                    </a14:m>
                    <a:endParaRPr kumimoji="1" lang="ja-JP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游ゴシック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E33EE3B2-B2E7-1876-3627-E2B6BE8980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2684" y="5996879"/>
                    <a:ext cx="1455014" cy="55399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756F9C1-A53A-B2D5-36D8-1C991FF6E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31876" y="4682708"/>
                <a:ext cx="961886" cy="1296257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5EEF050C-1955-13D2-C6D9-A6BD15DD84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54967" y="4799508"/>
                <a:ext cx="1337480" cy="1062656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03452BE-072A-97FA-2056-C868EEE313CF}"/>
                  </a:ext>
                </a:extLst>
              </p:cNvPr>
              <p:cNvSpPr txBox="1"/>
              <p:nvPr/>
            </p:nvSpPr>
            <p:spPr>
              <a:xfrm>
                <a:off x="7579182" y="4260412"/>
                <a:ext cx="1175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Oblate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96A65D8-F0B9-636C-6324-642CB6DBF27B}"/>
                  </a:ext>
                </a:extLst>
              </p:cNvPr>
              <p:cNvSpPr txBox="1"/>
              <p:nvPr/>
            </p:nvSpPr>
            <p:spPr>
              <a:xfrm>
                <a:off x="10405044" y="4260412"/>
                <a:ext cx="12666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Prolate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角丸四角形 33">
                    <a:extLst>
                      <a:ext uri="{FF2B5EF4-FFF2-40B4-BE49-F238E27FC236}">
                        <a16:creationId xmlns:a16="http://schemas.microsoft.com/office/drawing/2014/main" id="{CB71D7E7-FF52-18A1-7FEA-56B068625CF5}"/>
                      </a:ext>
                    </a:extLst>
                  </p:cNvPr>
                  <p:cNvSpPr/>
                  <p:nvPr/>
                </p:nvSpPr>
                <p:spPr>
                  <a:xfrm>
                    <a:off x="405282" y="4972700"/>
                    <a:ext cx="6173814" cy="1571888"/>
                  </a:xfrm>
                  <a:prstGeom prst="roundRect">
                    <a:avLst>
                      <a:gd name="adj" fmla="val 10475"/>
                    </a:avLst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342900" marR="0" lvl="0" indent="-342900" algn="l" defTabSz="914400" rtl="0" eaLnBrk="1" fontAlgn="auto" latinLnBrk="0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anose="05000000000000000000" pitchFamily="2" charset="2"/>
                      <a:buChar char="L"/>
                      <a:tabLst/>
                      <a:defRPr/>
                    </a:pPr>
                    <a: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F0502020204030204"/>
                        <a:ea typeface="游ゴシック" panose="020B0400000000000000" pitchFamily="50" charset="-128"/>
                        <a:cs typeface="+mn-cs"/>
                      </a:rPr>
                      <a:t>Despite the numerous studies on </a:t>
                    </a:r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F0502020204030204"/>
                        <a:ea typeface="游ゴシック" panose="020B0400000000000000" pitchFamily="50" charset="-128"/>
                        <a:cs typeface="+mn-cs"/>
                      </a:rPr>
                      <a:t>, the </a:t>
                    </a:r>
                    <a:r>
                      <a:rPr kumimoji="1" lang="en-US" altLang="ja-JP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游ゴシック" panose="020F0502020204030204"/>
                        <a:ea typeface="游ゴシック" panose="020B0400000000000000" pitchFamily="50" charset="-128"/>
                        <a:cs typeface="+mn-cs"/>
                      </a:rPr>
                      <a:t>determination of its sign</a:t>
                    </a:r>
                    <a: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游ゴシック" panose="020F0502020204030204"/>
                        <a:ea typeface="游ゴシック" panose="020B0400000000000000" pitchFamily="50" charset="-128"/>
                        <a:cs typeface="+mn-cs"/>
                      </a:rPr>
                      <a:t> </a:t>
                    </a:r>
                    <a: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F0502020204030204"/>
                        <a:ea typeface="游ゴシック" panose="020B0400000000000000" pitchFamily="50" charset="-128"/>
                        <a:cs typeface="+mn-cs"/>
                      </a:rPr>
                      <a:t>is still a </a:t>
                    </a:r>
                    <a:r>
                      <a:rPr kumimoji="1" lang="en-US" altLang="ja-JP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游ゴシック" panose="020F0502020204030204"/>
                        <a:ea typeface="游ゴシック" panose="020B0400000000000000" pitchFamily="50" charset="-128"/>
                        <a:cs typeface="+mn-cs"/>
                      </a:rPr>
                      <a:t>challenging task</a:t>
                    </a:r>
                    <a: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F0502020204030204"/>
                        <a:ea typeface="游ゴシック" panose="020B0400000000000000" pitchFamily="50" charset="-128"/>
                        <a:cs typeface="+mn-cs"/>
                      </a:rPr>
                      <a:t>. </a:t>
                    </a:r>
                  </a:p>
                </p:txBody>
              </p:sp>
            </mc:Choice>
            <mc:Fallback xmlns="">
              <p:sp>
                <p:nvSpPr>
                  <p:cNvPr id="23" name="角丸四角形 33">
                    <a:extLst>
                      <a:ext uri="{FF2B5EF4-FFF2-40B4-BE49-F238E27FC236}">
                        <a16:creationId xmlns:a16="http://schemas.microsoft.com/office/drawing/2014/main" id="{CB71D7E7-FF52-18A1-7FEA-56B068625C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282" y="4972700"/>
                    <a:ext cx="6173814" cy="1571888"/>
                  </a:xfrm>
                  <a:prstGeom prst="roundRect">
                    <a:avLst>
                      <a:gd name="adj" fmla="val 10475"/>
                    </a:avLst>
                  </a:prstGeom>
                  <a:blipFill>
                    <a:blip r:embed="rId13"/>
                    <a:stretch>
                      <a:fillRect l="-494" b="-2713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矢印: 左右 25">
                <a:extLst>
                  <a:ext uri="{FF2B5EF4-FFF2-40B4-BE49-F238E27FC236}">
                    <a16:creationId xmlns:a16="http://schemas.microsoft.com/office/drawing/2014/main" id="{5AC45655-9052-C209-CDAD-1F6D05109DF8}"/>
                  </a:ext>
                </a:extLst>
              </p:cNvPr>
              <p:cNvSpPr/>
              <p:nvPr/>
            </p:nvSpPr>
            <p:spPr>
              <a:xfrm>
                <a:off x="9242150" y="5571351"/>
                <a:ext cx="829450" cy="468411"/>
              </a:xfrm>
              <a:prstGeom prst="left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4" name="矢印: 上下 33">
                <a:extLst>
                  <a:ext uri="{FF2B5EF4-FFF2-40B4-BE49-F238E27FC236}">
                    <a16:creationId xmlns:a16="http://schemas.microsoft.com/office/drawing/2014/main" id="{8BBFA99C-75D9-42EC-ED92-E3B224E392B0}"/>
                  </a:ext>
                </a:extLst>
              </p:cNvPr>
              <p:cNvSpPr/>
              <p:nvPr/>
            </p:nvSpPr>
            <p:spPr>
              <a:xfrm>
                <a:off x="2629591" y="3429000"/>
                <a:ext cx="1319930" cy="973856"/>
              </a:xfrm>
              <a:prstGeom prst="upDownArrow">
                <a:avLst>
                  <a:gd name="adj1" fmla="val 55203"/>
                  <a:gd name="adj2" fmla="val 34091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D89538B1-A2BE-39C6-85C7-C5F4C6C617E5}"/>
                </a:ext>
              </a:extLst>
            </p:cNvPr>
            <p:cNvSpPr txBox="1"/>
            <p:nvPr/>
          </p:nvSpPr>
          <p:spPr>
            <a:xfrm>
              <a:off x="9331757" y="4573481"/>
              <a:ext cx="66717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?</a:t>
              </a:r>
              <a:endPara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6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DB5263F-4835-A9E1-FC93-21A8171D63C4}"/>
                  </a:ext>
                </a:extLst>
              </p:cNvPr>
              <p:cNvSpPr txBox="1"/>
              <p:nvPr/>
            </p:nvSpPr>
            <p:spPr>
              <a:xfrm>
                <a:off x="89591" y="74161"/>
                <a:ext cx="11237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Difficulty in determining the sign of deformation: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Case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𝝈</m:t>
                        </m:r>
                      </m:e>
                      <m:sub>
                        <m:r>
                          <a:rPr kumimoji="1" lang="en-US" altLang="ja-JP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𝐢𝐧𝐞𝐥</m:t>
                        </m:r>
                      </m:sub>
                    </m:sSub>
                  </m:oMath>
                </a14:m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DB5263F-4835-A9E1-FC93-21A8171D6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1" y="74161"/>
                <a:ext cx="11237820" cy="523220"/>
              </a:xfrm>
              <a:prstGeom prst="rect">
                <a:avLst/>
              </a:prstGeom>
              <a:blipFill>
                <a:blip r:embed="rId3"/>
                <a:stretch>
                  <a:fillRect l="-1139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F4362B5-2119-088B-0643-9057B5631396}"/>
              </a:ext>
            </a:extLst>
          </p:cNvPr>
          <p:cNvSpPr txBox="1"/>
          <p:nvPr/>
        </p:nvSpPr>
        <p:spPr>
          <a:xfrm>
            <a:off x="143339" y="833919"/>
            <a:ext cx="616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Deformed potential between α and 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ACCFE2E-B55F-5F61-D6CF-B326E5FF8302}"/>
                  </a:ext>
                </a:extLst>
              </p:cNvPr>
              <p:cNvSpPr txBox="1"/>
              <p:nvPr/>
            </p:nvSpPr>
            <p:spPr>
              <a:xfrm>
                <a:off x="598859" y="2510292"/>
                <a:ext cx="2195216" cy="59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𝑈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1+</m:t>
                        </m:r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𝑅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ACCFE2E-B55F-5F61-D6CF-B326E5FF8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59" y="2510292"/>
                <a:ext cx="2195216" cy="5922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1908909-38C3-44EB-3AD3-AB9EB6EB0363}"/>
                  </a:ext>
                </a:extLst>
              </p:cNvPr>
              <p:cNvSpPr txBox="1"/>
              <p:nvPr/>
            </p:nvSpPr>
            <p:spPr>
              <a:xfrm>
                <a:off x="749504" y="1352546"/>
                <a:ext cx="41152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𝝃</m:t>
                          </m:r>
                        </m:e>
                      </m:d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𝑈</m:t>
                      </m:r>
                      <m:d>
                        <m:d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</m:d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𝑊</m:t>
                      </m:r>
                      <m:d>
                        <m:dPr>
                          <m:ctrlPr>
                            <a:rPr kumimoji="1" lang="en-US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  <m:r>
                            <a:rPr kumimoji="1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1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𝝃</m:t>
                          </m:r>
                        </m:e>
                      </m:d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1908909-38C3-44EB-3AD3-AB9EB6EB0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4" y="1352546"/>
                <a:ext cx="411522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02B142-C9E0-FBA9-A4C5-BE6C17422EAE}"/>
                  </a:ext>
                </a:extLst>
              </p:cNvPr>
              <p:cNvSpPr txBox="1"/>
              <p:nvPr/>
            </p:nvSpPr>
            <p:spPr>
              <a:xfrm>
                <a:off x="2838139" y="2403081"/>
                <a:ext cx="3582071" cy="597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𝑊</m:t>
                      </m:r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  <m: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𝝃</m:t>
                          </m:r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𝑑𝑈</m:t>
                          </m:r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𝑑𝑅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02B142-C9E0-FBA9-A4C5-BE6C17422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139" y="2403081"/>
                <a:ext cx="3582071" cy="5972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268EA74-E5D1-8F36-AD8E-7CE3B7B21413}"/>
                  </a:ext>
                </a:extLst>
              </p:cNvPr>
              <p:cNvSpPr txBox="1"/>
              <p:nvPr/>
            </p:nvSpPr>
            <p:spPr>
              <a:xfrm>
                <a:off x="5297254" y="3063043"/>
                <a:ext cx="1368901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</m:func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1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1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</m:e>
                      </m:acc>
                      <m:r>
                        <a:rPr kumimoji="1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kumimoji="1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𝝃</m:t>
                      </m:r>
                    </m:oMath>
                  </m:oMathPara>
                </a14:m>
                <a:endParaRPr kumimoji="1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268EA74-E5D1-8F36-AD8E-7CE3B7B21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254" y="3063043"/>
                <a:ext cx="1368901" cy="284437"/>
              </a:xfrm>
              <a:prstGeom prst="rect">
                <a:avLst/>
              </a:prstGeom>
              <a:blipFill>
                <a:blip r:embed="rId14"/>
                <a:stretch>
                  <a:fillRect l="-2222" t="-14894" r="-8444" b="-361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F6E718-27F0-4498-C73E-6548D18B67BD}"/>
              </a:ext>
            </a:extLst>
          </p:cNvPr>
          <p:cNvSpPr txBox="1"/>
          <p:nvPr/>
        </p:nvSpPr>
        <p:spPr>
          <a:xfrm>
            <a:off x="512519" y="2037370"/>
            <a:ext cx="5598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Example: Deformed Woods-Saxon Potential (1</a:t>
            </a:r>
            <a:r>
              <a:rPr kumimoji="1" lang="en-US" altLang="ja-JP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order)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B8B2E24-37E5-72DB-5E90-D0B489B3D1A1}"/>
                  </a:ext>
                </a:extLst>
              </p:cNvPr>
              <p:cNvSpPr txBox="1"/>
              <p:nvPr/>
            </p:nvSpPr>
            <p:spPr>
              <a:xfrm>
                <a:off x="5073012" y="1285128"/>
                <a:ext cx="23755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𝑹</m:t>
                    </m:r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: Relative coordinate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    between α and 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𝝃</m:t>
                    </m:r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: Internal coordinate of T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B8B2E24-37E5-72DB-5E90-D0B489B3D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12" y="1285128"/>
                <a:ext cx="2375568" cy="738664"/>
              </a:xfrm>
              <a:prstGeom prst="rect">
                <a:avLst/>
              </a:prstGeom>
              <a:blipFill>
                <a:blip r:embed="rId1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D903B20-6829-B8FA-4286-594C385E3889}"/>
              </a:ext>
            </a:extLst>
          </p:cNvPr>
          <p:cNvGrpSpPr/>
          <p:nvPr/>
        </p:nvGrpSpPr>
        <p:grpSpPr>
          <a:xfrm>
            <a:off x="7557560" y="3549596"/>
            <a:ext cx="4083875" cy="2952879"/>
            <a:chOff x="7652810" y="987371"/>
            <a:chExt cx="4083875" cy="2952879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A0D9688-2EB9-9C6E-98F6-FAC913B2DD92}"/>
                </a:ext>
              </a:extLst>
            </p:cNvPr>
            <p:cNvGrpSpPr/>
            <p:nvPr/>
          </p:nvGrpSpPr>
          <p:grpSpPr>
            <a:xfrm>
              <a:off x="7915142" y="987371"/>
              <a:ext cx="3821543" cy="2755908"/>
              <a:chOff x="8245201" y="3048744"/>
              <a:chExt cx="3821543" cy="2755908"/>
            </a:xfrm>
          </p:grpSpPr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8C13491B-E069-E812-C303-FF4A003AA1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t="11045"/>
              <a:stretch/>
            </p:blipFill>
            <p:spPr>
              <a:xfrm>
                <a:off x="8245201" y="3429000"/>
                <a:ext cx="3821543" cy="237565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テキスト ボックス 47">
                    <a:extLst>
                      <a:ext uri="{FF2B5EF4-FFF2-40B4-BE49-F238E27FC236}">
                        <a16:creationId xmlns:a16="http://schemas.microsoft.com/office/drawing/2014/main" id="{93D85B79-00BC-1684-E9BC-7E7601E6EC7B}"/>
                      </a:ext>
                    </a:extLst>
                  </p:cNvPr>
                  <p:cNvSpPr txBox="1"/>
                  <p:nvPr/>
                </p:nvSpPr>
                <p:spPr>
                  <a:xfrm>
                    <a:off x="8925450" y="4831746"/>
                    <a:ext cx="50347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游ゴシック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8" name="テキスト ボックス 47">
                    <a:extLst>
                      <a:ext uri="{FF2B5EF4-FFF2-40B4-BE49-F238E27FC236}">
                        <a16:creationId xmlns:a16="http://schemas.microsoft.com/office/drawing/2014/main" id="{93D85B79-00BC-1684-E9BC-7E7601E6EC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5450" y="4831746"/>
                    <a:ext cx="503471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テキスト ボックス 48">
                    <a:extLst>
                      <a:ext uri="{FF2B5EF4-FFF2-40B4-BE49-F238E27FC236}">
                        <a16:creationId xmlns:a16="http://schemas.microsoft.com/office/drawing/2014/main" id="{7D14CAA8-E53D-DB25-FCDF-736BCC9860B5}"/>
                      </a:ext>
                    </a:extLst>
                  </p:cNvPr>
                  <p:cNvSpPr txBox="1"/>
                  <p:nvPr/>
                </p:nvSpPr>
                <p:spPr>
                  <a:xfrm>
                    <a:off x="8925450" y="3643999"/>
                    <a:ext cx="313997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游ゴシック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9" name="テキスト ボックス 48">
                    <a:extLst>
                      <a:ext uri="{FF2B5EF4-FFF2-40B4-BE49-F238E27FC236}">
                        <a16:creationId xmlns:a16="http://schemas.microsoft.com/office/drawing/2014/main" id="{7D14CAA8-E53D-DB25-FCDF-736BCC9860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5450" y="3643999"/>
                    <a:ext cx="313997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53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テキスト ボックス 49">
                    <a:extLst>
                      <a:ext uri="{FF2B5EF4-FFF2-40B4-BE49-F238E27FC236}">
                        <a16:creationId xmlns:a16="http://schemas.microsoft.com/office/drawing/2014/main" id="{C5974148-6A09-AF99-3A12-097C93C3E852}"/>
                      </a:ext>
                    </a:extLst>
                  </p:cNvPr>
                  <p:cNvSpPr txBox="1"/>
                  <p:nvPr/>
                </p:nvSpPr>
                <p:spPr>
                  <a:xfrm>
                    <a:off x="9217015" y="3048744"/>
                    <a:ext cx="2294923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F0502020204030204"/>
                        <a:ea typeface="游ゴシック" panose="020B0400000000000000" pitchFamily="50" charset="-128"/>
                        <a:cs typeface="+mn-cs"/>
                      </a:rPr>
                      <a:t>Radial part of </a:t>
                    </a:r>
                    <a14:m>
                      <m:oMath xmlns:m="http://schemas.openxmlformats.org/officeDocument/2006/math"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oMath>
                    </a14:m>
                    <a:endParaRPr kumimoji="1" lang="ja-JP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游ゴシック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0" name="テキスト ボックス 49">
                    <a:extLst>
                      <a:ext uri="{FF2B5EF4-FFF2-40B4-BE49-F238E27FC236}">
                        <a16:creationId xmlns:a16="http://schemas.microsoft.com/office/drawing/2014/main" id="{C5974148-6A09-AF99-3A12-097C93C3E8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7015" y="3048744"/>
                    <a:ext cx="2294923" cy="30777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6631" t="-23529" b="-5098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160DDD81-C37E-DF07-CFF7-95013314F1BB}"/>
                    </a:ext>
                  </a:extLst>
                </p:cNvPr>
                <p:cNvSpPr txBox="1"/>
                <p:nvPr/>
              </p:nvSpPr>
              <p:spPr>
                <a:xfrm>
                  <a:off x="9462604" y="3570918"/>
                  <a:ext cx="91037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fm</m:t>
                            </m:r>
                          </m:e>
                        </m:d>
                      </m:oMath>
                    </m:oMathPara>
                  </a14:m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160DDD81-C37E-DF07-CFF7-95013314F1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2604" y="3570918"/>
                  <a:ext cx="910377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AF07EA30-B65F-8FEA-463B-E3E652FD41A4}"/>
                    </a:ext>
                  </a:extLst>
                </p:cNvPr>
                <p:cNvSpPr txBox="1"/>
                <p:nvPr/>
              </p:nvSpPr>
              <p:spPr>
                <a:xfrm rot="16200000">
                  <a:off x="6814856" y="2206658"/>
                  <a:ext cx="2117503" cy="441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box>
                          <m:box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𝑑𝑈</m:t>
                                </m:r>
                                <m:d>
                                  <m:dPr>
                                    <m:ctrlPr>
                                      <a:rPr kumimoji="1" lang="en-US" altLang="ja-JP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𝑑𝑟</m:t>
                                </m:r>
                              </m:den>
                            </m:f>
                          </m:e>
                        </m:box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MeV</m:t>
                            </m:r>
                          </m:e>
                        </m:d>
                      </m:oMath>
                    </m:oMathPara>
                  </a14:m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AF07EA30-B65F-8FEA-463B-E3E652FD41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814856" y="2206658"/>
                  <a:ext cx="2117503" cy="441596"/>
                </a:xfrm>
                <a:prstGeom prst="rect">
                  <a:avLst/>
                </a:prstGeom>
                <a:blipFill>
                  <a:blip r:embed="rId20"/>
                  <a:stretch>
                    <a:fillRect r="-41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981E858-9832-00D7-C0AD-42B8D8D2060C}"/>
                </a:ext>
              </a:extLst>
            </p:cNvPr>
            <p:cNvSpPr txBox="1"/>
            <p:nvPr/>
          </p:nvSpPr>
          <p:spPr>
            <a:xfrm rot="20804328">
              <a:off x="10124870" y="2093164"/>
              <a:ext cx="1217742" cy="61555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Opposite phase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2" name="円/楕円 12">
            <a:extLst>
              <a:ext uri="{FF2B5EF4-FFF2-40B4-BE49-F238E27FC236}">
                <a16:creationId xmlns:a16="http://schemas.microsoft.com/office/drawing/2014/main" id="{DD38970F-550C-28FF-11AD-BD86F7ECAD2E}"/>
              </a:ext>
            </a:extLst>
          </p:cNvPr>
          <p:cNvSpPr/>
          <p:nvPr/>
        </p:nvSpPr>
        <p:spPr>
          <a:xfrm>
            <a:off x="8832594" y="1852551"/>
            <a:ext cx="488008" cy="4880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sp>
        <p:nvSpPr>
          <p:cNvPr id="20" name="円/楕円 13">
            <a:extLst>
              <a:ext uri="{FF2B5EF4-FFF2-40B4-BE49-F238E27FC236}">
                <a16:creationId xmlns:a16="http://schemas.microsoft.com/office/drawing/2014/main" id="{5B35B754-7905-8704-60D0-867501F890D3}"/>
              </a:ext>
            </a:extLst>
          </p:cNvPr>
          <p:cNvSpPr/>
          <p:nvPr/>
        </p:nvSpPr>
        <p:spPr>
          <a:xfrm rot="19697513">
            <a:off x="10148333" y="1563973"/>
            <a:ext cx="631770" cy="11129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EE9F362-52A7-A852-1268-FD0342EC1CDC}"/>
              </a:ext>
            </a:extLst>
          </p:cNvPr>
          <p:cNvSpPr txBox="1"/>
          <p:nvPr/>
        </p:nvSpPr>
        <p:spPr>
          <a:xfrm>
            <a:off x="10209120" y="1129400"/>
            <a:ext cx="314616" cy="435270"/>
          </a:xfrm>
          <a:prstGeom prst="rect">
            <a:avLst/>
          </a:prstGeom>
          <a:noFill/>
        </p:spPr>
        <p:txBody>
          <a:bodyPr wrap="none" lIns="65299" tIns="32650" rIns="65299" bIns="3265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4A3A3B8-9638-B3E7-65FF-4E3DCE552A24}"/>
              </a:ext>
            </a:extLst>
          </p:cNvPr>
          <p:cNvCxnSpPr/>
          <p:nvPr/>
        </p:nvCxnSpPr>
        <p:spPr>
          <a:xfrm flipH="1">
            <a:off x="9076598" y="2096556"/>
            <a:ext cx="1387620" cy="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A3BE6FF-A54B-2FFD-6272-4B78A7D289D4}"/>
              </a:ext>
            </a:extLst>
          </p:cNvPr>
          <p:cNvSpPr txBox="1"/>
          <p:nvPr/>
        </p:nvSpPr>
        <p:spPr>
          <a:xfrm>
            <a:off x="8934454" y="1129400"/>
            <a:ext cx="308204" cy="435270"/>
          </a:xfrm>
          <a:prstGeom prst="rect">
            <a:avLst/>
          </a:prstGeom>
          <a:noFill/>
        </p:spPr>
        <p:txBody>
          <a:bodyPr wrap="none" lIns="65299" tIns="32650" rIns="65299" bIns="3265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5931E53-8278-CB20-D429-5FB45E366942}"/>
                  </a:ext>
                </a:extLst>
              </p:cNvPr>
              <p:cNvSpPr txBox="1"/>
              <p:nvPr/>
            </p:nvSpPr>
            <p:spPr>
              <a:xfrm>
                <a:off x="9636200" y="1727224"/>
                <a:ext cx="302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𝑹</m:t>
                      </m:r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5931E53-8278-CB20-D429-5FB45E366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200" y="1727224"/>
                <a:ext cx="302968" cy="369332"/>
              </a:xfrm>
              <a:prstGeom prst="rect">
                <a:avLst/>
              </a:prstGeom>
              <a:blipFill>
                <a:blip r:embed="rId21"/>
                <a:stretch>
                  <a:fillRect l="-22449" r="-20408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DF5ABAD-27EF-E5B9-22F0-1EB004A81FEB}"/>
              </a:ext>
            </a:extLst>
          </p:cNvPr>
          <p:cNvCxnSpPr>
            <a:cxnSpLocks/>
          </p:cNvCxnSpPr>
          <p:nvPr/>
        </p:nvCxnSpPr>
        <p:spPr>
          <a:xfrm flipH="1" flipV="1">
            <a:off x="10254766" y="1768260"/>
            <a:ext cx="196001" cy="3282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898432B-37F1-A45B-5842-E6A1270330D6}"/>
                  </a:ext>
                </a:extLst>
              </p:cNvPr>
              <p:cNvSpPr/>
              <p:nvPr/>
            </p:nvSpPr>
            <p:spPr>
              <a:xfrm>
                <a:off x="10381852" y="1511780"/>
                <a:ext cx="5132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𝝃</m:t>
                      </m:r>
                    </m:oMath>
                  </m:oMathPara>
                </a14:m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898432B-37F1-A45B-5842-E6A1270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52" y="1511780"/>
                <a:ext cx="513281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四角形: 角を丸くする 30">
                <a:extLst>
                  <a:ext uri="{FF2B5EF4-FFF2-40B4-BE49-F238E27FC236}">
                    <a16:creationId xmlns:a16="http://schemas.microsoft.com/office/drawing/2014/main" id="{FD708387-791A-4FA9-96DA-E33D60E33E71}"/>
                  </a:ext>
                </a:extLst>
              </p:cNvPr>
              <p:cNvSpPr/>
              <p:nvPr/>
            </p:nvSpPr>
            <p:spPr>
              <a:xfrm>
                <a:off x="924152" y="3572600"/>
                <a:ext cx="5759343" cy="2622622"/>
              </a:xfrm>
              <a:prstGeom prst="roundRect">
                <a:avLst>
                  <a:gd name="adj" fmla="val 1116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Assumption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Only the quadrupole deformation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Prolate deformation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&gt;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e>
                    </m:d>
                  </m:oMath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Oblate deformation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&lt;0</m:t>
                        </m:r>
                      </m:e>
                    </m:d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Same magnitude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Only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to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transtion</a:t>
                </a:r>
              </a:p>
            </p:txBody>
          </p:sp>
        </mc:Choice>
        <mc:Fallback xmlns="">
          <p:sp>
            <p:nvSpPr>
              <p:cNvPr id="31" name="四角形: 角を丸くする 30">
                <a:extLst>
                  <a:ext uri="{FF2B5EF4-FFF2-40B4-BE49-F238E27FC236}">
                    <a16:creationId xmlns:a16="http://schemas.microsoft.com/office/drawing/2014/main" id="{FD708387-791A-4FA9-96DA-E33D60E33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52" y="3572600"/>
                <a:ext cx="5759343" cy="2622622"/>
              </a:xfrm>
              <a:prstGeom prst="roundRect">
                <a:avLst>
                  <a:gd name="adj" fmla="val 11165"/>
                </a:avLst>
              </a:prstGeom>
              <a:blipFill>
                <a:blip r:embed="rId23"/>
                <a:stretch>
                  <a:fillRect l="-742" t="-3721" b="-67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92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DB5263F-4835-A9E1-FC93-21A8171D63C4}"/>
                  </a:ext>
                </a:extLst>
              </p:cNvPr>
              <p:cNvSpPr txBox="1"/>
              <p:nvPr/>
            </p:nvSpPr>
            <p:spPr>
              <a:xfrm>
                <a:off x="89591" y="74161"/>
                <a:ext cx="110518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Difficulty in determining the sign of deformation: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Case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  <m:sub>
                        <m:r>
                          <a:rPr kumimoji="1" lang="en-US" altLang="ja-JP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𝐢𝐧𝐞𝐥</m:t>
                        </m:r>
                      </m:sub>
                    </m:sSub>
                  </m:oMath>
                </a14:m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DB5263F-4835-A9E1-FC93-21A8171D6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1" y="74161"/>
                <a:ext cx="11051872" cy="523220"/>
              </a:xfrm>
              <a:prstGeom prst="rect">
                <a:avLst/>
              </a:prstGeom>
              <a:blipFill>
                <a:blip r:embed="rId3"/>
                <a:stretch>
                  <a:fillRect l="-1158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50275DE-0B80-2965-9B6C-6EEEF7DA0D79}"/>
                  </a:ext>
                </a:extLst>
              </p:cNvPr>
              <p:cNvSpPr txBox="1"/>
              <p:nvPr/>
            </p:nvSpPr>
            <p:spPr>
              <a:xfrm>
                <a:off x="238589" y="3989717"/>
                <a:ext cx="4174220" cy="639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Φ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𝑊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</m:sub>
                              </m:sSub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Φ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50275DE-0B80-2965-9B6C-6EEEF7DA0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9" y="3989717"/>
                <a:ext cx="4174220" cy="639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776F9266-FA5B-883B-330A-715B3A289AFC}"/>
                  </a:ext>
                </a:extLst>
              </p:cNvPr>
              <p:cNvSpPr txBox="1"/>
              <p:nvPr/>
            </p:nvSpPr>
            <p:spPr>
              <a:xfrm>
                <a:off x="238589" y="5073360"/>
                <a:ext cx="4174220" cy="639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Φ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𝑊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sub>
                              </m:sSub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Φ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776F9266-FA5B-883B-330A-715B3A289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9" y="5073360"/>
                <a:ext cx="4174220" cy="639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F4362B5-2119-088B-0643-9057B5631396}"/>
              </a:ext>
            </a:extLst>
          </p:cNvPr>
          <p:cNvSpPr txBox="1"/>
          <p:nvPr/>
        </p:nvSpPr>
        <p:spPr>
          <a:xfrm>
            <a:off x="143339" y="833919"/>
            <a:ext cx="616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Deformed potential between α and 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ACCFE2E-B55F-5F61-D6CF-B326E5FF8302}"/>
                  </a:ext>
                </a:extLst>
              </p:cNvPr>
              <p:cNvSpPr txBox="1"/>
              <p:nvPr/>
            </p:nvSpPr>
            <p:spPr>
              <a:xfrm>
                <a:off x="598859" y="2510292"/>
                <a:ext cx="2195216" cy="59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𝑈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1+</m:t>
                        </m:r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𝑅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ACCFE2E-B55F-5F61-D6CF-B326E5FF8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59" y="2510292"/>
                <a:ext cx="2195216" cy="5922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504C2DF-92D0-1C60-1C3D-4B58B9203200}"/>
              </a:ext>
            </a:extLst>
          </p:cNvPr>
          <p:cNvGrpSpPr/>
          <p:nvPr/>
        </p:nvGrpSpPr>
        <p:grpSpPr>
          <a:xfrm>
            <a:off x="1289711" y="3976229"/>
            <a:ext cx="2885151" cy="1732895"/>
            <a:chOff x="1289711" y="3976229"/>
            <a:chExt cx="2885151" cy="1732895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65CC6701-34CD-7A07-443F-F1CAB6FEADDC}"/>
                </a:ext>
              </a:extLst>
            </p:cNvPr>
            <p:cNvSpPr/>
            <p:nvPr/>
          </p:nvSpPr>
          <p:spPr>
            <a:xfrm>
              <a:off x="1289711" y="3976229"/>
              <a:ext cx="1064048" cy="173289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67DE67B6-ECCA-BB84-D197-EC28A043E22E}"/>
                </a:ext>
              </a:extLst>
            </p:cNvPr>
            <p:cNvSpPr/>
            <p:nvPr/>
          </p:nvSpPr>
          <p:spPr>
            <a:xfrm>
              <a:off x="3091215" y="3976229"/>
              <a:ext cx="1083647" cy="173289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493F122A-98D7-2C80-959E-0CCFF2B4B41D}"/>
                </a:ext>
              </a:extLst>
            </p:cNvPr>
            <p:cNvSpPr txBox="1"/>
            <p:nvPr/>
          </p:nvSpPr>
          <p:spPr>
            <a:xfrm>
              <a:off x="1289955" y="4683391"/>
              <a:ext cx="995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Identical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B3CD1BE7-1621-D3E0-8883-0DC19C7FD00F}"/>
                </a:ext>
              </a:extLst>
            </p:cNvPr>
            <p:cNvSpPr txBox="1"/>
            <p:nvPr/>
          </p:nvSpPr>
          <p:spPr>
            <a:xfrm>
              <a:off x="3152196" y="4683391"/>
              <a:ext cx="995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Identical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B93DB83-9824-F2FF-E621-7D66E4F532C6}"/>
              </a:ext>
            </a:extLst>
          </p:cNvPr>
          <p:cNvGrpSpPr/>
          <p:nvPr/>
        </p:nvGrpSpPr>
        <p:grpSpPr>
          <a:xfrm>
            <a:off x="2245466" y="3976229"/>
            <a:ext cx="964953" cy="1732895"/>
            <a:chOff x="2245466" y="3976229"/>
            <a:chExt cx="964953" cy="1732895"/>
          </a:xfrm>
        </p:grpSpPr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3B3E15EA-F766-D00B-D68B-EE8B7E44698E}"/>
                </a:ext>
              </a:extLst>
            </p:cNvPr>
            <p:cNvSpPr/>
            <p:nvPr/>
          </p:nvSpPr>
          <p:spPr>
            <a:xfrm>
              <a:off x="2424167" y="3976229"/>
              <a:ext cx="615501" cy="173289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A1082B60-D132-69EA-1CBE-EDA574CDA9B0}"/>
                </a:ext>
              </a:extLst>
            </p:cNvPr>
            <p:cNvSpPr txBox="1"/>
            <p:nvPr/>
          </p:nvSpPr>
          <p:spPr>
            <a:xfrm>
              <a:off x="2245466" y="4623295"/>
              <a:ext cx="964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Opposite phase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ACA9C0FA-731C-ED44-4A9E-08000381B8B9}"/>
                  </a:ext>
                </a:extLst>
              </p:cNvPr>
              <p:cNvSpPr txBox="1"/>
              <p:nvPr/>
            </p:nvSpPr>
            <p:spPr>
              <a:xfrm>
                <a:off x="143339" y="3404918"/>
                <a:ext cx="695376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u"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Inelastic T-matrix elements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±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in DWBA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ACA9C0FA-731C-ED44-4A9E-08000381B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9" y="3404918"/>
                <a:ext cx="6953763" cy="470000"/>
              </a:xfrm>
              <a:prstGeom prst="rect">
                <a:avLst/>
              </a:prstGeom>
              <a:blipFill>
                <a:blip r:embed="rId9"/>
                <a:stretch>
                  <a:fillRect l="-1228" t="-9091" r="-965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1908909-38C3-44EB-3AD3-AB9EB6EB0363}"/>
                  </a:ext>
                </a:extLst>
              </p:cNvPr>
              <p:cNvSpPr txBox="1"/>
              <p:nvPr/>
            </p:nvSpPr>
            <p:spPr>
              <a:xfrm>
                <a:off x="749504" y="1352546"/>
                <a:ext cx="41152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𝝃</m:t>
                          </m:r>
                        </m:e>
                      </m:d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𝑈</m:t>
                      </m:r>
                      <m:d>
                        <m:d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</m:d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𝑊</m:t>
                      </m:r>
                      <m:d>
                        <m:dPr>
                          <m:ctrlPr>
                            <a:rPr kumimoji="1" lang="en-US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  <m:r>
                            <a:rPr kumimoji="1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1" lang="en-US" altLang="ja-JP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𝝃</m:t>
                          </m:r>
                        </m:e>
                      </m:d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1908909-38C3-44EB-3AD3-AB9EB6EB0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4" y="1352546"/>
                <a:ext cx="4115229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02B142-C9E0-FBA9-A4C5-BE6C17422EAE}"/>
                  </a:ext>
                </a:extLst>
              </p:cNvPr>
              <p:cNvSpPr txBox="1"/>
              <p:nvPr/>
            </p:nvSpPr>
            <p:spPr>
              <a:xfrm>
                <a:off x="2838139" y="2403081"/>
                <a:ext cx="3582071" cy="597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𝑊</m:t>
                      </m:r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  <m: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𝝃</m:t>
                          </m:r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𝑑𝑈</m:t>
                          </m:r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𝑑𝑅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02B142-C9E0-FBA9-A4C5-BE6C17422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139" y="2403081"/>
                <a:ext cx="3582071" cy="5972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268EA74-E5D1-8F36-AD8E-7CE3B7B21413}"/>
                  </a:ext>
                </a:extLst>
              </p:cNvPr>
              <p:cNvSpPr txBox="1"/>
              <p:nvPr/>
            </p:nvSpPr>
            <p:spPr>
              <a:xfrm>
                <a:off x="5297254" y="3063043"/>
                <a:ext cx="1368901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</m:func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1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1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</m:e>
                      </m:acc>
                      <m:r>
                        <a:rPr kumimoji="1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kumimoji="1" lang="en-US" altLang="ja-JP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𝝃</m:t>
                      </m:r>
                    </m:oMath>
                  </m:oMathPara>
                </a14:m>
                <a:endParaRPr kumimoji="1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268EA74-E5D1-8F36-AD8E-7CE3B7B21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254" y="3063043"/>
                <a:ext cx="1368901" cy="284437"/>
              </a:xfrm>
              <a:prstGeom prst="rect">
                <a:avLst/>
              </a:prstGeom>
              <a:blipFill>
                <a:blip r:embed="rId15"/>
                <a:stretch>
                  <a:fillRect l="-2222" t="-14894" r="-8444" b="-361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F6E718-27F0-4498-C73E-6548D18B67BD}"/>
              </a:ext>
            </a:extLst>
          </p:cNvPr>
          <p:cNvSpPr txBox="1"/>
          <p:nvPr/>
        </p:nvSpPr>
        <p:spPr>
          <a:xfrm>
            <a:off x="512519" y="2037370"/>
            <a:ext cx="5598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Example: Deformed Woods-Saxon Potential (1</a:t>
            </a:r>
            <a:r>
              <a:rPr kumimoji="1" lang="en-US" altLang="ja-JP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order)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B8B2E24-37E5-72DB-5E90-D0B489B3D1A1}"/>
                  </a:ext>
                </a:extLst>
              </p:cNvPr>
              <p:cNvSpPr txBox="1"/>
              <p:nvPr/>
            </p:nvSpPr>
            <p:spPr>
              <a:xfrm>
                <a:off x="5073012" y="1285128"/>
                <a:ext cx="23755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𝑹</m:t>
                    </m:r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: Relative coordinate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    between α and 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𝝃</m:t>
                    </m:r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: Internal coordinate of T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B8B2E24-37E5-72DB-5E90-D0B489B3D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12" y="1285128"/>
                <a:ext cx="2375568" cy="738664"/>
              </a:xfrm>
              <a:prstGeom prst="rect">
                <a:avLst/>
              </a:prstGeom>
              <a:blipFill>
                <a:blip r:embed="rId16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/楕円 12">
            <a:extLst>
              <a:ext uri="{FF2B5EF4-FFF2-40B4-BE49-F238E27FC236}">
                <a16:creationId xmlns:a16="http://schemas.microsoft.com/office/drawing/2014/main" id="{5B501EC9-15CE-5DB8-1135-7127A125DDB4}"/>
              </a:ext>
            </a:extLst>
          </p:cNvPr>
          <p:cNvSpPr/>
          <p:nvPr/>
        </p:nvSpPr>
        <p:spPr>
          <a:xfrm>
            <a:off x="8832594" y="1852551"/>
            <a:ext cx="488008" cy="4880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sp>
        <p:nvSpPr>
          <p:cNvPr id="20" name="円/楕円 13">
            <a:extLst>
              <a:ext uri="{FF2B5EF4-FFF2-40B4-BE49-F238E27FC236}">
                <a16:creationId xmlns:a16="http://schemas.microsoft.com/office/drawing/2014/main" id="{EE5A847F-F8D7-ED1F-CA77-DA4057CD99AF}"/>
              </a:ext>
            </a:extLst>
          </p:cNvPr>
          <p:cNvSpPr/>
          <p:nvPr/>
        </p:nvSpPr>
        <p:spPr>
          <a:xfrm rot="19697513">
            <a:off x="10148333" y="1563973"/>
            <a:ext cx="631770" cy="11129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74AD74C-440E-1A9B-101C-131F53C303CC}"/>
              </a:ext>
            </a:extLst>
          </p:cNvPr>
          <p:cNvSpPr txBox="1"/>
          <p:nvPr/>
        </p:nvSpPr>
        <p:spPr>
          <a:xfrm>
            <a:off x="10209120" y="1129400"/>
            <a:ext cx="314616" cy="435270"/>
          </a:xfrm>
          <a:prstGeom prst="rect">
            <a:avLst/>
          </a:prstGeom>
          <a:noFill/>
        </p:spPr>
        <p:txBody>
          <a:bodyPr wrap="none" lIns="65299" tIns="32650" rIns="65299" bIns="3265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EB9654C-0028-A4D5-4CD4-09745FAE0331}"/>
              </a:ext>
            </a:extLst>
          </p:cNvPr>
          <p:cNvCxnSpPr/>
          <p:nvPr/>
        </p:nvCxnSpPr>
        <p:spPr>
          <a:xfrm flipH="1">
            <a:off x="9076598" y="2096556"/>
            <a:ext cx="1387620" cy="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6BCBAE5-66EA-41E8-113F-BEFF20127D8B}"/>
              </a:ext>
            </a:extLst>
          </p:cNvPr>
          <p:cNvSpPr txBox="1"/>
          <p:nvPr/>
        </p:nvSpPr>
        <p:spPr>
          <a:xfrm>
            <a:off x="8934454" y="1129400"/>
            <a:ext cx="308204" cy="435270"/>
          </a:xfrm>
          <a:prstGeom prst="rect">
            <a:avLst/>
          </a:prstGeom>
          <a:noFill/>
        </p:spPr>
        <p:txBody>
          <a:bodyPr wrap="none" lIns="65299" tIns="32650" rIns="65299" bIns="3265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13F0C51-2671-14A0-A5AD-9D48F9DE5F5C}"/>
                  </a:ext>
                </a:extLst>
              </p:cNvPr>
              <p:cNvSpPr txBox="1"/>
              <p:nvPr/>
            </p:nvSpPr>
            <p:spPr>
              <a:xfrm>
                <a:off x="9636200" y="1727224"/>
                <a:ext cx="302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𝑹</m:t>
                      </m:r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13F0C51-2671-14A0-A5AD-9D48F9DE5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200" y="1727224"/>
                <a:ext cx="302968" cy="369332"/>
              </a:xfrm>
              <a:prstGeom prst="rect">
                <a:avLst/>
              </a:prstGeom>
              <a:blipFill>
                <a:blip r:embed="rId17"/>
                <a:stretch>
                  <a:fillRect l="-22449" r="-20408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B7E1770-CDD3-CD2C-4B9B-E025125EEBC5}"/>
              </a:ext>
            </a:extLst>
          </p:cNvPr>
          <p:cNvCxnSpPr>
            <a:cxnSpLocks/>
          </p:cNvCxnSpPr>
          <p:nvPr/>
        </p:nvCxnSpPr>
        <p:spPr>
          <a:xfrm flipH="1" flipV="1">
            <a:off x="10254766" y="1768260"/>
            <a:ext cx="196001" cy="3282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9CABDAF-3529-3243-AB26-051D8877F4F4}"/>
                  </a:ext>
                </a:extLst>
              </p:cNvPr>
              <p:cNvSpPr/>
              <p:nvPr/>
            </p:nvSpPr>
            <p:spPr>
              <a:xfrm>
                <a:off x="10381852" y="1511780"/>
                <a:ext cx="5132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𝝃</m:t>
                      </m:r>
                    </m:oMath>
                  </m:oMathPara>
                </a14:m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9CABDAF-3529-3243-AB26-051D8877F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52" y="1511780"/>
                <a:ext cx="513281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D3CD252-122D-30C0-E6F7-C7A5A32141CC}"/>
              </a:ext>
            </a:extLst>
          </p:cNvPr>
          <p:cNvGrpSpPr/>
          <p:nvPr/>
        </p:nvGrpSpPr>
        <p:grpSpPr>
          <a:xfrm>
            <a:off x="598089" y="3971643"/>
            <a:ext cx="8722513" cy="2602888"/>
            <a:chOff x="598089" y="3971643"/>
            <a:chExt cx="8722513" cy="2602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CD1A18A5-9CE5-2C29-25D1-49F9E97811B9}"/>
                    </a:ext>
                  </a:extLst>
                </p:cNvPr>
                <p:cNvSpPr txBox="1"/>
                <p:nvPr/>
              </p:nvSpPr>
              <p:spPr>
                <a:xfrm>
                  <a:off x="4618213" y="3971643"/>
                  <a:ext cx="2108462" cy="7150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Ω</m:t>
                            </m:r>
                          </m:den>
                        </m:f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CD1A18A5-9CE5-2C29-25D1-49F9E9781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8213" y="3971643"/>
                  <a:ext cx="2108462" cy="71500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3DE98BF0-B077-CFAF-7329-5154547CD66F}"/>
                    </a:ext>
                  </a:extLst>
                </p:cNvPr>
                <p:cNvSpPr txBox="1"/>
                <p:nvPr/>
              </p:nvSpPr>
              <p:spPr>
                <a:xfrm>
                  <a:off x="4596348" y="4940888"/>
                  <a:ext cx="2169505" cy="729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Ω</m:t>
                            </m:r>
                          </m:den>
                        </m:f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3DE98BF0-B077-CFAF-7329-5154547CD6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348" y="4940888"/>
                  <a:ext cx="2169505" cy="729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右中かっこ 68">
              <a:extLst>
                <a:ext uri="{FF2B5EF4-FFF2-40B4-BE49-F238E27FC236}">
                  <a16:creationId xmlns:a16="http://schemas.microsoft.com/office/drawing/2014/main" id="{4DED5452-1A30-8B0B-98FE-AF9AFD84DF5C}"/>
                </a:ext>
              </a:extLst>
            </p:cNvPr>
            <p:cNvSpPr/>
            <p:nvPr/>
          </p:nvSpPr>
          <p:spPr>
            <a:xfrm>
              <a:off x="6958524" y="4213520"/>
              <a:ext cx="285750" cy="139484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角丸四角形 33">
                  <a:extLst>
                    <a:ext uri="{FF2B5EF4-FFF2-40B4-BE49-F238E27FC236}">
                      <a16:creationId xmlns:a16="http://schemas.microsoft.com/office/drawing/2014/main" id="{D3DC0A85-278C-230A-66E7-EFFF43684E65}"/>
                    </a:ext>
                  </a:extLst>
                </p:cNvPr>
                <p:cNvSpPr/>
                <p:nvPr/>
              </p:nvSpPr>
              <p:spPr>
                <a:xfrm>
                  <a:off x="598089" y="6024081"/>
                  <a:ext cx="8533288" cy="550450"/>
                </a:xfrm>
                <a:prstGeom prst="roundRect">
                  <a:avLst>
                    <a:gd name="adj" fmla="val 10475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L"/>
                    <a:tabLst/>
                    <a:defRPr/>
                  </a:pPr>
                  <a:r>
                    <a:rPr kumimoji="1" lang="en-US" altLang="ja-JP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游ゴシック" panose="020F0502020204030204"/>
                      <a:ea typeface="游ゴシック" panose="020B0400000000000000" pitchFamily="50" charset="-128"/>
                      <a:cs typeface="+mn-cs"/>
                    </a:rPr>
                    <a:t>Impossible</a:t>
                  </a: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游ゴシック" panose="020F0502020204030204"/>
                      <a:ea typeface="游ゴシック" panose="020B0400000000000000" pitchFamily="50" charset="-128"/>
                      <a:cs typeface="+mn-cs"/>
                    </a:rPr>
                    <a:t> to distinguish between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+mn-cs"/>
                            </a:rPr>
                            <m:t>+</m:t>
                          </m:r>
                        </m:sub>
                      </m:sSub>
                    </m:oMath>
                  </a14:m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游ゴシック" panose="020F0502020204030204"/>
                      <a:ea typeface="游ゴシック" panose="020B0400000000000000" pitchFamily="50" charset="-128"/>
                      <a:cs typeface="+mn-cs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+mn-cs"/>
                            </a:rPr>
                            <m:t>−</m:t>
                          </m:r>
                        </m:sub>
                      </m:sSub>
                    </m:oMath>
                  </a14:m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游ゴシック" panose="020F0502020204030204"/>
                      <a:ea typeface="游ゴシック" panose="020B0400000000000000" pitchFamily="50" charset="-128"/>
                      <a:cs typeface="+mn-cs"/>
                    </a:rPr>
                    <a:t> in DWBA.</a:t>
                  </a:r>
                </a:p>
              </p:txBody>
            </p:sp>
          </mc:Choice>
          <mc:Fallback xmlns="">
            <p:sp>
              <p:nvSpPr>
                <p:cNvPr id="2" name="角丸四角形 33">
                  <a:extLst>
                    <a:ext uri="{FF2B5EF4-FFF2-40B4-BE49-F238E27FC236}">
                      <a16:creationId xmlns:a16="http://schemas.microsoft.com/office/drawing/2014/main" id="{D3DC0A85-278C-230A-66E7-EFFF43684E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89" y="6024081"/>
                  <a:ext cx="8533288" cy="550450"/>
                </a:xfrm>
                <a:prstGeom prst="roundRect">
                  <a:avLst>
                    <a:gd name="adj" fmla="val 10475"/>
                  </a:avLst>
                </a:prstGeom>
                <a:blipFill>
                  <a:blip r:embed="rId21"/>
                  <a:stretch>
                    <a:fillRect l="-786" b="-1777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CCA21D4A-FB56-46A1-7AA7-1935548EBC60}"/>
                    </a:ext>
                  </a:extLst>
                </p:cNvPr>
                <p:cNvSpPr txBox="1"/>
                <p:nvPr/>
              </p:nvSpPr>
              <p:spPr>
                <a:xfrm>
                  <a:off x="7563967" y="4494076"/>
                  <a:ext cx="1756635" cy="7171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Ω</m:t>
                            </m:r>
                          </m:den>
                        </m:f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Ω</m:t>
                            </m:r>
                          </m:den>
                        </m:f>
                      </m:oMath>
                    </m:oMathPara>
                  </a14:m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CCA21D4A-FB56-46A1-7AA7-1935548EBC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3967" y="4494076"/>
                  <a:ext cx="1756635" cy="71718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064596-C3CC-214E-BB4A-A98FACCE6608}"/>
              </a:ext>
            </a:extLst>
          </p:cNvPr>
          <p:cNvSpPr txBox="1"/>
          <p:nvPr/>
        </p:nvSpPr>
        <p:spPr>
          <a:xfrm>
            <a:off x="7768906" y="3398504"/>
            <a:ext cx="314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DWBA: Distorted wave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         Born Approximation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5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9A79E5-6091-9D8B-6D24-0D7495FFEADC}"/>
              </a:ext>
            </a:extLst>
          </p:cNvPr>
          <p:cNvSpPr txBox="1"/>
          <p:nvPr/>
        </p:nvSpPr>
        <p:spPr>
          <a:xfrm>
            <a:off x="76891" y="45586"/>
            <a:ext cx="10735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Reorientation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Effect and Distorted-Wave Born Series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2252665-A5B2-E407-D38B-607030B6BEAA}"/>
              </a:ext>
            </a:extLst>
          </p:cNvPr>
          <p:cNvSpPr txBox="1"/>
          <p:nvPr/>
        </p:nvSpPr>
        <p:spPr>
          <a:xfrm>
            <a:off x="7503576" y="1489165"/>
            <a:ext cx="4541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Reorientation effect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(RE):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Self-coupling effect of excited states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98DC1E7-C6AE-D6C8-21A6-1111203908CA}"/>
              </a:ext>
            </a:extLst>
          </p:cNvPr>
          <p:cNvCxnSpPr/>
          <p:nvPr/>
        </p:nvCxnSpPr>
        <p:spPr>
          <a:xfrm>
            <a:off x="8805823" y="4818380"/>
            <a:ext cx="14719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5EDD4DB-1373-E27B-183B-DCD3489A58BB}"/>
              </a:ext>
            </a:extLst>
          </p:cNvPr>
          <p:cNvCxnSpPr/>
          <p:nvPr/>
        </p:nvCxnSpPr>
        <p:spPr>
          <a:xfrm>
            <a:off x="8805822" y="3734647"/>
            <a:ext cx="14719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7F307D-3850-8100-B078-28F2DF7EC30D}"/>
              </a:ext>
            </a:extLst>
          </p:cNvPr>
          <p:cNvSpPr txBox="1"/>
          <p:nvPr/>
        </p:nvSpPr>
        <p:spPr>
          <a:xfrm>
            <a:off x="10552163" y="4464437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en-US" altLang="ja-JP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+</a:t>
            </a:r>
            <a:endParaRPr kumimoji="1" lang="ja-JP" altLang="en-US" sz="4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9DE8B3-7273-75F6-1E37-C7B78216C861}"/>
              </a:ext>
            </a:extLst>
          </p:cNvPr>
          <p:cNvSpPr txBox="1"/>
          <p:nvPr/>
        </p:nvSpPr>
        <p:spPr>
          <a:xfrm>
            <a:off x="10552162" y="3380704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+</a:t>
            </a:r>
            <a:endParaRPr kumimoji="1" lang="ja-JP" altLang="en-US" sz="4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04B0D53-B096-4AE6-112F-A7310C47ACB1}"/>
              </a:ext>
            </a:extLst>
          </p:cNvPr>
          <p:cNvCxnSpPr>
            <a:cxnSpLocks/>
          </p:cNvCxnSpPr>
          <p:nvPr/>
        </p:nvCxnSpPr>
        <p:spPr>
          <a:xfrm flipV="1">
            <a:off x="9253962" y="3793538"/>
            <a:ext cx="0" cy="994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E85BE5-446F-C5CA-025B-E2088C12CF13}"/>
              </a:ext>
            </a:extLst>
          </p:cNvPr>
          <p:cNvSpPr txBox="1"/>
          <p:nvPr/>
        </p:nvSpPr>
        <p:spPr>
          <a:xfrm>
            <a:off x="252392" y="889652"/>
            <a:ext cx="503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Distorted-Wave Born Series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0B140C-B3B2-CF29-AF76-362055CDD4D2}"/>
                  </a:ext>
                </a:extLst>
              </p:cNvPr>
              <p:cNvSpPr txBox="1"/>
              <p:nvPr/>
            </p:nvSpPr>
            <p:spPr>
              <a:xfrm>
                <a:off x="572290" y="2282660"/>
                <a:ext cx="3411062" cy="533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𝜒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e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e>
                        <m:e>
                          <m:sSubSup>
                            <m:sSubSup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𝜒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10B140C-B3B2-CF29-AF76-362055CDD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0" y="2282660"/>
                <a:ext cx="3411062" cy="533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8F00DA5-FB5E-DE73-A2B2-6224C1E98F2A}"/>
                  </a:ext>
                </a:extLst>
              </p:cNvPr>
              <p:cNvSpPr txBox="1"/>
              <p:nvPr/>
            </p:nvSpPr>
            <p:spPr>
              <a:xfrm>
                <a:off x="529984" y="2991435"/>
                <a:ext cx="4203908" cy="533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𝜒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e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  <m:sSup>
                            <m:sSup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e>
                              </m:d>
                            </m:sup>
                          </m:sSup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e>
                        <m:e>
                          <m:sSubSup>
                            <m:sSubSup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𝜒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8F00DA5-FB5E-DE73-A2B2-6224C1E9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84" y="2991435"/>
                <a:ext cx="4203908" cy="533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0A068E5-5DAE-C533-F064-258C2F661844}"/>
                  </a:ext>
                </a:extLst>
              </p:cNvPr>
              <p:cNvSpPr txBox="1"/>
              <p:nvPr/>
            </p:nvSpPr>
            <p:spPr>
              <a:xfrm>
                <a:off x="5033471" y="2324537"/>
                <a:ext cx="2463623" cy="422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0A068E5-5DAE-C533-F064-258C2F661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471" y="2324537"/>
                <a:ext cx="2463623" cy="422488"/>
              </a:xfrm>
              <a:prstGeom prst="rect">
                <a:avLst/>
              </a:prstGeom>
              <a:blipFill>
                <a:blip r:embed="rId5"/>
                <a:stretch>
                  <a:fillRect l="-1980" b="-1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B6F63D1-B96C-5D5E-202D-E0CCA4729D56}"/>
                  </a:ext>
                </a:extLst>
              </p:cNvPr>
              <p:cNvSpPr txBox="1"/>
              <p:nvPr/>
            </p:nvSpPr>
            <p:spPr>
              <a:xfrm>
                <a:off x="5025590" y="3038490"/>
                <a:ext cx="2477986" cy="422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sub>
                            <m:sup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</m:sub>
                            <m:sup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B6F63D1-B96C-5D5E-202D-E0CCA4729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90" y="3038490"/>
                <a:ext cx="2477986" cy="422488"/>
              </a:xfrm>
              <a:prstGeom prst="rect">
                <a:avLst/>
              </a:prstGeom>
              <a:blipFill>
                <a:blip r:embed="rId6"/>
                <a:stretch>
                  <a:fillRect l="-1474" b="-1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7207A7-9C62-E546-A4C4-D01D589EBC03}"/>
              </a:ext>
            </a:extLst>
          </p:cNvPr>
          <p:cNvSpPr txBox="1"/>
          <p:nvPr/>
        </p:nvSpPr>
        <p:spPr>
          <a:xfrm>
            <a:off x="5821102" y="214959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角丸四角形 33">
                <a:extLst>
                  <a:ext uri="{FF2B5EF4-FFF2-40B4-BE49-F238E27FC236}">
                    <a16:creationId xmlns:a16="http://schemas.microsoft.com/office/drawing/2014/main" id="{7799E2C9-FD5D-E8BF-FABC-DD32F0D13AFD}"/>
                  </a:ext>
                </a:extLst>
              </p:cNvPr>
              <p:cNvSpPr/>
              <p:nvPr/>
            </p:nvSpPr>
            <p:spPr>
              <a:xfrm>
                <a:off x="349402" y="4931458"/>
                <a:ext cx="6424079" cy="1097346"/>
              </a:xfrm>
              <a:prstGeom prst="roundRect">
                <a:avLst>
                  <a:gd name="adj" fmla="val 1047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The coherent sum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𝑓𝑖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can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carry the information on the 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𝜷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0" name="角丸四角形 33">
                <a:extLst>
                  <a:ext uri="{FF2B5EF4-FFF2-40B4-BE49-F238E27FC236}">
                    <a16:creationId xmlns:a16="http://schemas.microsoft.com/office/drawing/2014/main" id="{7799E2C9-FD5D-E8BF-FABC-DD32F0D13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02" y="4931458"/>
                <a:ext cx="6424079" cy="1097346"/>
              </a:xfrm>
              <a:prstGeom prst="roundRect">
                <a:avLst>
                  <a:gd name="adj" fmla="val 10475"/>
                </a:avLst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 33">
                <a:extLst>
                  <a:ext uri="{FF2B5EF4-FFF2-40B4-BE49-F238E27FC236}">
                    <a16:creationId xmlns:a16="http://schemas.microsoft.com/office/drawing/2014/main" id="{2C983E57-09D8-3FD8-BBB7-AE0352DFF7B3}"/>
                  </a:ext>
                </a:extLst>
              </p:cNvPr>
              <p:cNvSpPr/>
              <p:nvPr/>
            </p:nvSpPr>
            <p:spPr>
              <a:xfrm>
                <a:off x="349402" y="1489165"/>
                <a:ext cx="6424079" cy="550450"/>
              </a:xfrm>
              <a:prstGeom prst="roundRect">
                <a:avLst>
                  <a:gd name="adj" fmla="val 1047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𝑓𝑖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+⋯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6" name="角丸四角形 33">
                <a:extLst>
                  <a:ext uri="{FF2B5EF4-FFF2-40B4-BE49-F238E27FC236}">
                    <a16:creationId xmlns:a16="http://schemas.microsoft.com/office/drawing/2014/main" id="{2C983E57-09D8-3FD8-BBB7-AE0352DFF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02" y="1489165"/>
                <a:ext cx="6424079" cy="550450"/>
              </a:xfrm>
              <a:prstGeom prst="roundRect">
                <a:avLst>
                  <a:gd name="adj" fmla="val 10475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84F7560D-9657-C5A6-991B-4AD24F147255}"/>
                  </a:ext>
                </a:extLst>
              </p:cNvPr>
              <p:cNvSpPr txBox="1"/>
              <p:nvPr/>
            </p:nvSpPr>
            <p:spPr>
              <a:xfrm>
                <a:off x="9718281" y="3952365"/>
                <a:ext cx="2041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𝐼</m:t>
                              </m:r>
                            </m:sub>
                          </m:s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=−2,−1,0,1,2</m:t>
                          </m:r>
                        </m:e>
                      </m:d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84F7560D-9657-C5A6-991B-4AD24F147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281" y="3952365"/>
                <a:ext cx="2041200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C7DAF18-C438-E4D7-7C91-BD5B77DDD440}"/>
                  </a:ext>
                </a:extLst>
              </p:cNvPr>
              <p:cNvSpPr txBox="1"/>
              <p:nvPr/>
            </p:nvSpPr>
            <p:spPr>
              <a:xfrm>
                <a:off x="10321530" y="5038215"/>
                <a:ext cx="9511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𝐼</m:t>
                              </m:r>
                            </m:sub>
                          </m:s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C7DAF18-C438-E4D7-7C91-BD5B77DDD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530" y="5038215"/>
                <a:ext cx="951158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FA20350-A1E7-1B7B-5927-3636B0BEB206}"/>
                  </a:ext>
                </a:extLst>
              </p:cNvPr>
              <p:cNvSpPr txBox="1"/>
              <p:nvPr/>
            </p:nvSpPr>
            <p:spPr>
              <a:xfrm>
                <a:off x="767670" y="3665470"/>
                <a:ext cx="6874126" cy="375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𝐺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</m:e>
                        </m:d>
                      </m:sup>
                    </m:sSup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𝐾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𝑈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: Distorted-wave Green’s function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FA20350-A1E7-1B7B-5927-3636B0BEB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70" y="3665470"/>
                <a:ext cx="6874126" cy="375359"/>
              </a:xfrm>
              <a:prstGeom prst="rect">
                <a:avLst/>
              </a:prstGeom>
              <a:blipFill>
                <a:blip r:embed="rId11"/>
                <a:stretch>
                  <a:fillRect l="-1241" b="-338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04600D0-4DFC-2DFE-753A-9C38212878B9}"/>
              </a:ext>
            </a:extLst>
          </p:cNvPr>
          <p:cNvGrpSpPr/>
          <p:nvPr/>
        </p:nvGrpSpPr>
        <p:grpSpPr>
          <a:xfrm>
            <a:off x="8437726" y="2457808"/>
            <a:ext cx="2218877" cy="1251817"/>
            <a:chOff x="8444697" y="3117261"/>
            <a:chExt cx="2218877" cy="1251817"/>
          </a:xfrm>
        </p:grpSpPr>
        <p:sp>
          <p:nvSpPr>
            <p:cNvPr id="10" name="円弧 9">
              <a:extLst>
                <a:ext uri="{FF2B5EF4-FFF2-40B4-BE49-F238E27FC236}">
                  <a16:creationId xmlns:a16="http://schemas.microsoft.com/office/drawing/2014/main" id="{B64B0F4C-F537-3F49-84C1-37D7EE5A4B2B}"/>
                </a:ext>
              </a:extLst>
            </p:cNvPr>
            <p:cNvSpPr/>
            <p:nvPr/>
          </p:nvSpPr>
          <p:spPr>
            <a:xfrm>
              <a:off x="9225365" y="3661755"/>
              <a:ext cx="707323" cy="707323"/>
            </a:xfrm>
            <a:prstGeom prst="arc">
              <a:avLst>
                <a:gd name="adj1" fmla="val 7181974"/>
                <a:gd name="adj2" fmla="val 4142652"/>
              </a:avLst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35876C7-9EA4-FFBD-3602-CD7B61237ACD}"/>
                </a:ext>
              </a:extLst>
            </p:cNvPr>
            <p:cNvSpPr txBox="1"/>
            <p:nvPr/>
          </p:nvSpPr>
          <p:spPr>
            <a:xfrm>
              <a:off x="8444697" y="3117261"/>
              <a:ext cx="2218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Reorientation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64303E9-2860-D812-BC77-788C055ECDF8}"/>
                  </a:ext>
                </a:extLst>
              </p:cNvPr>
              <p:cNvSpPr txBox="1"/>
              <p:nvPr/>
            </p:nvSpPr>
            <p:spPr>
              <a:xfrm>
                <a:off x="4096714" y="4074015"/>
                <a:ext cx="2385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64303E9-2860-D812-BC77-788C055E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714" y="4074015"/>
                <a:ext cx="2385268" cy="369332"/>
              </a:xfrm>
              <a:prstGeom prst="rect">
                <a:avLst/>
              </a:prstGeom>
              <a:blipFill>
                <a:blip r:embed="rId12"/>
                <a:stretch>
                  <a:fillRect l="-1535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83654B1-D55C-7378-E71D-D62534A32B2C}"/>
              </a:ext>
            </a:extLst>
          </p:cNvPr>
          <p:cNvSpPr txBox="1"/>
          <p:nvPr/>
        </p:nvSpPr>
        <p:spPr>
          <a:xfrm>
            <a:off x="5289348" y="979831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(Exact inelastic T matrix)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50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9A79E5-6091-9D8B-6D24-0D7495FFEADC}"/>
              </a:ext>
            </a:extLst>
          </p:cNvPr>
          <p:cNvSpPr txBox="1"/>
          <p:nvPr/>
        </p:nvSpPr>
        <p:spPr>
          <a:xfrm>
            <a:off x="76891" y="17011"/>
            <a:ext cx="487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Purpose and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Method</a:t>
            </a:r>
          </a:p>
        </p:txBody>
      </p:sp>
      <p:sp>
        <p:nvSpPr>
          <p:cNvPr id="4" name="角丸四角形 33">
            <a:extLst>
              <a:ext uri="{FF2B5EF4-FFF2-40B4-BE49-F238E27FC236}">
                <a16:creationId xmlns:a16="http://schemas.microsoft.com/office/drawing/2014/main" id="{958E6860-AB63-8E3B-4946-E685E87E1056}"/>
              </a:ext>
            </a:extLst>
          </p:cNvPr>
          <p:cNvSpPr/>
          <p:nvPr/>
        </p:nvSpPr>
        <p:spPr>
          <a:xfrm>
            <a:off x="276590" y="1484792"/>
            <a:ext cx="7748143" cy="1427729"/>
          </a:xfrm>
          <a:prstGeom prst="roundRect">
            <a:avLst>
              <a:gd name="adj" fmla="val 1047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We propose a method for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determining the sign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of quadrupole deformation using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αinelastic scattering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and demonstrate its effectiveness.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0C5F70-5F42-9A7E-8255-ECB9B8BA6F08}"/>
              </a:ext>
            </a:extLst>
          </p:cNvPr>
          <p:cNvSpPr txBox="1"/>
          <p:nvPr/>
        </p:nvSpPr>
        <p:spPr>
          <a:xfrm>
            <a:off x="321733" y="872067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Purpose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1987A1-AEDB-E376-E12F-0E9E7F3A4543}"/>
              </a:ext>
            </a:extLst>
          </p:cNvPr>
          <p:cNvSpPr txBox="1"/>
          <p:nvPr/>
        </p:nvSpPr>
        <p:spPr>
          <a:xfrm>
            <a:off x="321732" y="307088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Method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2E4BBE-F0CC-A94A-BBD2-7FC310B08A7A}"/>
              </a:ext>
            </a:extLst>
          </p:cNvPr>
          <p:cNvSpPr txBox="1"/>
          <p:nvPr/>
        </p:nvSpPr>
        <p:spPr>
          <a:xfrm>
            <a:off x="390537" y="3543300"/>
            <a:ext cx="5851644" cy="139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Standard coupled-channel method based on the macroscopic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α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inelastic scattering data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42A572-1861-4D3D-DF11-BDD987463062}"/>
              </a:ext>
            </a:extLst>
          </p:cNvPr>
          <p:cNvSpPr txBox="1"/>
          <p:nvPr/>
        </p:nvSpPr>
        <p:spPr>
          <a:xfrm>
            <a:off x="784511" y="5227198"/>
            <a:ext cx="388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Example: α+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154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Sm at 50 MeV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951593A-4657-7B5C-9B09-4FBE5519DB58}"/>
                  </a:ext>
                </a:extLst>
              </p:cNvPr>
              <p:cNvSpPr txBox="1"/>
              <p:nvPr/>
            </p:nvSpPr>
            <p:spPr>
              <a:xfrm>
                <a:off x="868710" y="5690959"/>
                <a:ext cx="7337521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Elastic and inelastic scattering data are available</a:t>
                </a:r>
                <a:endParaRPr kumimoji="1" lang="en-US" altLang="ja-JP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154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Sm is often considered to be a prolate nucleus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&gt;0</m:t>
                        </m:r>
                      </m:e>
                    </m:d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951593A-4657-7B5C-9B09-4FBE5519D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10" y="5690959"/>
                <a:ext cx="7337521" cy="809068"/>
              </a:xfrm>
              <a:prstGeom prst="rect">
                <a:avLst/>
              </a:prstGeom>
              <a:blipFill>
                <a:blip r:embed="rId3"/>
                <a:stretch>
                  <a:fillRect l="-748"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円/楕円 12">
            <a:extLst>
              <a:ext uri="{FF2B5EF4-FFF2-40B4-BE49-F238E27FC236}">
                <a16:creationId xmlns:a16="http://schemas.microsoft.com/office/drawing/2014/main" id="{06C5C119-9F53-AD07-0CB6-1F523230AA48}"/>
              </a:ext>
            </a:extLst>
          </p:cNvPr>
          <p:cNvSpPr/>
          <p:nvPr/>
        </p:nvSpPr>
        <p:spPr>
          <a:xfrm>
            <a:off x="9010009" y="5761787"/>
            <a:ext cx="488008" cy="4880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sp>
        <p:nvSpPr>
          <p:cNvPr id="3" name="円/楕円 13">
            <a:extLst>
              <a:ext uri="{FF2B5EF4-FFF2-40B4-BE49-F238E27FC236}">
                <a16:creationId xmlns:a16="http://schemas.microsoft.com/office/drawing/2014/main" id="{B2410F18-94E4-B521-E470-0D00DE4472C8}"/>
              </a:ext>
            </a:extLst>
          </p:cNvPr>
          <p:cNvSpPr/>
          <p:nvPr/>
        </p:nvSpPr>
        <p:spPr>
          <a:xfrm rot="19697513">
            <a:off x="10325748" y="5473209"/>
            <a:ext cx="631770" cy="11129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86C77B-1463-0213-01F9-A317306E9474}"/>
              </a:ext>
            </a:extLst>
          </p:cNvPr>
          <p:cNvSpPr txBox="1"/>
          <p:nvPr/>
        </p:nvSpPr>
        <p:spPr>
          <a:xfrm>
            <a:off x="9986485" y="5038636"/>
            <a:ext cx="882079" cy="435270"/>
          </a:xfrm>
          <a:prstGeom prst="rect">
            <a:avLst/>
          </a:prstGeom>
          <a:noFill/>
        </p:spPr>
        <p:txBody>
          <a:bodyPr wrap="square" lIns="65299" tIns="32650" rIns="65299" bIns="3265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154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Sm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5C13AB3-F570-8FDC-4652-ACFB109BA4B3}"/>
              </a:ext>
            </a:extLst>
          </p:cNvPr>
          <p:cNvCxnSpPr>
            <a:cxnSpLocks/>
          </p:cNvCxnSpPr>
          <p:nvPr/>
        </p:nvCxnSpPr>
        <p:spPr>
          <a:xfrm flipH="1">
            <a:off x="9254013" y="6005792"/>
            <a:ext cx="1387620" cy="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0237B3-9713-9933-8E57-BE75B4EDA840}"/>
              </a:ext>
            </a:extLst>
          </p:cNvPr>
          <p:cNvSpPr txBox="1"/>
          <p:nvPr/>
        </p:nvSpPr>
        <p:spPr>
          <a:xfrm>
            <a:off x="9111869" y="5038636"/>
            <a:ext cx="308204" cy="435270"/>
          </a:xfrm>
          <a:prstGeom prst="rect">
            <a:avLst/>
          </a:prstGeom>
          <a:noFill/>
        </p:spPr>
        <p:txBody>
          <a:bodyPr wrap="square" lIns="65299" tIns="32650" rIns="65299" bIns="3265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4A410DF-3653-7BEC-BCCC-FA3E8F3FBD9A}"/>
                  </a:ext>
                </a:extLst>
              </p:cNvPr>
              <p:cNvSpPr txBox="1"/>
              <p:nvPr/>
            </p:nvSpPr>
            <p:spPr>
              <a:xfrm>
                <a:off x="9813615" y="5636460"/>
                <a:ext cx="3029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𝑹</m:t>
                      </m:r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4A410DF-3653-7BEC-BCCC-FA3E8F3FB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615" y="5636460"/>
                <a:ext cx="302968" cy="369332"/>
              </a:xfrm>
              <a:prstGeom prst="rect">
                <a:avLst/>
              </a:prstGeom>
              <a:blipFill>
                <a:blip r:embed="rId4"/>
                <a:stretch>
                  <a:fillRect l="-22000" r="-18000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21FD47D-BECC-7DB7-6B8F-C57825D486A9}"/>
              </a:ext>
            </a:extLst>
          </p:cNvPr>
          <p:cNvCxnSpPr>
            <a:cxnSpLocks/>
          </p:cNvCxnSpPr>
          <p:nvPr/>
        </p:nvCxnSpPr>
        <p:spPr>
          <a:xfrm flipH="1" flipV="1">
            <a:off x="10432181" y="5677496"/>
            <a:ext cx="196001" cy="3282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CB0DA1C-13B1-5A87-FA43-8A6997A6CAF2}"/>
                  </a:ext>
                </a:extLst>
              </p:cNvPr>
              <p:cNvSpPr/>
              <p:nvPr/>
            </p:nvSpPr>
            <p:spPr>
              <a:xfrm>
                <a:off x="10559267" y="5421016"/>
                <a:ext cx="51328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𝝃</m:t>
                      </m:r>
                    </m:oMath>
                  </m:oMathPara>
                </a14:m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CB0DA1C-13B1-5A87-FA43-8A6997A6CA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267" y="5421016"/>
                <a:ext cx="51328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図 39">
            <a:extLst>
              <a:ext uri="{FF2B5EF4-FFF2-40B4-BE49-F238E27FC236}">
                <a16:creationId xmlns:a16="http://schemas.microsoft.com/office/drawing/2014/main" id="{7518CC17-B2C1-85D8-3D20-5CE2A8CE7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8709" y="1101263"/>
            <a:ext cx="3592417" cy="1929727"/>
          </a:xfrm>
          <a:prstGeom prst="rect">
            <a:avLst/>
          </a:prstGeom>
        </p:spPr>
      </p:pic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84C2B5E9-02FA-D78B-485E-8D93DDA448AB}"/>
              </a:ext>
            </a:extLst>
          </p:cNvPr>
          <p:cNvSpPr/>
          <p:nvPr/>
        </p:nvSpPr>
        <p:spPr>
          <a:xfrm>
            <a:off x="5962261" y="3666931"/>
            <a:ext cx="279920" cy="12871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7E4E4EB-30F7-F306-559D-2F94C59445E1}"/>
              </a:ext>
            </a:extLst>
          </p:cNvPr>
          <p:cNvSpPr txBox="1"/>
          <p:nvPr/>
        </p:nvSpPr>
        <p:spPr>
          <a:xfrm>
            <a:off x="6437309" y="3883155"/>
            <a:ext cx="4791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Well established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theoretically and experimentally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7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54A9681-B414-A69D-888E-2097A774CEAD}"/>
                  </a:ext>
                </a:extLst>
              </p:cNvPr>
              <p:cNvSpPr txBox="1"/>
              <p:nvPr/>
            </p:nvSpPr>
            <p:spPr>
              <a:xfrm>
                <a:off x="453792" y="1328716"/>
                <a:ext cx="5068567" cy="428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𝑹</m:t>
                              </m:r>
                            </m:sub>
                          </m:s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  <m:d>
                            <m:d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𝑹</m:t>
                              </m:r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1" lang="en-US" altLang="ja-JP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𝝃</m:t>
                              </m:r>
                            </m:e>
                          </m:d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𝜉</m:t>
                              </m:r>
                            </m:sub>
                          </m:s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Ψ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𝐽𝑀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𝝃</m:t>
                          </m:r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54A9681-B414-A69D-888E-2097A774C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92" y="1328716"/>
                <a:ext cx="5068567" cy="428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E629095-CFF7-DAA0-AC7F-DBD04E047EEF}"/>
                  </a:ext>
                </a:extLst>
              </p:cNvPr>
              <p:cNvSpPr txBox="1"/>
              <p:nvPr/>
            </p:nvSpPr>
            <p:spPr>
              <a:xfrm>
                <a:off x="230158" y="4380626"/>
                <a:ext cx="7632474" cy="796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2</m:t>
                              </m:r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𝜇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kumimoji="1" lang="en-US" altLang="ja-JP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2</m:t>
                              </m:r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𝜇</m:t>
                              </m:r>
                            </m:den>
                          </m:f>
                          <m:f>
                            <m:f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𝐿</m:t>
                                  </m:r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𝑐𝑐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𝑅</m:t>
                              </m:r>
                            </m:e>
                          </m:d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𝜒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𝑅</m:t>
                          </m:r>
                        </m:e>
                      </m:d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≠</m:t>
                          </m:r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kumimoji="1" lang="en-US" altLang="ja-JP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1" lang="en-US" altLang="ja-JP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𝑅</m:t>
                              </m:r>
                            </m:e>
                          </m:d>
                        </m:e>
                      </m:nary>
                      <m:sSubSup>
                        <m:sSubSup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𝑢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d>
                            <m:dPr>
                              <m:ctrlP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(</m:t>
                      </m:r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𝑅</m:t>
                      </m:r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E629095-CFF7-DAA0-AC7F-DBD04E047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8" y="4380626"/>
                <a:ext cx="7632474" cy="796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2908DF-315B-D8B1-9EA0-CD43E45FC888}"/>
              </a:ext>
            </a:extLst>
          </p:cNvPr>
          <p:cNvSpPr txBox="1"/>
          <p:nvPr/>
        </p:nvSpPr>
        <p:spPr>
          <a:xfrm>
            <a:off x="205084" y="3765107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Cambria Math"/>
                <a:cs typeface="+mn-cs"/>
              </a:rPr>
              <a:t>Couple-channel equation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7946B44-B1EA-6747-18B0-4FA7C4D8A578}"/>
                  </a:ext>
                </a:extLst>
              </p:cNvPr>
              <p:cNvSpPr txBox="1"/>
              <p:nvPr/>
            </p:nvSpPr>
            <p:spPr>
              <a:xfrm>
                <a:off x="7869480" y="4784808"/>
                <a:ext cx="4312655" cy="731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Coupling potential:</a:t>
                </a:r>
              </a:p>
              <a:p>
                <a:pPr lvl="0"/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Cambria Math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  <m:t>𝑐</m:t>
                        </m:r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  <m:t>𝑟</m:t>
                        </m:r>
                      </m:e>
                    </m:d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𝐿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𝐼</m:t>
                                </m:r>
                              </m:sub>
                            </m:sSub>
                          </m:e>
                          <m:e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𝑹</m:t>
                                </m:r>
                                <m:r>
                                  <a:rPr lang="en-US" altLang="ja-JP" sz="1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16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𝝃</m:t>
                                </m:r>
                              </m:e>
                            </m:d>
                          </m:e>
                          <m:e>
                            <m:sSup>
                              <m:sSup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𝑌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1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Φ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b>
                        <m:acc>
                          <m:accPr>
                            <m:chr m:val="̂"/>
                            <m:ctrlPr>
                              <a:rPr kumimoji="1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𝑹</m:t>
                            </m:r>
                          </m:e>
                        </m:acc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𝝃</m:t>
                        </m:r>
                      </m:sub>
                    </m:sSub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7946B44-B1EA-6747-18B0-4FA7C4D8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480" y="4784808"/>
                <a:ext cx="4312655" cy="731867"/>
              </a:xfrm>
              <a:prstGeom prst="rect">
                <a:avLst/>
              </a:prstGeom>
              <a:blipFill>
                <a:blip r:embed="rId5"/>
                <a:stretch>
                  <a:fillRect l="-1273" t="-5000" b="-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9AB8C0-DF95-832E-E025-850E163656EA}"/>
                  </a:ext>
                </a:extLst>
              </p:cNvPr>
              <p:cNvSpPr txBox="1"/>
              <p:nvPr/>
            </p:nvSpPr>
            <p:spPr>
              <a:xfrm>
                <a:off x="429016" y="5942039"/>
                <a:ext cx="5801140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𝜒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→</m:t>
                      </m:r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9AB8C0-DF95-832E-E025-850E16365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16" y="5942039"/>
                <a:ext cx="5801140" cy="626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3A02AF-A17C-B0D4-EA21-D93352724CE3}"/>
              </a:ext>
            </a:extLst>
          </p:cNvPr>
          <p:cNvSpPr txBox="1"/>
          <p:nvPr/>
        </p:nvSpPr>
        <p:spPr>
          <a:xfrm>
            <a:off x="205084" y="5471719"/>
            <a:ext cx="305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Boundary condition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46B7D2-69F2-7A61-D5F9-E566F3ADC5A3}"/>
              </a:ext>
            </a:extLst>
          </p:cNvPr>
          <p:cNvSpPr txBox="1"/>
          <p:nvPr/>
        </p:nvSpPr>
        <p:spPr>
          <a:xfrm>
            <a:off x="205084" y="781407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Schrödinger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equation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1A4FCB71-F1C3-6ECF-1803-70C3EB0722C9}"/>
              </a:ext>
            </a:extLst>
          </p:cNvPr>
          <p:cNvSpPr/>
          <p:nvPr/>
        </p:nvSpPr>
        <p:spPr>
          <a:xfrm>
            <a:off x="8342369" y="1504558"/>
            <a:ext cx="488008" cy="4880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849B9C3A-6EDA-2FB1-FCDE-6B698A07BA5B}"/>
              </a:ext>
            </a:extLst>
          </p:cNvPr>
          <p:cNvSpPr/>
          <p:nvPr/>
        </p:nvSpPr>
        <p:spPr>
          <a:xfrm rot="19697513">
            <a:off x="9658108" y="1215980"/>
            <a:ext cx="631770" cy="11129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9AD47C-D363-D5BF-8DF6-0F8108457E16}"/>
              </a:ext>
            </a:extLst>
          </p:cNvPr>
          <p:cNvSpPr txBox="1"/>
          <p:nvPr/>
        </p:nvSpPr>
        <p:spPr>
          <a:xfrm>
            <a:off x="9318845" y="781407"/>
            <a:ext cx="882079" cy="435270"/>
          </a:xfrm>
          <a:prstGeom prst="rect">
            <a:avLst/>
          </a:prstGeom>
          <a:noFill/>
        </p:spPr>
        <p:txBody>
          <a:bodyPr wrap="none" lIns="65299" tIns="32650" rIns="65299" bIns="3265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154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Sm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E0EAF63-F543-725A-C432-731AE1B394B6}"/>
              </a:ext>
            </a:extLst>
          </p:cNvPr>
          <p:cNvCxnSpPr/>
          <p:nvPr/>
        </p:nvCxnSpPr>
        <p:spPr>
          <a:xfrm flipH="1">
            <a:off x="8586373" y="1748563"/>
            <a:ext cx="1387620" cy="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54C5E5-85E5-FFD5-8CAC-005B270DB0F2}"/>
              </a:ext>
            </a:extLst>
          </p:cNvPr>
          <p:cNvSpPr txBox="1"/>
          <p:nvPr/>
        </p:nvSpPr>
        <p:spPr>
          <a:xfrm>
            <a:off x="8444229" y="781407"/>
            <a:ext cx="308204" cy="435270"/>
          </a:xfrm>
          <a:prstGeom prst="rect">
            <a:avLst/>
          </a:prstGeom>
          <a:noFill/>
        </p:spPr>
        <p:txBody>
          <a:bodyPr wrap="none" lIns="65299" tIns="32650" rIns="65299" bIns="3265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游ゴシック" panose="020B0400000000000000" pitchFamily="50" charset="-128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1A1253B-DAC5-D23C-E1C7-3BD73868F16D}"/>
                  </a:ext>
                </a:extLst>
              </p:cNvPr>
              <p:cNvSpPr txBox="1"/>
              <p:nvPr/>
            </p:nvSpPr>
            <p:spPr>
              <a:xfrm>
                <a:off x="9145975" y="1379231"/>
                <a:ext cx="302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𝑹</m:t>
                      </m:r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1A1253B-DAC5-D23C-E1C7-3BD73868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75" y="1379231"/>
                <a:ext cx="302968" cy="369332"/>
              </a:xfrm>
              <a:prstGeom prst="rect">
                <a:avLst/>
              </a:prstGeom>
              <a:blipFill>
                <a:blip r:embed="rId8"/>
                <a:stretch>
                  <a:fillRect l="-20000" r="-20000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E879596-86C7-3BA1-AA81-1FBAD248F17B}"/>
              </a:ext>
            </a:extLst>
          </p:cNvPr>
          <p:cNvCxnSpPr>
            <a:cxnSpLocks/>
          </p:cNvCxnSpPr>
          <p:nvPr/>
        </p:nvCxnSpPr>
        <p:spPr>
          <a:xfrm flipH="1" flipV="1">
            <a:off x="9764541" y="1420267"/>
            <a:ext cx="196001" cy="3282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8FE8CE9-0F1D-FC45-AFA6-F98C36828083}"/>
                  </a:ext>
                </a:extLst>
              </p:cNvPr>
              <p:cNvSpPr/>
              <p:nvPr/>
            </p:nvSpPr>
            <p:spPr>
              <a:xfrm>
                <a:off x="9891627" y="1163787"/>
                <a:ext cx="5132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𝝃</m:t>
                      </m:r>
                    </m:oMath>
                  </m:oMathPara>
                </a14:m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8FE8CE9-0F1D-FC45-AFA6-F98C36828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7" y="1163787"/>
                <a:ext cx="51328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F79EDE-4F4E-0A3E-7D3D-FFDEE51FD2C1}"/>
              </a:ext>
            </a:extLst>
          </p:cNvPr>
          <p:cNvSpPr txBox="1"/>
          <p:nvPr/>
        </p:nvSpPr>
        <p:spPr>
          <a:xfrm>
            <a:off x="76891" y="80511"/>
            <a:ext cx="10458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Coupled-channel method based on the macroscopic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724F310-631E-6DC5-6AB5-706DA9786CA8}"/>
                  </a:ext>
                </a:extLst>
              </p:cNvPr>
              <p:cNvSpPr txBox="1"/>
              <p:nvPr/>
            </p:nvSpPr>
            <p:spPr>
              <a:xfrm>
                <a:off x="7869480" y="3836529"/>
                <a:ext cx="339304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Channel: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𝐼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e>
                    </m:d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(Initial channel)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724F310-631E-6DC5-6AB5-706DA9786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480" y="3836529"/>
                <a:ext cx="3393045" cy="923330"/>
              </a:xfrm>
              <a:prstGeom prst="rect">
                <a:avLst/>
              </a:prstGeom>
              <a:blipFill>
                <a:blip r:embed="rId10"/>
                <a:stretch>
                  <a:fillRect l="-1616" t="-3289" b="-8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56322B3-C45F-E052-D679-FE4ACBFBB4CF}"/>
              </a:ext>
            </a:extLst>
          </p:cNvPr>
          <p:cNvSpPr txBox="1"/>
          <p:nvPr/>
        </p:nvSpPr>
        <p:spPr>
          <a:xfrm>
            <a:off x="205084" y="2116803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Total wave function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E601B8B-2116-A486-48ED-09BB277B2085}"/>
                  </a:ext>
                </a:extLst>
              </p:cNvPr>
              <p:cNvSpPr txBox="1"/>
              <p:nvPr/>
            </p:nvSpPr>
            <p:spPr>
              <a:xfrm>
                <a:off x="7055372" y="5880715"/>
                <a:ext cx="4841390" cy="736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: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 matrix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→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Elastic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and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Inelastic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cross sections</a:t>
                </a: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E601B8B-2116-A486-48ED-09BB277B2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372" y="5880715"/>
                <a:ext cx="4841390" cy="736035"/>
              </a:xfrm>
              <a:prstGeom prst="rect">
                <a:avLst/>
              </a:prstGeom>
              <a:blipFill>
                <a:blip r:embed="rId11"/>
                <a:stretch>
                  <a:fillRect t="-3333" r="-377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EB129D2-B415-9D48-87D8-AA4012B3A33D}"/>
                  </a:ext>
                </a:extLst>
              </p:cNvPr>
              <p:cNvSpPr txBox="1"/>
              <p:nvPr/>
            </p:nvSpPr>
            <p:spPr>
              <a:xfrm>
                <a:off x="429016" y="2521388"/>
                <a:ext cx="9134680" cy="704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Ψ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𝐽𝑀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,</m:t>
                          </m:r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𝝃</m:t>
                          </m:r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𝜒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𝐿</m:t>
                              </m:r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𝐿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𝑹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𝝃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𝐽𝑀</m:t>
                          </m:r>
                        </m:sub>
                      </m:sSub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𝑌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𝑹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𝝃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𝐽𝑀</m:t>
                          </m:r>
                        </m:sub>
                      </m:sSub>
                      <m:r>
                        <a:rPr kumimoji="1" lang="en-US" altLang="ja-JP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+⋯</m:t>
                      </m:r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EB129D2-B415-9D48-87D8-AA4012B3A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16" y="2521388"/>
                <a:ext cx="9134680" cy="7048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7AEEE97-977B-17B8-3B0D-7E387F751633}"/>
              </a:ext>
            </a:extLst>
          </p:cNvPr>
          <p:cNvCxnSpPr/>
          <p:nvPr/>
        </p:nvCxnSpPr>
        <p:spPr>
          <a:xfrm>
            <a:off x="4250136" y="3189479"/>
            <a:ext cx="64920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520225F-4195-38A6-78BB-83E69707F6EF}"/>
              </a:ext>
            </a:extLst>
          </p:cNvPr>
          <p:cNvSpPr txBox="1"/>
          <p:nvPr/>
        </p:nvSpPr>
        <p:spPr>
          <a:xfrm>
            <a:off x="3719095" y="3166456"/>
            <a:ext cx="176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ground state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B8042CB-626E-A4C8-9105-67B7F8C552EB}"/>
              </a:ext>
            </a:extLst>
          </p:cNvPr>
          <p:cNvSpPr txBox="1"/>
          <p:nvPr/>
        </p:nvSpPr>
        <p:spPr>
          <a:xfrm>
            <a:off x="7394578" y="3166456"/>
            <a:ext cx="1757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excited state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28F086A-1E46-6C39-F7F5-CDB6FF06613A}"/>
              </a:ext>
            </a:extLst>
          </p:cNvPr>
          <p:cNvCxnSpPr/>
          <p:nvPr/>
        </p:nvCxnSpPr>
        <p:spPr>
          <a:xfrm>
            <a:off x="7943015" y="3190041"/>
            <a:ext cx="64920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8EA2E07-8B80-71E1-9E74-69D996ECB6E3}"/>
                  </a:ext>
                </a:extLst>
              </p:cNvPr>
              <p:cNvSpPr txBox="1"/>
              <p:nvPr/>
            </p:nvSpPr>
            <p:spPr>
              <a:xfrm>
                <a:off x="9476067" y="2368665"/>
                <a:ext cx="1059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𝐼</m:t>
                      </m:r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 </m:t>
                      </m:r>
                      <m:r>
                        <m:rPr>
                          <m:sty m:val="p"/>
                        </m:rPr>
                        <a:rPr kumimoji="1" lang="en-US" altLang="ja-JP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or</m:t>
                      </m:r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2</m:t>
                      </m:r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8EA2E07-8B80-71E1-9E74-69D996ECB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067" y="2368665"/>
                <a:ext cx="1059136" cy="276999"/>
              </a:xfrm>
              <a:prstGeom prst="rect">
                <a:avLst/>
              </a:prstGeom>
              <a:blipFill>
                <a:blip r:embed="rId13"/>
                <a:stretch>
                  <a:fillRect l="-2874" r="-3448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38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5C604-A37D-5280-D286-E69B6030E1B2}"/>
              </a:ext>
            </a:extLst>
          </p:cNvPr>
          <p:cNvSpPr txBox="1"/>
          <p:nvPr/>
        </p:nvSpPr>
        <p:spPr>
          <a:xfrm>
            <a:off x="1085874" y="1992972"/>
            <a:ext cx="10020276" cy="335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Determining the sign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of deformation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from experimental data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3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6B1FCA-CCD8-47BC-F092-7104D036C740}"/>
              </a:ext>
            </a:extLst>
          </p:cNvPr>
          <p:cNvSpPr txBox="1"/>
          <p:nvPr/>
        </p:nvSpPr>
        <p:spPr>
          <a:xfrm>
            <a:off x="76891" y="45586"/>
            <a:ext cx="12011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Elastic cross section and the determination of the potential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1CDB885-C73C-8C7C-BB9F-BE8278076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137" y="1614903"/>
            <a:ext cx="6219825" cy="46863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3950EF-ABD1-B915-740F-184CBA827C76}"/>
              </a:ext>
            </a:extLst>
          </p:cNvPr>
          <p:cNvSpPr txBox="1"/>
          <p:nvPr/>
        </p:nvSpPr>
        <p:spPr>
          <a:xfrm>
            <a:off x="7035800" y="806231"/>
            <a:ext cx="3948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Elastic scattering cross section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for α+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154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Sm at 50 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10EEA2C-EC8F-02EA-C109-90C69493B3A5}"/>
                  </a:ext>
                </a:extLst>
              </p:cNvPr>
              <p:cNvSpPr txBox="1"/>
              <p:nvPr/>
            </p:nvSpPr>
            <p:spPr>
              <a:xfrm>
                <a:off x="359963" y="3958053"/>
                <a:ext cx="5038909" cy="18234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The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result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reproduces the experimental data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except for the strong oscillation at backward angles.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This oscillation diminishes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when the 2</a:t>
                </a:r>
                <a:r>
                  <a:rPr kumimoji="1" lang="en-US" altLang="ja-JP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+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coupling is considered.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10EEA2C-EC8F-02EA-C109-90C69493B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63" y="3958053"/>
                <a:ext cx="5038909" cy="1823448"/>
              </a:xfrm>
              <a:prstGeom prst="rect">
                <a:avLst/>
              </a:prstGeom>
              <a:blipFill>
                <a:blip r:embed="rId5"/>
                <a:stretch>
                  <a:fillRect l="-2902" t="-2007" r="-2902" b="-8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FFB0241-685B-B4FB-801C-B3FC6B73D029}"/>
                  </a:ext>
                </a:extLst>
              </p:cNvPr>
              <p:cNvSpPr txBox="1"/>
              <p:nvPr/>
            </p:nvSpPr>
            <p:spPr>
              <a:xfrm>
                <a:off x="1396133" y="2657271"/>
                <a:ext cx="3179909" cy="50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=65.9</m:t>
                    </m:r>
                    <m: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MeV</m:t>
                    </m:r>
                    <m: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=27.3</m:t>
                    </m:r>
                    <m: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MeV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</m:t>
                    </m:r>
                  </m:oMath>
                </a14:m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=1.44×</m:t>
                    </m:r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154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fm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𝑎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=0.70</m:t>
                    </m:r>
                    <m: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fm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FFB0241-685B-B4FB-801C-B3FC6B73D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33" y="2657271"/>
                <a:ext cx="3179909" cy="507768"/>
              </a:xfrm>
              <a:prstGeom prst="rect">
                <a:avLst/>
              </a:prstGeom>
              <a:blipFill>
                <a:blip r:embed="rId6"/>
                <a:stretch>
                  <a:fillRect l="-2107" t="-9639" b="-68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大かっこ 5">
            <a:extLst>
              <a:ext uri="{FF2B5EF4-FFF2-40B4-BE49-F238E27FC236}">
                <a16:creationId xmlns:a16="http://schemas.microsoft.com/office/drawing/2014/main" id="{CF45AF60-9FCB-01DC-830A-7C7641CDE5AC}"/>
              </a:ext>
            </a:extLst>
          </p:cNvPr>
          <p:cNvSpPr/>
          <p:nvPr/>
        </p:nvSpPr>
        <p:spPr>
          <a:xfrm>
            <a:off x="983503" y="2569531"/>
            <a:ext cx="4252818" cy="959758"/>
          </a:xfrm>
          <a:prstGeom prst="bracketPair">
            <a:avLst>
              <a:gd name="adj" fmla="val 872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A59907-DD70-78D2-3EB7-0A8E0F20F9C4}"/>
              </a:ext>
            </a:extLst>
          </p:cNvPr>
          <p:cNvSpPr txBox="1"/>
          <p:nvPr/>
        </p:nvSpPr>
        <p:spPr>
          <a:xfrm>
            <a:off x="1105345" y="3191531"/>
            <a:ext cx="4182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Exp: D. L. Hendrie et al., Phys. Lett. B 26, 127 (1968).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角丸四角形 33">
                <a:extLst>
                  <a:ext uri="{FF2B5EF4-FFF2-40B4-BE49-F238E27FC236}">
                    <a16:creationId xmlns:a16="http://schemas.microsoft.com/office/drawing/2014/main" id="{49EBF26A-D480-396C-60AF-11D4A63B014B}"/>
                  </a:ext>
                </a:extLst>
              </p:cNvPr>
              <p:cNvSpPr/>
              <p:nvPr/>
            </p:nvSpPr>
            <p:spPr>
              <a:xfrm>
                <a:off x="237032" y="1088332"/>
                <a:ext cx="5702676" cy="1129657"/>
              </a:xfrm>
              <a:prstGeom prst="roundRect">
                <a:avLst>
                  <a:gd name="adj" fmla="val 10475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First, we fix the potential 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ゴシック" panose="020B0400000000000000" pitchFamily="50" charset="-128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ゴシック" panose="020B0400000000000000" pitchFamily="50" charset="-128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ゴシック" panose="020B0400000000000000" pitchFamily="50" charset="-128"/>
                        <a:cs typeface="+mn-cs"/>
                      </a:rPr>
                      <m:t>, 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ゴシック" panose="020B0400000000000000" pitchFamily="50" charset="-128"/>
                        <a:cs typeface="+mn-cs"/>
                      </a:rPr>
                      <m:t>𝑎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ゴシック" panose="020B0400000000000000" pitchFamily="50" charset="-128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by fitting to the elastic scattering cross section.</a:t>
                </a:r>
              </a:p>
            </p:txBody>
          </p:sp>
        </mc:Choice>
        <mc:Fallback xmlns="">
          <p:sp>
            <p:nvSpPr>
              <p:cNvPr id="5" name="角丸四角形 33">
                <a:extLst>
                  <a:ext uri="{FF2B5EF4-FFF2-40B4-BE49-F238E27FC236}">
                    <a16:creationId xmlns:a16="http://schemas.microsoft.com/office/drawing/2014/main" id="{49EBF26A-D480-396C-60AF-11D4A63B0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32" y="1088332"/>
                <a:ext cx="5702676" cy="1129657"/>
              </a:xfrm>
              <a:prstGeom prst="roundRect">
                <a:avLst>
                  <a:gd name="adj" fmla="val 10475"/>
                </a:avLst>
              </a:prstGeom>
              <a:blipFill>
                <a:blip r:embed="rId7"/>
                <a:stretch>
                  <a:fillRect l="-535" t="-1081" r="-1283" b="-113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1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1232</Words>
  <Application>Microsoft Office PowerPoint</Application>
  <PresentationFormat>ワイド画面</PresentationFormat>
  <Paragraphs>205</Paragraphs>
  <Slides>15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</vt:vector>
  </HeadingPairs>
  <TitlesOfParts>
    <vt:vector size="27" baseType="lpstr">
      <vt:lpstr>CMR10</vt:lpstr>
      <vt:lpstr>游ゴシック</vt:lpstr>
      <vt:lpstr>游ゴシック Light</vt:lpstr>
      <vt:lpstr>Arial</vt:lpstr>
      <vt:lpstr>Calibri</vt:lpstr>
      <vt:lpstr>Cambria Math</vt:lpstr>
      <vt:lpstr>Century</vt:lpstr>
      <vt:lpstr>Times New Roman</vt:lpstr>
      <vt:lpstr>Wingdings</vt:lpstr>
      <vt:lpstr>Office テーマ</vt:lpstr>
      <vt:lpstr>1_Office テーマ</vt:lpstr>
      <vt:lpstr>3_Office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渡邉　慎_岐阜高専</dc:creator>
  <cp:lastModifiedBy>渡邉　慎_岐阜高専</cp:lastModifiedBy>
  <cp:revision>11</cp:revision>
  <dcterms:created xsi:type="dcterms:W3CDTF">2025-05-12T01:53:30Z</dcterms:created>
  <dcterms:modified xsi:type="dcterms:W3CDTF">2025-05-22T13:53:44Z</dcterms:modified>
</cp:coreProperties>
</file>