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10" r:id="rId5"/>
  </p:sldMasterIdLst>
  <p:notesMasterIdLst>
    <p:notesMasterId r:id="rId20"/>
  </p:notesMasterIdLst>
  <p:handoutMasterIdLst>
    <p:handoutMasterId r:id="rId21"/>
  </p:handoutMasterIdLst>
  <p:sldIdLst>
    <p:sldId id="270" r:id="rId6"/>
    <p:sldId id="271" r:id="rId7"/>
    <p:sldId id="284" r:id="rId8"/>
    <p:sldId id="285" r:id="rId9"/>
    <p:sldId id="272" r:id="rId10"/>
    <p:sldId id="283" r:id="rId11"/>
    <p:sldId id="273" r:id="rId12"/>
    <p:sldId id="275" r:id="rId13"/>
    <p:sldId id="276" r:id="rId14"/>
    <p:sldId id="278" r:id="rId15"/>
    <p:sldId id="279" r:id="rId16"/>
    <p:sldId id="280" r:id="rId17"/>
    <p:sldId id="281" r:id="rId18"/>
    <p:sldId id="282" r:id="rId19"/>
  </p:sldIdLst>
  <p:sldSz cx="12192000" cy="6858000"/>
  <p:notesSz cx="6950075" cy="9236075"/>
  <p:defaultTextStyle>
    <a:defPPr>
      <a:defRPr lang="en-US"/>
    </a:defPPr>
    <a:lvl1pPr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126"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254"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379"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506"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5633" algn="l" defTabSz="914254" rtl="0" eaLnBrk="1" latinLnBrk="0" hangingPunct="1">
      <a:defRPr kern="1200">
        <a:solidFill>
          <a:schemeClr val="tx1"/>
        </a:solidFill>
        <a:latin typeface="Arial" pitchFamily="34" charset="0"/>
        <a:ea typeface="ヒラギノ角ゴ Pro W3"/>
        <a:cs typeface="ヒラギノ角ゴ Pro W3"/>
      </a:defRPr>
    </a:lvl6pPr>
    <a:lvl7pPr marL="2742759" algn="l" defTabSz="914254" rtl="0" eaLnBrk="1" latinLnBrk="0" hangingPunct="1">
      <a:defRPr kern="1200">
        <a:solidFill>
          <a:schemeClr val="tx1"/>
        </a:solidFill>
        <a:latin typeface="Arial" pitchFamily="34" charset="0"/>
        <a:ea typeface="ヒラギノ角ゴ Pro W3"/>
        <a:cs typeface="ヒラギノ角ゴ Pro W3"/>
      </a:defRPr>
    </a:lvl7pPr>
    <a:lvl8pPr marL="3199886" algn="l" defTabSz="914254" rtl="0" eaLnBrk="1" latinLnBrk="0" hangingPunct="1">
      <a:defRPr kern="1200">
        <a:solidFill>
          <a:schemeClr val="tx1"/>
        </a:solidFill>
        <a:latin typeface="Arial" pitchFamily="34" charset="0"/>
        <a:ea typeface="ヒラギノ角ゴ Pro W3"/>
        <a:cs typeface="ヒラギノ角ゴ Pro W3"/>
      </a:defRPr>
    </a:lvl8pPr>
    <a:lvl9pPr marL="3657012" algn="l" defTabSz="914254"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8"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308"/>
    <a:srgbClr val="FFAE1A"/>
    <a:srgbClr val="E7E9DE"/>
    <a:srgbClr val="0F0C8F"/>
    <a:srgbClr val="CC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36A6C-0FC2-402A-83AF-722C47B5949D}" v="1" dt="2025-05-23T16:33:39.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2" autoAdjust="0"/>
    <p:restoredTop sz="91895" autoAdjust="0"/>
  </p:normalViewPr>
  <p:slideViewPr>
    <p:cSldViewPr snapToObjects="1">
      <p:cViewPr varScale="1">
        <p:scale>
          <a:sx n="73" d="100"/>
          <a:sy n="73" d="100"/>
        </p:scale>
        <p:origin x="53" y="72"/>
      </p:cViewPr>
      <p:guideLst>
        <p:guide orient="horz" pos="2160"/>
        <p:guide pos="3840"/>
      </p:guideLst>
    </p:cSldViewPr>
  </p:slideViewPr>
  <p:notesTextViewPr>
    <p:cViewPr>
      <p:scale>
        <a:sx n="100" d="100"/>
        <a:sy n="100" d="100"/>
      </p:scale>
      <p:origin x="0" y="0"/>
    </p:cViewPr>
  </p:notesTextViewPr>
  <p:notesViewPr>
    <p:cSldViewPr snapToObjects="1">
      <p:cViewPr varScale="1">
        <p:scale>
          <a:sx n="85" d="100"/>
          <a:sy n="85" d="100"/>
        </p:scale>
        <p:origin x="3864" y="96"/>
      </p:cViewPr>
      <p:guideLst>
        <p:guide orient="horz" pos="2908"/>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37011" y="0"/>
            <a:ext cx="3011489" cy="463385"/>
          </a:xfrm>
          <a:prstGeom prst="rect">
            <a:avLst/>
          </a:prstGeom>
        </p:spPr>
        <p:txBody>
          <a:bodyPr vert="horz" lIns="90959" tIns="45479" rIns="90959" bIns="45479" rtlCol="0"/>
          <a:lstStyle>
            <a:lvl1pPr algn="r">
              <a:defRPr sz="1200"/>
            </a:lvl1pPr>
          </a:lstStyle>
          <a:p>
            <a:r>
              <a:rPr lang="en-US" sz="900" dirty="0"/>
              <a:t>30 May 2025</a:t>
            </a:r>
          </a:p>
        </p:txBody>
      </p:sp>
      <p:sp>
        <p:nvSpPr>
          <p:cNvPr id="14" name="Header Placeholder 13"/>
          <p:cNvSpPr>
            <a:spLocks noGrp="1"/>
          </p:cNvSpPr>
          <p:nvPr>
            <p:ph type="hdr" sz="quarter"/>
          </p:nvPr>
        </p:nvSpPr>
        <p:spPr>
          <a:xfrm>
            <a:off x="1" y="0"/>
            <a:ext cx="3011489" cy="463385"/>
          </a:xfrm>
          <a:prstGeom prst="rect">
            <a:avLst/>
          </a:prstGeom>
        </p:spPr>
        <p:txBody>
          <a:bodyPr vert="horz" lIns="90959" tIns="45479" rIns="90959" bIns="45479" rtlCol="0"/>
          <a:lstStyle>
            <a:lvl1pPr algn="l">
              <a:defRPr sz="1200"/>
            </a:lvl1pPr>
          </a:lstStyle>
          <a:p>
            <a:r>
              <a:rPr lang="en-US" sz="900" dirty="0"/>
              <a:t>Quantum Adiabatic Perturbation Theory</a:t>
            </a:r>
          </a:p>
          <a:p>
            <a:r>
              <a:rPr lang="en-US" sz="900" dirty="0"/>
              <a:t>Nicholas Cariello, Graduate Research Assistant</a:t>
            </a:r>
          </a:p>
        </p:txBody>
      </p:sp>
      <p:sp>
        <p:nvSpPr>
          <p:cNvPr id="5" name="Footer Placeholder 1"/>
          <p:cNvSpPr>
            <a:spLocks noGrp="1"/>
          </p:cNvSpPr>
          <p:nvPr>
            <p:ph type="ftr" sz="quarter" idx="2"/>
          </p:nvPr>
        </p:nvSpPr>
        <p:spPr>
          <a:xfrm>
            <a:off x="788289" y="8450227"/>
            <a:ext cx="4729728" cy="703690"/>
          </a:xfrm>
          <a:prstGeom prst="rect">
            <a:avLst/>
          </a:prstGeom>
        </p:spPr>
        <p:txBody>
          <a:bodyPr vert="horz" lIns="94149" tIns="47074" rIns="94149" bIns="47074" rtlCol="0" anchor="b"/>
          <a:lstStyle>
            <a:lvl1pPr algn="l">
              <a:defRPr sz="1200"/>
            </a:lvl1pPr>
          </a:lstStyle>
          <a:p>
            <a:r>
              <a:rPr lang="en-US" sz="900" dirty="0"/>
              <a:t>Facility for Rare Isotope Beams</a:t>
            </a:r>
          </a:p>
          <a:p>
            <a:r>
              <a:rPr lang="en-US" sz="900" dirty="0"/>
              <a:t>U.S. Department of Energy Office of Science | Michigan State University</a:t>
            </a:r>
          </a:p>
          <a:p>
            <a:r>
              <a:rPr lang="en-US" sz="900" dirty="0"/>
              <a:t>640 South Shaw Lane • East Lansing, MI 48824, USA</a:t>
            </a:r>
          </a:p>
          <a:p>
            <a:r>
              <a:rPr lang="en-US" sz="900" dirty="0"/>
              <a:t>frib.msu.edu</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05" y="8403314"/>
            <a:ext cx="642863" cy="750601"/>
          </a:xfrm>
          <a:prstGeom prst="rect">
            <a:avLst/>
          </a:prstGeom>
        </p:spPr>
      </p:pic>
      <p:sp>
        <p:nvSpPr>
          <p:cNvPr id="2" name="Slide Number Placeholder 1"/>
          <p:cNvSpPr>
            <a:spLocks noGrp="1"/>
          </p:cNvSpPr>
          <p:nvPr>
            <p:ph type="sldNum" sz="quarter" idx="3"/>
          </p:nvPr>
        </p:nvSpPr>
        <p:spPr>
          <a:xfrm>
            <a:off x="3936173" y="8772379"/>
            <a:ext cx="3012329" cy="463696"/>
          </a:xfrm>
          <a:prstGeom prst="rect">
            <a:avLst/>
          </a:prstGeom>
        </p:spPr>
        <p:txBody>
          <a:bodyPr vert="horz" lIns="90763" tIns="45382" rIns="90763" bIns="45382" rtlCol="0" anchor="b"/>
          <a:lstStyle>
            <a:lvl1pPr algn="r">
              <a:defRPr sz="1200"/>
            </a:lvl1pPr>
          </a:lstStyle>
          <a:p>
            <a:fld id="{0C3F6D33-7C2E-44BB-B6EF-2876F56DBD42}" type="slidenum">
              <a:rPr lang="en-US" sz="900"/>
              <a:t>‹#›</a:t>
            </a:fld>
            <a:endParaRPr lang="en-US" sz="900" dirty="0"/>
          </a:p>
        </p:txBody>
      </p:sp>
    </p:spTree>
    <p:extLst>
      <p:ext uri="{BB962C8B-B14F-4D97-AF65-F5344CB8AC3E}">
        <p14:creationId xmlns:p14="http://schemas.microsoft.com/office/powerpoint/2010/main" val="38025710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1699" cy="461725"/>
          </a:xfrm>
          <a:prstGeom prst="rect">
            <a:avLst/>
          </a:prstGeom>
        </p:spPr>
        <p:txBody>
          <a:bodyPr vert="horz" wrap="square" lIns="91914" tIns="45956" rIns="91914" bIns="45956" numCol="1" anchor="t"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3" name="Date Placeholder 2"/>
          <p:cNvSpPr>
            <a:spLocks noGrp="1"/>
          </p:cNvSpPr>
          <p:nvPr>
            <p:ph type="dt" idx="1"/>
          </p:nvPr>
        </p:nvSpPr>
        <p:spPr>
          <a:xfrm>
            <a:off x="3936768" y="2"/>
            <a:ext cx="3011699" cy="461725"/>
          </a:xfrm>
          <a:prstGeom prst="rect">
            <a:avLst/>
          </a:prstGeom>
        </p:spPr>
        <p:txBody>
          <a:bodyPr vert="horz" wrap="square" lIns="91914" tIns="45956" rIns="91914" bIns="45956" numCol="1" anchor="t"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58165478-8271-4537-9DBA-6DB278E2C8C0}" type="datetime1">
              <a:rPr lang="en-US"/>
              <a:pPr>
                <a:defRPr/>
              </a:pPr>
              <a:t>5/23/2025</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wrap="square" lIns="91914" tIns="45956" rIns="91914" bIns="45956"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95008" y="4387178"/>
            <a:ext cx="5560060" cy="4155519"/>
          </a:xfrm>
          <a:prstGeom prst="rect">
            <a:avLst/>
          </a:prstGeom>
        </p:spPr>
        <p:txBody>
          <a:bodyPr vert="horz" wrap="square" lIns="91914" tIns="45956" rIns="91914" bIns="45956" numCol="1" anchor="t" anchorCtr="0" compatLnSpc="1">
            <a:prstTxWarp prst="textNoShape">
              <a:avLst/>
            </a:prstTxWarp>
            <a:normAutofit/>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 name="Footer Placeholder 5"/>
          <p:cNvSpPr>
            <a:spLocks noGrp="1"/>
          </p:cNvSpPr>
          <p:nvPr>
            <p:ph type="ftr" sz="quarter" idx="4"/>
          </p:nvPr>
        </p:nvSpPr>
        <p:spPr>
          <a:xfrm>
            <a:off x="1" y="8772764"/>
            <a:ext cx="3011699" cy="461724"/>
          </a:xfrm>
          <a:prstGeom prst="rect">
            <a:avLst/>
          </a:prstGeom>
        </p:spPr>
        <p:txBody>
          <a:bodyPr vert="horz" wrap="square" lIns="91914" tIns="45956" rIns="91914" bIns="45956" numCol="1" anchor="b"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7" name="Slide Number Placeholder 6"/>
          <p:cNvSpPr>
            <a:spLocks noGrp="1"/>
          </p:cNvSpPr>
          <p:nvPr>
            <p:ph type="sldNum" sz="quarter" idx="5"/>
          </p:nvPr>
        </p:nvSpPr>
        <p:spPr>
          <a:xfrm>
            <a:off x="3936768" y="8772764"/>
            <a:ext cx="3011699" cy="461724"/>
          </a:xfrm>
          <a:prstGeom prst="rect">
            <a:avLst/>
          </a:prstGeom>
        </p:spPr>
        <p:txBody>
          <a:bodyPr vert="horz" wrap="square" lIns="91914" tIns="45956" rIns="91914" bIns="45956" numCol="1" anchor="b"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74EB2CD8-9047-43A5-BEAD-229CAC8CFCAA}" type="slidenum">
              <a:rPr lang="en-US"/>
              <a:pPr>
                <a:defRPr/>
              </a:pPr>
              <a:t>‹#›</a:t>
            </a:fld>
            <a:endParaRPr lang="en-US"/>
          </a:p>
        </p:txBody>
      </p:sp>
    </p:spTree>
    <p:extLst>
      <p:ext uri="{BB962C8B-B14F-4D97-AF65-F5344CB8AC3E}">
        <p14:creationId xmlns:p14="http://schemas.microsoft.com/office/powerpoint/2010/main" val="4104131628"/>
      </p:ext>
    </p:extLst>
  </p:cSld>
  <p:clrMap bg1="lt1" tx1="dk1" bg2="lt2" tx2="dk2" accent1="accent1" accent2="accent2" accent3="accent3" accent4="accent4" accent5="accent5" accent6="accent6" hlink="hlink" folHlink="folHlink"/>
  <p:hf sldNum="0" hdr="0" ftr="0" dt="0"/>
  <p:notesStyle>
    <a:lvl1pPr algn="l" defTabSz="457126"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65" charset="-128"/>
      </a:defRPr>
    </a:lvl1pPr>
    <a:lvl2pPr marL="742831" indent="-285705" algn="l" defTabSz="457126"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a:defRPr>
    </a:lvl2pPr>
    <a:lvl3pPr marL="1142817" indent="-228563" algn="l" defTabSz="457126"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65" charset="-128"/>
      </a:defRPr>
    </a:lvl3pPr>
    <a:lvl4pPr marL="1599942" indent="-228563" algn="l" defTabSz="457126"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2057070" indent="-228563" algn="l" defTabSz="457126"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5633" algn="l" defTabSz="457126" rtl="0" eaLnBrk="1" latinLnBrk="0" hangingPunct="1">
      <a:defRPr sz="1200" kern="1200">
        <a:solidFill>
          <a:schemeClr val="tx1"/>
        </a:solidFill>
        <a:latin typeface="+mn-lt"/>
        <a:ea typeface="+mn-ea"/>
        <a:cs typeface="+mn-cs"/>
      </a:defRPr>
    </a:lvl6pPr>
    <a:lvl7pPr marL="2742759" algn="l" defTabSz="457126" rtl="0" eaLnBrk="1" latinLnBrk="0" hangingPunct="1">
      <a:defRPr sz="1200" kern="1200">
        <a:solidFill>
          <a:schemeClr val="tx1"/>
        </a:solidFill>
        <a:latin typeface="+mn-lt"/>
        <a:ea typeface="+mn-ea"/>
        <a:cs typeface="+mn-cs"/>
      </a:defRPr>
    </a:lvl7pPr>
    <a:lvl8pPr marL="3199886" algn="l" defTabSz="457126" rtl="0" eaLnBrk="1" latinLnBrk="0" hangingPunct="1">
      <a:defRPr sz="1200" kern="1200">
        <a:solidFill>
          <a:schemeClr val="tx1"/>
        </a:solidFill>
        <a:latin typeface="+mn-lt"/>
        <a:ea typeface="+mn-ea"/>
        <a:cs typeface="+mn-cs"/>
      </a:defRPr>
    </a:lvl8pPr>
    <a:lvl9pPr marL="3657012" algn="l" defTabSz="4571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Rot="1" noChangeAspect="1" noTextEdit="1"/>
          </p:cNvSpPr>
          <p:nvPr>
            <p:ph type="sldImg"/>
          </p:nvPr>
        </p:nvSpPr>
        <p:spPr bwMode="auto">
          <a:xfrm>
            <a:off x="396875" y="692150"/>
            <a:ext cx="6156325" cy="3463925"/>
          </a:xfrm>
          <a:noFill/>
          <a:ln>
            <a:solidFill>
              <a:srgbClr val="000000"/>
            </a:solidFill>
            <a:miter lim="800000"/>
            <a:headEnd/>
            <a:tailEnd/>
          </a:ln>
        </p:spPr>
      </p:sp>
      <p:sp>
        <p:nvSpPr>
          <p:cNvPr id="14339" name="Rectangle 2051"/>
          <p:cNvSpPr>
            <a:spLocks noGrp="1"/>
          </p:cNvSpPr>
          <p:nvPr>
            <p:ph type="body" idx="1"/>
          </p:nvPr>
        </p:nvSpPr>
        <p:spPr bwMode="auto">
          <a:noFill/>
        </p:spPr>
        <p:txBody>
          <a:bodyPr/>
          <a:lstStyle/>
          <a:p>
            <a:endParaRPr lang="en-US" dirty="0">
              <a:ea typeface="ヒラギノ角ゴ Pro W3"/>
              <a:cs typeface="ヒラギノ角ゴ Pro W3"/>
            </a:endParaRPr>
          </a:p>
        </p:txBody>
      </p:sp>
    </p:spTree>
    <p:extLst>
      <p:ext uri="{BB962C8B-B14F-4D97-AF65-F5344CB8AC3E}">
        <p14:creationId xmlns:p14="http://schemas.microsoft.com/office/powerpoint/2010/main" val="16408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Lattice EFT does calculations based on perturbative orders. This is a useful application for QAPT.</a:t>
            </a:r>
          </a:p>
        </p:txBody>
      </p:sp>
    </p:spTree>
    <p:extLst>
      <p:ext uri="{BB962C8B-B14F-4D97-AF65-F5344CB8AC3E}">
        <p14:creationId xmlns:p14="http://schemas.microsoft.com/office/powerpoint/2010/main" val="92797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geometric or Berry phase appears for cyclical evolutions. In this case it is 1. Expanding out the phase perturbatively, one sees that the geometric phase vanishes at every order due to the normalization constraints of perturbation theory.</a:t>
            </a:r>
          </a:p>
          <a:p>
            <a:r>
              <a:rPr lang="en-US" dirty="0"/>
              <a:t>Instantaneous Eigensystem: At every point in time, we define a new orthonormal basis to the inst. Hamiltonian. </a:t>
            </a:r>
          </a:p>
        </p:txBody>
      </p:sp>
    </p:spTree>
    <p:extLst>
      <p:ext uri="{BB962C8B-B14F-4D97-AF65-F5344CB8AC3E}">
        <p14:creationId xmlns:p14="http://schemas.microsoft.com/office/powerpoint/2010/main" val="21404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divergences are all proportional to lower order terms AND lower order energy corrections: therefore, this is a method that we solve iteratively one order at a time. </a:t>
            </a:r>
          </a:p>
          <a:p>
            <a:r>
              <a:rPr lang="en-US" dirty="0"/>
              <a:t>As we take derivatives, energy corrections (and orders of T) will come down from the exponent</a:t>
            </a:r>
          </a:p>
        </p:txBody>
      </p:sp>
    </p:spTree>
    <p:extLst>
      <p:ext uri="{BB962C8B-B14F-4D97-AF65-F5344CB8AC3E}">
        <p14:creationId xmlns:p14="http://schemas.microsoft.com/office/powerpoint/2010/main" val="416221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evolution is </a:t>
            </a:r>
            <a:r>
              <a:rPr lang="en-US" dirty="0" err="1"/>
              <a:t>adi</a:t>
            </a:r>
            <a:r>
              <a:rPr lang="en-US" dirty="0"/>
              <a:t> term added to </a:t>
            </a:r>
            <a:r>
              <a:rPr lang="en-US" dirty="0" err="1"/>
              <a:t>nonadi</a:t>
            </a:r>
            <a:r>
              <a:rPr lang="en-US" dirty="0"/>
              <a:t> term.</a:t>
            </a:r>
          </a:p>
          <a:p>
            <a:r>
              <a:rPr lang="en-US" dirty="0"/>
              <a:t>Probability amplitudes for a transition away from the state of interest.</a:t>
            </a:r>
          </a:p>
          <a:p>
            <a:r>
              <a:rPr lang="en-US" dirty="0"/>
              <a:t>Integration by parts will put powers of T into denominator. But looking at higher orders j, will add powers of T into numerator. </a:t>
            </a:r>
          </a:p>
          <a:p>
            <a:r>
              <a:rPr lang="en-US" dirty="0"/>
              <a:t>K is smoothness. Can choose k such that the </a:t>
            </a:r>
            <a:r>
              <a:rPr lang="en-US" dirty="0" err="1"/>
              <a:t>nonadi</a:t>
            </a:r>
            <a:r>
              <a:rPr lang="en-US" dirty="0"/>
              <a:t> error vanishes for large T.</a:t>
            </a:r>
          </a:p>
          <a:p>
            <a:endParaRPr lang="en-US" dirty="0"/>
          </a:p>
        </p:txBody>
      </p:sp>
    </p:spTree>
    <p:extLst>
      <p:ext uri="{BB962C8B-B14F-4D97-AF65-F5344CB8AC3E}">
        <p14:creationId xmlns:p14="http://schemas.microsoft.com/office/powerpoint/2010/main" val="289028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Solve recursively in the interaction picture.</a:t>
            </a:r>
          </a:p>
          <a:p>
            <a:r>
              <a:rPr lang="en-US" dirty="0"/>
              <a:t>Power of this expansion: it is already expanding in terms of lambda. And the time evolution is only over H_0.</a:t>
            </a:r>
          </a:p>
          <a:p>
            <a:r>
              <a:rPr lang="en-US" dirty="0"/>
              <a:t>H_1 is inserted j times for j-order. And that’s it. </a:t>
            </a:r>
          </a:p>
          <a:p>
            <a:r>
              <a:rPr lang="en-US" dirty="0"/>
              <a:t>Evolve H_0 insert H_1 and evolve H_0. repeat for higher orders. </a:t>
            </a:r>
          </a:p>
          <a:p>
            <a:r>
              <a:rPr lang="en-US" dirty="0"/>
              <a:t>Dyson series has the same divergences as shown in our adiabatic analysis.</a:t>
            </a:r>
          </a:p>
          <a:p>
            <a:r>
              <a:rPr lang="en-US" dirty="0"/>
              <a:t>If time, go over how you can think of divergences in terms of integrating over f(s).</a:t>
            </a:r>
          </a:p>
        </p:txBody>
      </p:sp>
    </p:spTree>
    <p:extLst>
      <p:ext uri="{BB962C8B-B14F-4D97-AF65-F5344CB8AC3E}">
        <p14:creationId xmlns:p14="http://schemas.microsoft.com/office/powerpoint/2010/main" val="86684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26" rtl="0" eaLnBrk="0" fontAlgn="base" latinLnBrk="0" hangingPunct="0">
              <a:lnSpc>
                <a:spcPct val="100000"/>
              </a:lnSpc>
              <a:spcBef>
                <a:spcPct val="30000"/>
              </a:spcBef>
              <a:spcAft>
                <a:spcPct val="0"/>
              </a:spcAft>
              <a:buClrTx/>
              <a:buSzTx/>
              <a:buFontTx/>
              <a:buNone/>
              <a:tabLst/>
              <a:defRPr/>
            </a:pPr>
            <a:r>
              <a:rPr lang="en-US" dirty="0"/>
              <a:t>Show circuit schematic and explain. Maybe do </a:t>
            </a:r>
            <a:r>
              <a:rPr lang="en-US" dirty="0" err="1"/>
              <a:t>do</a:t>
            </a:r>
            <a:r>
              <a:rPr lang="en-US" dirty="0"/>
              <a:t> first order. We get first order for free thru orthogonality in the complex plane</a:t>
            </a:r>
          </a:p>
          <a:p>
            <a:r>
              <a:rPr lang="en-US" dirty="0"/>
              <a:t>Measure Pauli Y to get the right terms. This is because the Dyson series terms have an –</a:t>
            </a:r>
            <a:r>
              <a:rPr lang="en-US" dirty="0" err="1"/>
              <a:t>i</a:t>
            </a:r>
            <a:r>
              <a:rPr lang="en-US" dirty="0"/>
              <a:t> </a:t>
            </a:r>
            <a:r>
              <a:rPr lang="en-US" dirty="0" err="1"/>
              <a:t>prefactor</a:t>
            </a:r>
            <a:r>
              <a:rPr lang="en-US" dirty="0"/>
              <a:t>. It results in </a:t>
            </a:r>
            <a:r>
              <a:rPr lang="en-US" dirty="0" err="1"/>
              <a:t>Im</a:t>
            </a:r>
            <a:r>
              <a:rPr lang="en-US" dirty="0"/>
              <a:t> &lt;0|O|0&gt; = 0.</a:t>
            </a:r>
          </a:p>
          <a:p>
            <a:endParaRPr lang="en-US" dirty="0"/>
          </a:p>
        </p:txBody>
      </p:sp>
    </p:spTree>
    <p:extLst>
      <p:ext uri="{BB962C8B-B14F-4D97-AF65-F5344CB8AC3E}">
        <p14:creationId xmlns:p14="http://schemas.microsoft.com/office/powerpoint/2010/main" val="427671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850703" y="1238250"/>
            <a:ext cx="9986635" cy="44738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447" tIns="43223" rIns="86447" bIns="43223">
            <a:spAutoFit/>
          </a:bodyPr>
          <a:lstStyle/>
          <a:p>
            <a:pPr defTabSz="457040" eaLnBrk="0" hangingPunct="0">
              <a:lnSpc>
                <a:spcPct val="90000"/>
              </a:lnSpc>
              <a:defRPr/>
            </a:pPr>
            <a:endParaRPr lang="en-US" sz="2600" dirty="0">
              <a:latin typeface="Helvetica" pitchFamily="-107" charset="0"/>
              <a:ea typeface="ヒラギノ角ゴ Pro W3" pitchFamily="-107" charset="-128"/>
              <a:cs typeface="Arial" charset="0"/>
            </a:endParaRPr>
          </a:p>
        </p:txBody>
      </p:sp>
      <p:sp>
        <p:nvSpPr>
          <p:cNvPr id="9" name="Subtitle 2"/>
          <p:cNvSpPr>
            <a:spLocks noGrp="1"/>
          </p:cNvSpPr>
          <p:nvPr>
            <p:ph type="subTitle" idx="1"/>
          </p:nvPr>
        </p:nvSpPr>
        <p:spPr>
          <a:xfrm>
            <a:off x="2032000" y="4071938"/>
            <a:ext cx="8128000" cy="1143000"/>
          </a:xfrm>
        </p:spPr>
        <p:txBody>
          <a:bodyPr/>
          <a:lstStyle>
            <a:lvl1pPr marL="0" indent="0" algn="ctr">
              <a:buNone/>
              <a:defRPr/>
            </a:lvl1pPr>
            <a:lvl2pPr marL="432277" indent="0" algn="ctr">
              <a:buNone/>
              <a:defRPr/>
            </a:lvl2pPr>
            <a:lvl3pPr marL="864551" indent="0" algn="ctr">
              <a:buNone/>
              <a:defRPr/>
            </a:lvl3pPr>
            <a:lvl4pPr marL="1296827" indent="0" algn="ctr">
              <a:buNone/>
              <a:defRPr/>
            </a:lvl4pPr>
            <a:lvl5pPr marL="1729104" indent="0" algn="ctr">
              <a:buNone/>
              <a:defRPr/>
            </a:lvl5pPr>
            <a:lvl6pPr marL="2161379" indent="0" algn="ctr">
              <a:buNone/>
              <a:defRPr/>
            </a:lvl6pPr>
            <a:lvl7pPr marL="2593655" indent="0" algn="ctr">
              <a:buNone/>
              <a:defRPr/>
            </a:lvl7pPr>
            <a:lvl8pPr marL="3025929" indent="0" algn="ctr">
              <a:buNone/>
              <a:defRPr/>
            </a:lvl8pPr>
            <a:lvl9pPr marL="3458205" indent="0" algn="ctr">
              <a:buNone/>
              <a:defRPr/>
            </a:lvl9pPr>
          </a:lstStyle>
          <a:p>
            <a:r>
              <a:rPr lang="en-US"/>
              <a:t>Click to edit Master subtitle style</a:t>
            </a:r>
            <a:endParaRPr lang="en-US" dirty="0"/>
          </a:p>
        </p:txBody>
      </p:sp>
      <p:sp>
        <p:nvSpPr>
          <p:cNvPr id="7" name="Rectangle 2"/>
          <p:cNvSpPr>
            <a:spLocks noGrp="1" noChangeArrowheads="1"/>
          </p:cNvSpPr>
          <p:nvPr>
            <p:ph type="title"/>
          </p:nvPr>
        </p:nvSpPr>
        <p:spPr bwMode="auto">
          <a:xfrm>
            <a:off x="95255" y="3147284"/>
            <a:ext cx="12001499" cy="478612"/>
          </a:xfrm>
          <a:prstGeom prst="rect">
            <a:avLst/>
          </a:prstGeom>
          <a:noFill/>
          <a:ln w="12700">
            <a:noFill/>
            <a:miter lim="800000"/>
            <a:headEnd/>
            <a:tailEnd/>
          </a:ln>
        </p:spPr>
        <p:txBody>
          <a:bodyPr lIns="56061" tIns="22425" rIns="56061" bIns="22425"/>
          <a:lstStyle/>
          <a:p>
            <a:pPr lvl="0"/>
            <a:r>
              <a:rPr lang="en-US"/>
              <a:t>Click to edit Master title style</a:t>
            </a:r>
            <a:endParaRPr lang="en-US" dirty="0"/>
          </a:p>
        </p:txBody>
      </p:sp>
      <p:sp>
        <p:nvSpPr>
          <p:cNvPr id="6" name="TextBox 5"/>
          <p:cNvSpPr txBox="1"/>
          <p:nvPr userDrawn="1"/>
        </p:nvSpPr>
        <p:spPr>
          <a:xfrm>
            <a:off x="0" y="6387154"/>
            <a:ext cx="12192000" cy="425885"/>
          </a:xfrm>
          <a:prstGeom prst="rect">
            <a:avLst/>
          </a:prstGeom>
          <a:noFill/>
        </p:spPr>
        <p:txBody>
          <a:bodyPr wrap="square" lIns="86486" tIns="43243" rIns="86486" bIns="43243" rtlCol="0">
            <a:spAutoFit/>
          </a:bodyPr>
          <a:lstStyle/>
          <a:p>
            <a:pPr algn="ctr"/>
            <a:r>
              <a:rPr lang="en-US" sz="1100" kern="1200" dirty="0">
                <a:solidFill>
                  <a:schemeClr val="tx1"/>
                </a:solidFill>
                <a:latin typeface="+mn-lt"/>
                <a:ea typeface="ヒラギノ角ゴ Pro W3"/>
                <a:cs typeface="ヒラギノ角ゴ Pro W3"/>
              </a:rPr>
              <a:t>This material is based upon work supported by the U.S. Department of Energy under Award Number DE-SC0023658, as well as being supported by the Office of Science, Office of Nuclear</a:t>
            </a:r>
          </a:p>
          <a:p>
            <a:pPr algn="ctr"/>
            <a:r>
              <a:rPr lang="en-US" sz="1100" kern="1200" dirty="0">
                <a:solidFill>
                  <a:schemeClr val="tx1"/>
                </a:solidFill>
                <a:latin typeface="+mn-lt"/>
                <a:ea typeface="ヒラギノ角ゴ Pro W3"/>
                <a:cs typeface="ヒラギノ角ゴ Pro W3"/>
              </a:rPr>
              <a:t>Physics and used resources of the</a:t>
            </a:r>
            <a:r>
              <a:rPr lang="en-US" sz="1100" kern="1200" baseline="0" dirty="0">
                <a:solidFill>
                  <a:schemeClr val="tx1"/>
                </a:solidFill>
                <a:latin typeface="+mn-lt"/>
                <a:ea typeface="ヒラギノ角ゴ Pro W3"/>
                <a:cs typeface="ヒラギノ角ゴ Pro W3"/>
              </a:rPr>
              <a:t> </a:t>
            </a:r>
            <a:r>
              <a:rPr lang="en-US" sz="1100" kern="1200" dirty="0">
                <a:solidFill>
                  <a:schemeClr val="tx1"/>
                </a:solidFill>
                <a:latin typeface="+mn-lt"/>
                <a:ea typeface="ヒラギノ角ゴ Pro W3"/>
                <a:cs typeface="ヒラギノ角ゴ Pro W3"/>
              </a:rPr>
              <a:t>Facility for Rare Isotope Beams (FRIB) Operations, which is a DOE Office of Science User Facility under Award Number DE-SC0023633.</a:t>
            </a:r>
          </a:p>
        </p:txBody>
      </p:sp>
      <p:sp>
        <p:nvSpPr>
          <p:cNvPr id="10" name="Rectangle 9"/>
          <p:cNvSpPr/>
          <p:nvPr userDrawn="1"/>
        </p:nvSpPr>
        <p:spPr>
          <a:xfrm>
            <a:off x="4015216" y="415245"/>
            <a:ext cx="3657600" cy="20999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5900" y="546592"/>
            <a:ext cx="1600200" cy="2043892"/>
          </a:xfrm>
          <a:prstGeom prst="rect">
            <a:avLst/>
          </a:prstGeom>
        </p:spPr>
      </p:pic>
      <p:pic>
        <p:nvPicPr>
          <p:cNvPr id="4" name="Picture 3">
            <a:extLst>
              <a:ext uri="{FF2B5EF4-FFF2-40B4-BE49-F238E27FC236}">
                <a16:creationId xmlns:a16="http://schemas.microsoft.com/office/drawing/2014/main" id="{526D52DA-7EC2-A93A-E527-24C0D964EA86}"/>
              </a:ext>
            </a:extLst>
          </p:cNvPr>
          <p:cNvPicPr>
            <a:picLocks noChangeAspect="1"/>
          </p:cNvPicPr>
          <p:nvPr userDrawn="1"/>
        </p:nvPicPr>
        <p:blipFill>
          <a:blip r:embed="rId3"/>
          <a:srcRect r="53488"/>
          <a:stretch/>
        </p:blipFill>
        <p:spPr>
          <a:xfrm>
            <a:off x="2819400" y="5636776"/>
            <a:ext cx="3048000" cy="639434"/>
          </a:xfrm>
          <a:prstGeom prst="rect">
            <a:avLst/>
          </a:prstGeom>
        </p:spPr>
      </p:pic>
      <p:pic>
        <p:nvPicPr>
          <p:cNvPr id="3" name="Picture 2" descr="A black background with blue text&#10;&#10;AI-generated content may be incorrect.">
            <a:extLst>
              <a:ext uri="{FF2B5EF4-FFF2-40B4-BE49-F238E27FC236}">
                <a16:creationId xmlns:a16="http://schemas.microsoft.com/office/drawing/2014/main" id="{25E56C48-E97E-EB04-E105-6EE91E71CEC7}"/>
              </a:ext>
            </a:extLst>
          </p:cNvPr>
          <p:cNvPicPr>
            <a:picLocks noChangeAspect="1"/>
          </p:cNvPicPr>
          <p:nvPr userDrawn="1"/>
        </p:nvPicPr>
        <p:blipFill>
          <a:blip r:embed="rId4"/>
          <a:stretch>
            <a:fillRect/>
          </a:stretch>
        </p:blipFill>
        <p:spPr>
          <a:xfrm>
            <a:off x="6019800" y="5695162"/>
            <a:ext cx="3474189" cy="616246"/>
          </a:xfrm>
          <a:prstGeom prst="rect">
            <a:avLst/>
          </a:prstGeom>
        </p:spPr>
      </p:pic>
    </p:spTree>
    <p:extLst>
      <p:ext uri="{BB962C8B-B14F-4D97-AF65-F5344CB8AC3E}">
        <p14:creationId xmlns:p14="http://schemas.microsoft.com/office/powerpoint/2010/main" val="330224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Rectangle 12"/>
          <p:cNvSpPr/>
          <p:nvPr userDrawn="1"/>
        </p:nvSpPr>
        <p:spPr>
          <a:xfrm>
            <a:off x="-16080" y="6063452"/>
            <a:ext cx="12208079" cy="822960"/>
          </a:xfrm>
          <a:prstGeom prst="rect">
            <a:avLst/>
          </a:prstGeom>
          <a:solidFill>
            <a:srgbClr val="E7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7" descr="FRIB_ppt_top.jpg"/>
          <p:cNvPicPr>
            <a:picLocks noChangeAspect="1"/>
          </p:cNvPicPr>
          <p:nvPr/>
        </p:nvPicPr>
        <p:blipFill>
          <a:blip r:embed="rId2" cstate="print"/>
          <a:srcRect/>
          <a:stretch>
            <a:fillRect/>
          </a:stretch>
        </p:blipFill>
        <p:spPr bwMode="auto">
          <a:xfrm>
            <a:off x="0" y="2"/>
            <a:ext cx="12192000" cy="1003102"/>
          </a:xfrm>
          <a:prstGeom prst="rect">
            <a:avLst/>
          </a:prstGeom>
          <a:noFill/>
          <a:ln w="9525">
            <a:noFill/>
            <a:miter lim="800000"/>
            <a:headEnd/>
            <a:tailEnd/>
          </a:ln>
        </p:spPr>
      </p:pic>
      <p:sp>
        <p:nvSpPr>
          <p:cNvPr id="6" name="Text Box 5"/>
          <p:cNvSpPr txBox="1">
            <a:spLocks noChangeArrowheads="1"/>
          </p:cNvSpPr>
          <p:nvPr/>
        </p:nvSpPr>
        <p:spPr bwMode="auto">
          <a:xfrm>
            <a:off x="893039" y="1320109"/>
            <a:ext cx="10486572" cy="3415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5487207" y="3009312"/>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101600" y="1067100"/>
            <a:ext cx="11987896" cy="4937460"/>
          </a:xfrm>
        </p:spPr>
        <p:txBody>
          <a:bodyPr/>
          <a:lstStyle>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01600" y="289337"/>
            <a:ext cx="11988800" cy="478624"/>
          </a:xfrm>
        </p:spPr>
        <p:txBody>
          <a:bodyPr/>
          <a:lstStyle/>
          <a:p>
            <a:r>
              <a:rPr lang="en-US"/>
              <a:t>Click to edit Master title style</a:t>
            </a:r>
            <a:endParaRPr lang="en-US" dirty="0"/>
          </a:p>
        </p:txBody>
      </p:sp>
      <p:sp>
        <p:nvSpPr>
          <p:cNvPr id="8" name="Footer Placeholder 6"/>
          <p:cNvSpPr>
            <a:spLocks noGrp="1"/>
          </p:cNvSpPr>
          <p:nvPr>
            <p:ph type="ftr" sz="quarter" idx="10"/>
          </p:nvPr>
        </p:nvSpPr>
        <p:spPr>
          <a:xfrm>
            <a:off x="6096000" y="6356450"/>
            <a:ext cx="5080007" cy="364628"/>
          </a:xfrm>
        </p:spPr>
        <p:txBody>
          <a:bodyPr/>
          <a:lstStyle>
            <a:lvl1pPr algn="r" eaLnBrk="0" hangingPunct="0">
              <a:lnSpc>
                <a:spcPct val="90000"/>
              </a:lnSpc>
              <a:defRPr sz="1200" smtClean="0">
                <a:solidFill>
                  <a:srgbClr val="064308"/>
                </a:solidFill>
                <a:latin typeface="Arial"/>
                <a:ea typeface="+mn-ea"/>
                <a:cs typeface="Arial"/>
              </a:defRPr>
            </a:lvl1pPr>
          </a:lstStyle>
          <a:p>
            <a:pPr>
              <a:defRPr/>
            </a:pPr>
            <a:r>
              <a:rPr lang="it-IT"/>
              <a:t>N. Cariello, 30 May 2025</a:t>
            </a:r>
            <a:endParaRPr lang="en-US" dirty="0"/>
          </a:p>
        </p:txBody>
      </p:sp>
      <p:sp>
        <p:nvSpPr>
          <p:cNvPr id="10" name="Slide Number Placeholder 4"/>
          <p:cNvSpPr>
            <a:spLocks noGrp="1"/>
          </p:cNvSpPr>
          <p:nvPr>
            <p:ph type="sldNum" sz="quarter" idx="11"/>
          </p:nvPr>
        </p:nvSpPr>
        <p:spPr/>
        <p:txBody>
          <a:bodyPr/>
          <a:lstStyle>
            <a:lvl1pPr>
              <a:defRPr sz="1200"/>
            </a:lvl1pPr>
          </a:lstStyle>
          <a:p>
            <a:pPr>
              <a:defRPr/>
            </a:pPr>
            <a:r>
              <a:rPr lang="en-US" dirty="0"/>
              <a:t>, Slide </a:t>
            </a:r>
            <a:fld id="{35AD4620-7552-4207-8973-898801ED212B}" type="slidenum">
              <a:rPr lang="en-US" smtClean="0"/>
              <a:pPr>
                <a:defRPr/>
              </a:pPr>
              <a:t>‹#›</a:t>
            </a:fld>
            <a:endParaRPr lang="en-US" dirty="0"/>
          </a:p>
        </p:txBody>
      </p:sp>
      <p:sp>
        <p:nvSpPr>
          <p:cNvPr id="2" name="TextBox 1"/>
          <p:cNvSpPr txBox="1"/>
          <p:nvPr userDrawn="1"/>
        </p:nvSpPr>
        <p:spPr>
          <a:xfrm>
            <a:off x="838200" y="6095341"/>
            <a:ext cx="5486399" cy="759182"/>
          </a:xfrm>
          <a:prstGeom prst="rect">
            <a:avLst/>
          </a:prstGeom>
          <a:noFill/>
        </p:spPr>
        <p:txBody>
          <a:bodyPr wrap="square" rtlCol="0">
            <a:spAutoFit/>
          </a:bodyPr>
          <a:lstStyle/>
          <a:p>
            <a:pPr>
              <a:lnSpc>
                <a:spcPts val="1300"/>
              </a:lnSpc>
            </a:pPr>
            <a:r>
              <a:rPr lang="en-US" sz="1200" b="0" kern="1200" dirty="0">
                <a:solidFill>
                  <a:schemeClr val="tx1"/>
                </a:solidFill>
                <a:latin typeface="Arial" pitchFamily="34" charset="0"/>
                <a:ea typeface="ヒラギノ角ゴ Pro W3" charset="-128"/>
                <a:cs typeface="+mn-cs"/>
              </a:rPr>
              <a:t>Facility for Rare Isotope Beams</a:t>
            </a:r>
          </a:p>
          <a:p>
            <a:pPr>
              <a:lnSpc>
                <a:spcPts val="1300"/>
              </a:lnSpc>
            </a:pPr>
            <a:r>
              <a:rPr lang="en-US" sz="1200" kern="1200" dirty="0">
                <a:solidFill>
                  <a:schemeClr val="tx1"/>
                </a:solidFill>
                <a:latin typeface="Arial" pitchFamily="34" charset="0"/>
                <a:ea typeface="ヒラギノ角ゴ Pro W3" charset="-128"/>
                <a:cs typeface="+mn-cs"/>
              </a:rPr>
              <a:t>U.S. Department of Energy Office of Science | Michigan State University</a:t>
            </a:r>
          </a:p>
          <a:p>
            <a:pPr>
              <a:lnSpc>
                <a:spcPts val="1300"/>
              </a:lnSpc>
            </a:pPr>
            <a:r>
              <a:rPr lang="en-US" sz="1200" kern="1200" dirty="0">
                <a:solidFill>
                  <a:schemeClr val="tx1"/>
                </a:solidFill>
                <a:latin typeface="Arial" pitchFamily="34" charset="0"/>
                <a:ea typeface="ヒラギノ角ゴ Pro W3" charset="-128"/>
                <a:cs typeface="+mn-cs"/>
              </a:rPr>
              <a:t>640 South Shaw Lane • East Lansing, MI 48824, USA</a:t>
            </a:r>
          </a:p>
          <a:p>
            <a:pPr>
              <a:lnSpc>
                <a:spcPts val="1300"/>
              </a:lnSpc>
            </a:pPr>
            <a:r>
              <a:rPr lang="en-US" sz="1200" kern="1200" dirty="0">
                <a:solidFill>
                  <a:schemeClr val="tx1"/>
                </a:solidFill>
                <a:latin typeface="Arial" pitchFamily="34" charset="0"/>
                <a:ea typeface="ヒラギノ角ゴ Pro W3" charset="-128"/>
                <a:cs typeface="+mn-cs"/>
              </a:rPr>
              <a:t>frib.msu.edu</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428" y="6063452"/>
            <a:ext cx="621425" cy="731520"/>
          </a:xfrm>
          <a:prstGeom prst="rect">
            <a:avLst/>
          </a:prstGeom>
        </p:spPr>
      </p:pic>
    </p:spTree>
    <p:extLst>
      <p:ext uri="{BB962C8B-B14F-4D97-AF65-F5344CB8AC3E}">
        <p14:creationId xmlns:p14="http://schemas.microsoft.com/office/powerpoint/2010/main" val="109079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takeaway">
    <p:spTree>
      <p:nvGrpSpPr>
        <p:cNvPr id="1" name=""/>
        <p:cNvGrpSpPr/>
        <p:nvPr/>
      </p:nvGrpSpPr>
      <p:grpSpPr>
        <a:xfrm>
          <a:off x="0" y="0"/>
          <a:ext cx="0" cy="0"/>
          <a:chOff x="0" y="0"/>
          <a:chExt cx="0" cy="0"/>
        </a:xfrm>
      </p:grpSpPr>
      <p:sp>
        <p:nvSpPr>
          <p:cNvPr id="23" name="Rectangle 22"/>
          <p:cNvSpPr/>
          <p:nvPr userDrawn="1"/>
        </p:nvSpPr>
        <p:spPr>
          <a:xfrm>
            <a:off x="-16079" y="6063452"/>
            <a:ext cx="12208080" cy="822960"/>
          </a:xfrm>
          <a:prstGeom prst="rect">
            <a:avLst/>
          </a:prstGeom>
          <a:solidFill>
            <a:srgbClr val="E7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7" descr="FRIB_ppt_top.jpg"/>
          <p:cNvPicPr>
            <a:picLocks noChangeAspect="1"/>
          </p:cNvPicPr>
          <p:nvPr/>
        </p:nvPicPr>
        <p:blipFill>
          <a:blip r:embed="rId2" cstate="print"/>
          <a:srcRect/>
          <a:stretch>
            <a:fillRect/>
          </a:stretch>
        </p:blipFill>
        <p:spPr bwMode="auto">
          <a:xfrm>
            <a:off x="0" y="2"/>
            <a:ext cx="12192000" cy="1003102"/>
          </a:xfrm>
          <a:prstGeom prst="rect">
            <a:avLst/>
          </a:prstGeom>
          <a:noFill/>
          <a:ln w="9525">
            <a:noFill/>
            <a:miter lim="800000"/>
            <a:headEnd/>
            <a:tailEnd/>
          </a:ln>
        </p:spPr>
      </p:pic>
      <p:sp>
        <p:nvSpPr>
          <p:cNvPr id="6" name="Text Box 5"/>
          <p:cNvSpPr txBox="1">
            <a:spLocks noChangeArrowheads="1"/>
          </p:cNvSpPr>
          <p:nvPr/>
        </p:nvSpPr>
        <p:spPr bwMode="auto">
          <a:xfrm>
            <a:off x="893039" y="1320109"/>
            <a:ext cx="10486572" cy="3415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5487207" y="3009312"/>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101600" y="1067100"/>
            <a:ext cx="11987896" cy="4266900"/>
          </a:xfrm>
        </p:spPr>
        <p:txBody>
          <a:bodyPr/>
          <a:lstStyle>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01600" y="289337"/>
            <a:ext cx="11988800" cy="478624"/>
          </a:xfrm>
        </p:spPr>
        <p:txBody>
          <a:bodyPr/>
          <a:lstStyle/>
          <a:p>
            <a:r>
              <a:rPr lang="en-US"/>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1200" smtClean="0">
                <a:solidFill>
                  <a:srgbClr val="064308"/>
                </a:solidFill>
                <a:latin typeface="Arial"/>
                <a:ea typeface="+mn-ea"/>
                <a:cs typeface="Arial"/>
              </a:defRPr>
            </a:lvl1pPr>
          </a:lstStyle>
          <a:p>
            <a:pPr>
              <a:defRPr/>
            </a:pPr>
            <a:r>
              <a:rPr lang="it-IT"/>
              <a:t>N. Cariello, 30 May 2025</a:t>
            </a:r>
            <a:endParaRPr lang="en-US" dirty="0"/>
          </a:p>
        </p:txBody>
      </p:sp>
      <p:sp>
        <p:nvSpPr>
          <p:cNvPr id="10" name="Slide Number Placeholder 4"/>
          <p:cNvSpPr>
            <a:spLocks noGrp="1"/>
          </p:cNvSpPr>
          <p:nvPr>
            <p:ph type="sldNum" sz="quarter" idx="11"/>
          </p:nvPr>
        </p:nvSpPr>
        <p:spPr/>
        <p:txBody>
          <a:bodyPr/>
          <a:lstStyle>
            <a:lvl1pPr>
              <a:defRPr sz="1200"/>
            </a:lvl1pPr>
          </a:lstStyle>
          <a:p>
            <a:pPr>
              <a:defRPr/>
            </a:pPr>
            <a:r>
              <a:rPr lang="en-US" dirty="0"/>
              <a:t>, Slide </a:t>
            </a:r>
            <a:fld id="{35AD4620-7552-4207-8973-898801ED212B}" type="slidenum">
              <a:rPr lang="en-US" smtClean="0"/>
              <a:pPr>
                <a:defRPr/>
              </a:pPr>
              <a:t>‹#›</a:t>
            </a:fld>
            <a:endParaRPr lang="en-US" dirty="0"/>
          </a:p>
        </p:txBody>
      </p:sp>
      <p:sp>
        <p:nvSpPr>
          <p:cNvPr id="11" name="Rectangle 8"/>
          <p:cNvSpPr>
            <a:spLocks noChangeArrowheads="1"/>
          </p:cNvSpPr>
          <p:nvPr userDrawn="1"/>
        </p:nvSpPr>
        <p:spPr bwMode="auto">
          <a:xfrm>
            <a:off x="0" y="5410200"/>
            <a:ext cx="12192000" cy="685800"/>
          </a:xfrm>
          <a:prstGeom prst="rect">
            <a:avLst/>
          </a:prstGeom>
          <a:solidFill>
            <a:schemeClr val="bg2">
              <a:lumMod val="90000"/>
            </a:schemeClr>
          </a:solidFill>
          <a:ln w="9525">
            <a:noFill/>
            <a:miter lim="800000"/>
            <a:headEnd/>
            <a:tailEnd/>
          </a:ln>
        </p:spPr>
        <p:txBody>
          <a:bodyPr wrap="none" lIns="91399" tIns="45700" rIns="91399" bIns="45700" anchor="ctr"/>
          <a:lstStyle/>
          <a:p>
            <a:endParaRPr lang="en-US" dirty="0"/>
          </a:p>
        </p:txBody>
      </p:sp>
      <p:sp>
        <p:nvSpPr>
          <p:cNvPr id="12" name="Rectangle 9"/>
          <p:cNvSpPr>
            <a:spLocks noChangeArrowheads="1"/>
          </p:cNvSpPr>
          <p:nvPr userDrawn="1"/>
        </p:nvSpPr>
        <p:spPr bwMode="auto">
          <a:xfrm>
            <a:off x="0" y="6007095"/>
            <a:ext cx="12192000" cy="76200"/>
          </a:xfrm>
          <a:prstGeom prst="rect">
            <a:avLst/>
          </a:prstGeom>
          <a:solidFill>
            <a:srgbClr val="006633"/>
          </a:solidFill>
          <a:ln w="9525">
            <a:noFill/>
            <a:miter lim="800000"/>
            <a:headEnd/>
            <a:tailEnd/>
          </a:ln>
          <a:effectLst/>
        </p:spPr>
        <p:txBody>
          <a:bodyPr wrap="none" lIns="91399" tIns="45700" rIns="91399" bIns="45700" anchor="ctr"/>
          <a:lstStyle/>
          <a:p>
            <a:endParaRPr lang="en-US" dirty="0"/>
          </a:p>
        </p:txBody>
      </p:sp>
      <p:sp>
        <p:nvSpPr>
          <p:cNvPr id="14" name="Text Placeholder 21"/>
          <p:cNvSpPr>
            <a:spLocks noGrp="1"/>
          </p:cNvSpPr>
          <p:nvPr>
            <p:ph type="body" sz="quarter" idx="12" hasCustomPrompt="1"/>
          </p:nvPr>
        </p:nvSpPr>
        <p:spPr>
          <a:xfrm>
            <a:off x="1" y="5410200"/>
            <a:ext cx="12089496" cy="584200"/>
          </a:xfrm>
        </p:spPr>
        <p:txBody>
          <a:bodyPr anchor="ctr"/>
          <a:lstStyle>
            <a:lvl1pPr marL="137112" indent="0">
              <a:spcBef>
                <a:spcPts val="0"/>
              </a:spcBef>
              <a:buNone/>
              <a:defRPr b="1" baseline="0"/>
            </a:lvl1pPr>
          </a:lstStyle>
          <a:p>
            <a:pPr lvl="0"/>
            <a:r>
              <a:rPr lang="en-US" dirty="0"/>
              <a:t>Add takeaway message</a:t>
            </a: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428" y="6063452"/>
            <a:ext cx="621425" cy="731520"/>
          </a:xfrm>
          <a:prstGeom prst="rect">
            <a:avLst/>
          </a:prstGeom>
        </p:spPr>
      </p:pic>
      <p:sp>
        <p:nvSpPr>
          <p:cNvPr id="15" name="TextBox 14"/>
          <p:cNvSpPr txBox="1"/>
          <p:nvPr userDrawn="1"/>
        </p:nvSpPr>
        <p:spPr>
          <a:xfrm>
            <a:off x="838200" y="6095341"/>
            <a:ext cx="5486399" cy="759182"/>
          </a:xfrm>
          <a:prstGeom prst="rect">
            <a:avLst/>
          </a:prstGeom>
          <a:noFill/>
        </p:spPr>
        <p:txBody>
          <a:bodyPr wrap="square" rtlCol="0">
            <a:spAutoFit/>
          </a:bodyPr>
          <a:lstStyle/>
          <a:p>
            <a:pPr>
              <a:lnSpc>
                <a:spcPts val="1300"/>
              </a:lnSpc>
            </a:pPr>
            <a:r>
              <a:rPr lang="en-US" sz="1200" b="0" kern="1200" dirty="0">
                <a:solidFill>
                  <a:schemeClr val="tx1"/>
                </a:solidFill>
                <a:latin typeface="Arial" pitchFamily="34" charset="0"/>
                <a:ea typeface="ヒラギノ角ゴ Pro W3" charset="-128"/>
                <a:cs typeface="ヒラギノ角ゴ Pro W3"/>
              </a:rPr>
              <a:t>Facility for Rare Isotope Beams</a:t>
            </a:r>
          </a:p>
          <a:p>
            <a:pPr>
              <a:lnSpc>
                <a:spcPts val="1300"/>
              </a:lnSpc>
            </a:pPr>
            <a:r>
              <a:rPr lang="en-US" sz="1200" kern="1200" dirty="0">
                <a:solidFill>
                  <a:schemeClr val="tx1"/>
                </a:solidFill>
                <a:latin typeface="Arial" pitchFamily="34" charset="0"/>
                <a:ea typeface="ヒラギノ角ゴ Pro W3" charset="-128"/>
                <a:cs typeface="ヒラギノ角ゴ Pro W3"/>
              </a:rPr>
              <a:t>U.S. Department of Energy Office of Science | Michigan State University</a:t>
            </a:r>
          </a:p>
          <a:p>
            <a:pPr>
              <a:lnSpc>
                <a:spcPts val="1300"/>
              </a:lnSpc>
            </a:pPr>
            <a:r>
              <a:rPr lang="en-US" sz="1200" kern="1200" dirty="0">
                <a:solidFill>
                  <a:schemeClr val="tx1"/>
                </a:solidFill>
                <a:latin typeface="Arial" pitchFamily="34" charset="0"/>
                <a:ea typeface="ヒラギノ角ゴ Pro W3" charset="-128"/>
                <a:cs typeface="ヒラギノ角ゴ Pro W3"/>
              </a:rPr>
              <a:t>640 South Shaw Lane • East Lansing, MI 48824, USA</a:t>
            </a:r>
          </a:p>
          <a:p>
            <a:pPr>
              <a:lnSpc>
                <a:spcPts val="1300"/>
              </a:lnSpc>
            </a:pPr>
            <a:r>
              <a:rPr lang="en-US" sz="1200" kern="1200" dirty="0">
                <a:solidFill>
                  <a:schemeClr val="tx1"/>
                </a:solidFill>
                <a:latin typeface="Arial" pitchFamily="34" charset="0"/>
                <a:ea typeface="ヒラギノ角ゴ Pro W3" charset="-128"/>
                <a:cs typeface="ヒラギノ角ゴ Pro W3"/>
              </a:rPr>
              <a:t>frib.msu.edu</a:t>
            </a:r>
          </a:p>
        </p:txBody>
      </p:sp>
    </p:spTree>
    <p:extLst>
      <p:ext uri="{BB962C8B-B14F-4D97-AF65-F5344CB8AC3E}">
        <p14:creationId xmlns:p14="http://schemas.microsoft.com/office/powerpoint/2010/main" val="93552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sp>
        <p:nvSpPr>
          <p:cNvPr id="17" name="Rectangle 16"/>
          <p:cNvSpPr/>
          <p:nvPr userDrawn="1"/>
        </p:nvSpPr>
        <p:spPr>
          <a:xfrm>
            <a:off x="-16080" y="6063452"/>
            <a:ext cx="12208079" cy="822960"/>
          </a:xfrm>
          <a:prstGeom prst="rect">
            <a:avLst/>
          </a:prstGeom>
          <a:solidFill>
            <a:srgbClr val="E7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428" y="6063452"/>
            <a:ext cx="621425" cy="731520"/>
          </a:xfrm>
          <a:prstGeom prst="rect">
            <a:avLst/>
          </a:prstGeom>
        </p:spPr>
      </p:pic>
      <p:pic>
        <p:nvPicPr>
          <p:cNvPr id="6" name="Picture 4" descr="FRIB_ppt_top.jpg"/>
          <p:cNvPicPr>
            <a:picLocks noChangeAspect="1"/>
          </p:cNvPicPr>
          <p:nvPr/>
        </p:nvPicPr>
        <p:blipFill>
          <a:blip r:embed="rId3" cstate="print"/>
          <a:srcRect/>
          <a:stretch>
            <a:fillRect/>
          </a:stretch>
        </p:blipFill>
        <p:spPr bwMode="auto">
          <a:xfrm>
            <a:off x="0" y="2"/>
            <a:ext cx="12192000" cy="1003102"/>
          </a:xfrm>
          <a:prstGeom prst="rect">
            <a:avLst/>
          </a:prstGeom>
          <a:noFill/>
          <a:ln w="9525">
            <a:noFill/>
            <a:miter lim="800000"/>
            <a:headEnd/>
            <a:tailEnd/>
          </a:ln>
        </p:spPr>
      </p:pic>
      <p:sp>
        <p:nvSpPr>
          <p:cNvPr id="7" name="Text Box 5"/>
          <p:cNvSpPr txBox="1">
            <a:spLocks noChangeArrowheads="1"/>
          </p:cNvSpPr>
          <p:nvPr/>
        </p:nvSpPr>
        <p:spPr bwMode="auto">
          <a:xfrm>
            <a:off x="893039" y="1320109"/>
            <a:ext cx="10486572" cy="3415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5487207" y="3009312"/>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6" y="285757"/>
            <a:ext cx="11988797" cy="478624"/>
          </a:xfrm>
        </p:spPr>
        <p:txBody>
          <a:bodyPr/>
          <a:lstStyle/>
          <a:p>
            <a:r>
              <a:rPr lang="en-US"/>
              <a:t>Click to edit Master title style</a:t>
            </a:r>
            <a:endParaRPr lang="en-US" dirty="0"/>
          </a:p>
        </p:txBody>
      </p:sp>
      <p:sp>
        <p:nvSpPr>
          <p:cNvPr id="3" name="Content Placeholder 2"/>
          <p:cNvSpPr>
            <a:spLocks noGrp="1"/>
          </p:cNvSpPr>
          <p:nvPr>
            <p:ph idx="1"/>
          </p:nvPr>
        </p:nvSpPr>
        <p:spPr>
          <a:xfrm>
            <a:off x="101601" y="1067100"/>
            <a:ext cx="5897640" cy="5027414"/>
          </a:xfrm>
        </p:spPr>
        <p:txBody>
          <a:bodyPr/>
          <a:lstStyle>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6192767" y="1071570"/>
            <a:ext cx="5897636" cy="5027414"/>
          </a:xfrm>
        </p:spPr>
        <p:txBody>
          <a:bodyPr/>
          <a:lstStyle>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200" smtClean="0">
                <a:solidFill>
                  <a:srgbClr val="064308"/>
                </a:solidFill>
                <a:latin typeface="Arial"/>
                <a:ea typeface="+mn-ea"/>
                <a:cs typeface="Arial"/>
              </a:defRPr>
            </a:lvl1pPr>
          </a:lstStyle>
          <a:p>
            <a:pPr>
              <a:defRPr/>
            </a:pPr>
            <a:r>
              <a:rPr lang="it-IT"/>
              <a:t>N. Cariello, 30 May 2025</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dirty="0"/>
              <a:t>, Slide </a:t>
            </a:r>
            <a:fld id="{4F88C639-55E7-4D97-AC8D-4B42A67367B5}" type="slidenum">
              <a:rPr lang="en-US"/>
              <a:pPr>
                <a:defRPr/>
              </a:pPr>
              <a:t>‹#›</a:t>
            </a:fld>
            <a:endParaRPr lang="en-US" dirty="0"/>
          </a:p>
        </p:txBody>
      </p:sp>
      <p:sp>
        <p:nvSpPr>
          <p:cNvPr id="13" name="TextBox 12"/>
          <p:cNvSpPr txBox="1"/>
          <p:nvPr userDrawn="1"/>
        </p:nvSpPr>
        <p:spPr>
          <a:xfrm>
            <a:off x="838200" y="6095341"/>
            <a:ext cx="5486399" cy="759182"/>
          </a:xfrm>
          <a:prstGeom prst="rect">
            <a:avLst/>
          </a:prstGeom>
          <a:noFill/>
        </p:spPr>
        <p:txBody>
          <a:bodyPr wrap="square" rtlCol="0">
            <a:spAutoFit/>
          </a:bodyPr>
          <a:lstStyle/>
          <a:p>
            <a:pPr>
              <a:lnSpc>
                <a:spcPts val="1300"/>
              </a:lnSpc>
            </a:pPr>
            <a:r>
              <a:rPr lang="en-US" sz="1200" b="0" kern="1200" dirty="0">
                <a:solidFill>
                  <a:schemeClr val="tx1"/>
                </a:solidFill>
                <a:latin typeface="Arial" pitchFamily="34" charset="0"/>
                <a:ea typeface="ヒラギノ角ゴ Pro W3" charset="-128"/>
                <a:cs typeface="ヒラギノ角ゴ Pro W3"/>
              </a:rPr>
              <a:t>Facility for Rare Isotope Beams</a:t>
            </a:r>
          </a:p>
          <a:p>
            <a:pPr>
              <a:lnSpc>
                <a:spcPts val="1300"/>
              </a:lnSpc>
            </a:pPr>
            <a:r>
              <a:rPr lang="en-US" sz="1200" kern="1200" dirty="0">
                <a:solidFill>
                  <a:schemeClr val="tx1"/>
                </a:solidFill>
                <a:latin typeface="Arial" pitchFamily="34" charset="0"/>
                <a:ea typeface="ヒラギノ角ゴ Pro W3" charset="-128"/>
                <a:cs typeface="ヒラギノ角ゴ Pro W3"/>
              </a:rPr>
              <a:t>U.S. Department of Energy Office of Science | Michigan State University</a:t>
            </a:r>
          </a:p>
          <a:p>
            <a:pPr>
              <a:lnSpc>
                <a:spcPts val="1300"/>
              </a:lnSpc>
            </a:pPr>
            <a:r>
              <a:rPr lang="en-US" sz="1200" kern="1200" dirty="0">
                <a:solidFill>
                  <a:schemeClr val="tx1"/>
                </a:solidFill>
                <a:latin typeface="Arial" pitchFamily="34" charset="0"/>
                <a:ea typeface="ヒラギノ角ゴ Pro W3" charset="-128"/>
                <a:cs typeface="ヒラギノ角ゴ Pro W3"/>
              </a:rPr>
              <a:t>640 South Shaw Lane • East Lansing, MI 48824, USA</a:t>
            </a:r>
          </a:p>
          <a:p>
            <a:pPr>
              <a:lnSpc>
                <a:spcPts val="1300"/>
              </a:lnSpc>
            </a:pPr>
            <a:r>
              <a:rPr lang="en-US" sz="1200" kern="1200" dirty="0">
                <a:solidFill>
                  <a:schemeClr val="tx1"/>
                </a:solidFill>
                <a:latin typeface="Arial" pitchFamily="34" charset="0"/>
                <a:ea typeface="ヒラギノ角ゴ Pro W3" charset="-128"/>
                <a:cs typeface="ヒラギノ角ゴ Pro W3"/>
              </a:rPr>
              <a:t>frib.msu.edu</a:t>
            </a:r>
          </a:p>
        </p:txBody>
      </p:sp>
    </p:spTree>
    <p:extLst>
      <p:ext uri="{BB962C8B-B14F-4D97-AF65-F5344CB8AC3E}">
        <p14:creationId xmlns:p14="http://schemas.microsoft.com/office/powerpoint/2010/main" val="56905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sp>
        <p:nvSpPr>
          <p:cNvPr id="16" name="Rectangle 15"/>
          <p:cNvSpPr/>
          <p:nvPr userDrawn="1"/>
        </p:nvSpPr>
        <p:spPr>
          <a:xfrm>
            <a:off x="-16079" y="6063452"/>
            <a:ext cx="12208080" cy="822960"/>
          </a:xfrm>
          <a:prstGeom prst="rect">
            <a:avLst/>
          </a:prstGeom>
          <a:solidFill>
            <a:srgbClr val="E7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428" y="6063452"/>
            <a:ext cx="621425" cy="731520"/>
          </a:xfrm>
          <a:prstGeom prst="rect">
            <a:avLst/>
          </a:prstGeom>
        </p:spPr>
      </p:pic>
      <p:pic>
        <p:nvPicPr>
          <p:cNvPr id="6" name="Picture 4" descr="FRIB_ppt_top.jpg"/>
          <p:cNvPicPr>
            <a:picLocks noChangeAspect="1"/>
          </p:cNvPicPr>
          <p:nvPr/>
        </p:nvPicPr>
        <p:blipFill>
          <a:blip r:embed="rId3" cstate="print"/>
          <a:srcRect/>
          <a:stretch>
            <a:fillRect/>
          </a:stretch>
        </p:blipFill>
        <p:spPr bwMode="auto">
          <a:xfrm>
            <a:off x="0" y="2"/>
            <a:ext cx="12192000" cy="1003102"/>
          </a:xfrm>
          <a:prstGeom prst="rect">
            <a:avLst/>
          </a:prstGeom>
          <a:noFill/>
          <a:ln w="9525">
            <a:noFill/>
            <a:miter lim="800000"/>
            <a:headEnd/>
            <a:tailEnd/>
          </a:ln>
        </p:spPr>
      </p:pic>
      <p:sp>
        <p:nvSpPr>
          <p:cNvPr id="7" name="Text Box 5"/>
          <p:cNvSpPr txBox="1">
            <a:spLocks noChangeArrowheads="1"/>
          </p:cNvSpPr>
          <p:nvPr/>
        </p:nvSpPr>
        <p:spPr bwMode="auto">
          <a:xfrm>
            <a:off x="893039" y="1320109"/>
            <a:ext cx="10486572" cy="3415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5487207" y="3009312"/>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285757"/>
            <a:ext cx="11988800" cy="478624"/>
          </a:xfrm>
        </p:spPr>
        <p:txBody>
          <a:bodyPr/>
          <a:lstStyle/>
          <a:p>
            <a:r>
              <a:rPr lang="en-US"/>
              <a:t>Click to edit Master title style</a:t>
            </a:r>
            <a:endParaRPr lang="en-US" dirty="0"/>
          </a:p>
        </p:txBody>
      </p:sp>
      <p:sp>
        <p:nvSpPr>
          <p:cNvPr id="3" name="Content Placeholder 2"/>
          <p:cNvSpPr>
            <a:spLocks noGrp="1"/>
          </p:cNvSpPr>
          <p:nvPr>
            <p:ph idx="1"/>
          </p:nvPr>
        </p:nvSpPr>
        <p:spPr>
          <a:xfrm>
            <a:off x="101602" y="1067105"/>
            <a:ext cx="11988805" cy="2433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101602" y="3581407"/>
            <a:ext cx="11988805" cy="2433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200" smtClean="0">
                <a:solidFill>
                  <a:srgbClr val="064308"/>
                </a:solidFill>
                <a:latin typeface="Arial"/>
                <a:ea typeface="+mn-ea"/>
                <a:cs typeface="Arial"/>
              </a:defRPr>
            </a:lvl1pPr>
          </a:lstStyle>
          <a:p>
            <a:pPr>
              <a:defRPr/>
            </a:pPr>
            <a:r>
              <a:rPr lang="it-IT"/>
              <a:t>N. Cariello, 30 May 2025</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dirty="0"/>
              <a:t>, Slide </a:t>
            </a:r>
            <a:fld id="{BCDB990A-6268-4898-A641-7F04AAB15EE6}" type="slidenum">
              <a:rPr lang="en-US"/>
              <a:pPr>
                <a:defRPr/>
              </a:pPr>
              <a:t>‹#›</a:t>
            </a:fld>
            <a:endParaRPr lang="en-US" dirty="0"/>
          </a:p>
        </p:txBody>
      </p:sp>
      <p:sp>
        <p:nvSpPr>
          <p:cNvPr id="13" name="TextBox 12"/>
          <p:cNvSpPr txBox="1"/>
          <p:nvPr userDrawn="1"/>
        </p:nvSpPr>
        <p:spPr>
          <a:xfrm>
            <a:off x="838200" y="6095341"/>
            <a:ext cx="5486399" cy="759182"/>
          </a:xfrm>
          <a:prstGeom prst="rect">
            <a:avLst/>
          </a:prstGeom>
          <a:noFill/>
        </p:spPr>
        <p:txBody>
          <a:bodyPr wrap="square" rtlCol="0">
            <a:spAutoFit/>
          </a:bodyPr>
          <a:lstStyle/>
          <a:p>
            <a:pPr>
              <a:lnSpc>
                <a:spcPts val="1300"/>
              </a:lnSpc>
            </a:pPr>
            <a:r>
              <a:rPr lang="en-US" sz="1200" b="0" kern="1200" dirty="0">
                <a:solidFill>
                  <a:schemeClr val="tx1"/>
                </a:solidFill>
                <a:latin typeface="Arial" pitchFamily="34" charset="0"/>
                <a:ea typeface="ヒラギノ角ゴ Pro W3" charset="-128"/>
                <a:cs typeface="ヒラギノ角ゴ Pro W3"/>
              </a:rPr>
              <a:t>Facility for Rare Isotope Beams</a:t>
            </a:r>
          </a:p>
          <a:p>
            <a:pPr>
              <a:lnSpc>
                <a:spcPts val="1300"/>
              </a:lnSpc>
            </a:pPr>
            <a:r>
              <a:rPr lang="en-US" sz="1200" kern="1200" dirty="0">
                <a:solidFill>
                  <a:schemeClr val="tx1"/>
                </a:solidFill>
                <a:latin typeface="Arial" pitchFamily="34" charset="0"/>
                <a:ea typeface="ヒラギノ角ゴ Pro W3" charset="-128"/>
                <a:cs typeface="ヒラギノ角ゴ Pro W3"/>
              </a:rPr>
              <a:t>U.S. Department of Energy Office of Science | Michigan State University</a:t>
            </a:r>
          </a:p>
          <a:p>
            <a:pPr>
              <a:lnSpc>
                <a:spcPts val="1300"/>
              </a:lnSpc>
            </a:pPr>
            <a:r>
              <a:rPr lang="en-US" sz="1200" kern="1200" dirty="0">
                <a:solidFill>
                  <a:schemeClr val="tx1"/>
                </a:solidFill>
                <a:latin typeface="Arial" pitchFamily="34" charset="0"/>
                <a:ea typeface="ヒラギノ角ゴ Pro W3" charset="-128"/>
                <a:cs typeface="ヒラギノ角ゴ Pro W3"/>
              </a:rPr>
              <a:t>640 South Shaw Lane • East Lansing, MI 48824, USA</a:t>
            </a:r>
          </a:p>
          <a:p>
            <a:pPr>
              <a:lnSpc>
                <a:spcPts val="1300"/>
              </a:lnSpc>
            </a:pPr>
            <a:r>
              <a:rPr lang="en-US" sz="1200" kern="1200" dirty="0">
                <a:solidFill>
                  <a:schemeClr val="tx1"/>
                </a:solidFill>
                <a:latin typeface="Arial" pitchFamily="34" charset="0"/>
                <a:ea typeface="ヒラギノ角ゴ Pro W3" charset="-128"/>
                <a:cs typeface="ヒラギノ角ゴ Pro W3"/>
              </a:rPr>
              <a:t>frib.msu.edu</a:t>
            </a:r>
          </a:p>
        </p:txBody>
      </p:sp>
    </p:spTree>
    <p:extLst>
      <p:ext uri="{BB962C8B-B14F-4D97-AF65-F5344CB8AC3E}">
        <p14:creationId xmlns:p14="http://schemas.microsoft.com/office/powerpoint/2010/main" val="245674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sp>
        <p:nvSpPr>
          <p:cNvPr id="22" name="Rectangle 21"/>
          <p:cNvSpPr/>
          <p:nvPr userDrawn="1"/>
        </p:nvSpPr>
        <p:spPr>
          <a:xfrm>
            <a:off x="-16080" y="6063452"/>
            <a:ext cx="12208079" cy="822960"/>
          </a:xfrm>
          <a:prstGeom prst="rect">
            <a:avLst/>
          </a:prstGeom>
          <a:solidFill>
            <a:srgbClr val="E7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428" y="6063452"/>
            <a:ext cx="621425" cy="731520"/>
          </a:xfrm>
          <a:prstGeom prst="rect">
            <a:avLst/>
          </a:prstGeom>
        </p:spPr>
      </p:pic>
      <p:pic>
        <p:nvPicPr>
          <p:cNvPr id="8" name="Picture 4" descr="FRIB_ppt_top.jpg"/>
          <p:cNvPicPr>
            <a:picLocks noChangeAspect="1"/>
          </p:cNvPicPr>
          <p:nvPr/>
        </p:nvPicPr>
        <p:blipFill>
          <a:blip r:embed="rId3" cstate="print"/>
          <a:srcRect/>
          <a:stretch>
            <a:fillRect/>
          </a:stretch>
        </p:blipFill>
        <p:spPr bwMode="auto">
          <a:xfrm>
            <a:off x="0" y="2"/>
            <a:ext cx="12192000" cy="1003102"/>
          </a:xfrm>
          <a:prstGeom prst="rect">
            <a:avLst/>
          </a:prstGeom>
          <a:noFill/>
          <a:ln w="9525">
            <a:noFill/>
            <a:miter lim="800000"/>
            <a:headEnd/>
            <a:tailEnd/>
          </a:ln>
        </p:spPr>
      </p:pic>
      <p:sp>
        <p:nvSpPr>
          <p:cNvPr id="9" name="Text Box 5"/>
          <p:cNvSpPr txBox="1">
            <a:spLocks noChangeArrowheads="1"/>
          </p:cNvSpPr>
          <p:nvPr/>
        </p:nvSpPr>
        <p:spPr bwMode="auto">
          <a:xfrm>
            <a:off x="893039" y="1320109"/>
            <a:ext cx="10486572" cy="3415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10" name="Rectangle 9"/>
          <p:cNvSpPr>
            <a:spLocks noChangeArrowheads="1"/>
          </p:cNvSpPr>
          <p:nvPr/>
        </p:nvSpPr>
        <p:spPr bwMode="auto">
          <a:xfrm>
            <a:off x="5487207" y="3009312"/>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6" y="285757"/>
            <a:ext cx="11988797" cy="478624"/>
          </a:xfrm>
        </p:spPr>
        <p:txBody>
          <a:bodyPr/>
          <a:lstStyle/>
          <a:p>
            <a:r>
              <a:rPr lang="en-US"/>
              <a:t>Click to edit Master title style</a:t>
            </a:r>
            <a:endParaRPr lang="en-US" dirty="0"/>
          </a:p>
        </p:txBody>
      </p:sp>
      <p:sp>
        <p:nvSpPr>
          <p:cNvPr id="3" name="Content Placeholder 2"/>
          <p:cNvSpPr>
            <a:spLocks noGrp="1"/>
          </p:cNvSpPr>
          <p:nvPr>
            <p:ph idx="1"/>
          </p:nvPr>
        </p:nvSpPr>
        <p:spPr>
          <a:xfrm>
            <a:off x="101601" y="1067105"/>
            <a:ext cx="5892800" cy="2433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1"/>
          </p:nvPr>
        </p:nvSpPr>
        <p:spPr>
          <a:xfrm>
            <a:off x="6167379" y="1067105"/>
            <a:ext cx="5923033" cy="2433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101613" y="3581407"/>
            <a:ext cx="5892799" cy="2433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3"/>
          </p:nvPr>
        </p:nvSpPr>
        <p:spPr>
          <a:xfrm>
            <a:off x="6167379" y="3581407"/>
            <a:ext cx="5923033" cy="2433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6"/>
          <p:cNvSpPr>
            <a:spLocks noGrp="1"/>
          </p:cNvSpPr>
          <p:nvPr>
            <p:ph type="ftr" sz="quarter" idx="14"/>
          </p:nvPr>
        </p:nvSpPr>
        <p:spPr/>
        <p:txBody>
          <a:bodyPr/>
          <a:lstStyle>
            <a:lvl1pPr algn="r" eaLnBrk="0" hangingPunct="0">
              <a:lnSpc>
                <a:spcPct val="90000"/>
              </a:lnSpc>
              <a:defRPr sz="1200" smtClean="0">
                <a:solidFill>
                  <a:srgbClr val="064308"/>
                </a:solidFill>
                <a:latin typeface="Arial"/>
                <a:ea typeface="+mn-ea"/>
                <a:cs typeface="Arial"/>
              </a:defRPr>
            </a:lvl1pPr>
          </a:lstStyle>
          <a:p>
            <a:pPr>
              <a:defRPr/>
            </a:pPr>
            <a:r>
              <a:rPr lang="it-IT"/>
              <a:t>N. Cariello, 30 May 2025</a:t>
            </a:r>
            <a:endParaRPr lang="en-US" dirty="0"/>
          </a:p>
        </p:txBody>
      </p:sp>
      <p:sp>
        <p:nvSpPr>
          <p:cNvPr id="15" name="Slide Number Placeholder 4"/>
          <p:cNvSpPr>
            <a:spLocks noGrp="1"/>
          </p:cNvSpPr>
          <p:nvPr>
            <p:ph type="sldNum" sz="quarter" idx="15"/>
          </p:nvPr>
        </p:nvSpPr>
        <p:spPr/>
        <p:txBody>
          <a:bodyPr/>
          <a:lstStyle>
            <a:lvl1pPr>
              <a:defRPr/>
            </a:lvl1pPr>
          </a:lstStyle>
          <a:p>
            <a:pPr>
              <a:defRPr/>
            </a:pPr>
            <a:r>
              <a:rPr lang="en-US" dirty="0"/>
              <a:t>, Slide </a:t>
            </a:r>
            <a:fld id="{74887700-F8AD-4E75-9DA6-99EB4D2760D1}" type="slidenum">
              <a:rPr lang="en-US"/>
              <a:pPr>
                <a:defRPr/>
              </a:pPr>
              <a:t>‹#›</a:t>
            </a:fld>
            <a:endParaRPr lang="en-US" dirty="0"/>
          </a:p>
        </p:txBody>
      </p:sp>
      <p:sp>
        <p:nvSpPr>
          <p:cNvPr id="16" name="TextBox 15"/>
          <p:cNvSpPr txBox="1"/>
          <p:nvPr userDrawn="1"/>
        </p:nvSpPr>
        <p:spPr>
          <a:xfrm>
            <a:off x="838200" y="6095341"/>
            <a:ext cx="5486399" cy="759182"/>
          </a:xfrm>
          <a:prstGeom prst="rect">
            <a:avLst/>
          </a:prstGeom>
          <a:noFill/>
        </p:spPr>
        <p:txBody>
          <a:bodyPr wrap="square" rtlCol="0">
            <a:spAutoFit/>
          </a:bodyPr>
          <a:lstStyle/>
          <a:p>
            <a:pPr>
              <a:lnSpc>
                <a:spcPts val="1300"/>
              </a:lnSpc>
            </a:pPr>
            <a:r>
              <a:rPr lang="en-US" sz="1200" b="0" kern="1200" dirty="0">
                <a:solidFill>
                  <a:schemeClr val="tx1"/>
                </a:solidFill>
                <a:latin typeface="Arial" pitchFamily="34" charset="0"/>
                <a:ea typeface="ヒラギノ角ゴ Pro W3" charset="-128"/>
                <a:cs typeface="ヒラギノ角ゴ Pro W3"/>
              </a:rPr>
              <a:t>Facility for Rare Isotope Beams</a:t>
            </a:r>
          </a:p>
          <a:p>
            <a:pPr>
              <a:lnSpc>
                <a:spcPts val="1300"/>
              </a:lnSpc>
            </a:pPr>
            <a:r>
              <a:rPr lang="en-US" sz="1200" kern="1200" dirty="0">
                <a:solidFill>
                  <a:schemeClr val="tx1"/>
                </a:solidFill>
                <a:latin typeface="Arial" pitchFamily="34" charset="0"/>
                <a:ea typeface="ヒラギノ角ゴ Pro W3" charset="-128"/>
                <a:cs typeface="ヒラギノ角ゴ Pro W3"/>
              </a:rPr>
              <a:t>U.S. Department of Energy Office of Science | Michigan State University</a:t>
            </a:r>
          </a:p>
          <a:p>
            <a:pPr>
              <a:lnSpc>
                <a:spcPts val="1300"/>
              </a:lnSpc>
            </a:pPr>
            <a:r>
              <a:rPr lang="en-US" sz="1200" kern="1200" dirty="0">
                <a:solidFill>
                  <a:schemeClr val="tx1"/>
                </a:solidFill>
                <a:latin typeface="Arial" pitchFamily="34" charset="0"/>
                <a:ea typeface="ヒラギノ角ゴ Pro W3" charset="-128"/>
                <a:cs typeface="ヒラギノ角ゴ Pro W3"/>
              </a:rPr>
              <a:t>640 South Shaw Lane • East Lansing, MI 48824, USA</a:t>
            </a:r>
          </a:p>
          <a:p>
            <a:pPr>
              <a:lnSpc>
                <a:spcPts val="1300"/>
              </a:lnSpc>
            </a:pPr>
            <a:r>
              <a:rPr lang="en-US" sz="1200" kern="1200" dirty="0">
                <a:solidFill>
                  <a:schemeClr val="tx1"/>
                </a:solidFill>
                <a:latin typeface="Arial" pitchFamily="34" charset="0"/>
                <a:ea typeface="ヒラギノ角ゴ Pro W3" charset="-128"/>
                <a:cs typeface="ヒラギノ角ゴ Pro W3"/>
              </a:rPr>
              <a:t>frib.msu.edu</a:t>
            </a:r>
          </a:p>
        </p:txBody>
      </p:sp>
    </p:spTree>
    <p:extLst>
      <p:ext uri="{BB962C8B-B14F-4D97-AF65-F5344CB8AC3E}">
        <p14:creationId xmlns:p14="http://schemas.microsoft.com/office/powerpoint/2010/main" val="117802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3" name="Rectangle 12"/>
          <p:cNvSpPr/>
          <p:nvPr userDrawn="1"/>
        </p:nvSpPr>
        <p:spPr>
          <a:xfrm>
            <a:off x="-16080" y="6063452"/>
            <a:ext cx="12208079" cy="822960"/>
          </a:xfrm>
          <a:prstGeom prst="rect">
            <a:avLst/>
          </a:prstGeom>
          <a:solidFill>
            <a:srgbClr val="E7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428" y="6063452"/>
            <a:ext cx="621425" cy="731520"/>
          </a:xfrm>
          <a:prstGeom prst="rect">
            <a:avLst/>
          </a:prstGeom>
        </p:spPr>
      </p:pic>
      <p:pic>
        <p:nvPicPr>
          <p:cNvPr id="4" name="Picture 5" descr="FRIB_ppt_top.jpg"/>
          <p:cNvPicPr>
            <a:picLocks noChangeAspect="1"/>
          </p:cNvPicPr>
          <p:nvPr/>
        </p:nvPicPr>
        <p:blipFill>
          <a:blip r:embed="rId3" cstate="print"/>
          <a:srcRect/>
          <a:stretch>
            <a:fillRect/>
          </a:stretch>
        </p:blipFill>
        <p:spPr bwMode="auto">
          <a:xfrm>
            <a:off x="0" y="2"/>
            <a:ext cx="12192000" cy="1003102"/>
          </a:xfrm>
          <a:prstGeom prst="rect">
            <a:avLst/>
          </a:prstGeom>
          <a:noFill/>
          <a:ln w="9525">
            <a:noFill/>
            <a:miter lim="800000"/>
            <a:headEnd/>
            <a:tailEnd/>
          </a:ln>
        </p:spPr>
      </p:pic>
      <p:sp>
        <p:nvSpPr>
          <p:cNvPr id="5" name="Text Box 5"/>
          <p:cNvSpPr txBox="1">
            <a:spLocks noChangeArrowheads="1"/>
          </p:cNvSpPr>
          <p:nvPr/>
        </p:nvSpPr>
        <p:spPr bwMode="auto">
          <a:xfrm>
            <a:off x="893039" y="1320109"/>
            <a:ext cx="10486572" cy="3415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5487207" y="3009312"/>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285757"/>
            <a:ext cx="11988800" cy="478624"/>
          </a:xfrm>
        </p:spPr>
        <p:txBody>
          <a:body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200" smtClean="0">
                <a:solidFill>
                  <a:srgbClr val="064308"/>
                </a:solidFill>
                <a:latin typeface="Arial"/>
                <a:ea typeface="+mn-ea"/>
                <a:cs typeface="Arial"/>
              </a:defRPr>
            </a:lvl1pPr>
          </a:lstStyle>
          <a:p>
            <a:pPr>
              <a:defRPr/>
            </a:pPr>
            <a:r>
              <a:rPr lang="it-IT"/>
              <a:t>N. Cariello, 30 May 2025</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dirty="0"/>
              <a:t>, Slide </a:t>
            </a:r>
            <a:fld id="{CF988859-7953-4624-98C4-717249B46A15}" type="slidenum">
              <a:rPr lang="en-US"/>
              <a:pPr>
                <a:defRPr/>
              </a:pPr>
              <a:t>‹#›</a:t>
            </a:fld>
            <a:endParaRPr lang="en-US" dirty="0"/>
          </a:p>
        </p:txBody>
      </p:sp>
      <p:sp>
        <p:nvSpPr>
          <p:cNvPr id="11" name="TextBox 10"/>
          <p:cNvSpPr txBox="1"/>
          <p:nvPr userDrawn="1"/>
        </p:nvSpPr>
        <p:spPr>
          <a:xfrm>
            <a:off x="838200" y="6095341"/>
            <a:ext cx="5486399" cy="759182"/>
          </a:xfrm>
          <a:prstGeom prst="rect">
            <a:avLst/>
          </a:prstGeom>
          <a:noFill/>
        </p:spPr>
        <p:txBody>
          <a:bodyPr wrap="square" rtlCol="0">
            <a:spAutoFit/>
          </a:bodyPr>
          <a:lstStyle/>
          <a:p>
            <a:pPr>
              <a:lnSpc>
                <a:spcPts val="1300"/>
              </a:lnSpc>
            </a:pPr>
            <a:r>
              <a:rPr lang="en-US" sz="1200" b="0" kern="1200" dirty="0">
                <a:solidFill>
                  <a:schemeClr val="tx1"/>
                </a:solidFill>
                <a:latin typeface="Arial" pitchFamily="34" charset="0"/>
                <a:ea typeface="ヒラギノ角ゴ Pro W3" charset="-128"/>
                <a:cs typeface="ヒラギノ角ゴ Pro W3"/>
              </a:rPr>
              <a:t>Facility for Rare Isotope Beams</a:t>
            </a:r>
          </a:p>
          <a:p>
            <a:pPr>
              <a:lnSpc>
                <a:spcPts val="1300"/>
              </a:lnSpc>
            </a:pPr>
            <a:r>
              <a:rPr lang="en-US" sz="1200" kern="1200" dirty="0">
                <a:solidFill>
                  <a:schemeClr val="tx1"/>
                </a:solidFill>
                <a:latin typeface="Arial" pitchFamily="34" charset="0"/>
                <a:ea typeface="ヒラギノ角ゴ Pro W3" charset="-128"/>
                <a:cs typeface="ヒラギノ角ゴ Pro W3"/>
              </a:rPr>
              <a:t>U.S. Department of Energy Office of Science | Michigan State University</a:t>
            </a:r>
          </a:p>
          <a:p>
            <a:pPr>
              <a:lnSpc>
                <a:spcPts val="1300"/>
              </a:lnSpc>
            </a:pPr>
            <a:r>
              <a:rPr lang="en-US" sz="1200" kern="1200" dirty="0">
                <a:solidFill>
                  <a:schemeClr val="tx1"/>
                </a:solidFill>
                <a:latin typeface="Arial" pitchFamily="34" charset="0"/>
                <a:ea typeface="ヒラギノ角ゴ Pro W3" charset="-128"/>
                <a:cs typeface="ヒラギノ角ゴ Pro W3"/>
              </a:rPr>
              <a:t>640 South Shaw Lane • East Lansing, MI 48824, USA</a:t>
            </a:r>
          </a:p>
          <a:p>
            <a:pPr>
              <a:lnSpc>
                <a:spcPts val="1300"/>
              </a:lnSpc>
            </a:pPr>
            <a:r>
              <a:rPr lang="en-US" sz="1200" kern="1200" dirty="0">
                <a:solidFill>
                  <a:schemeClr val="tx1"/>
                </a:solidFill>
                <a:latin typeface="Arial" pitchFamily="34" charset="0"/>
                <a:ea typeface="ヒラギノ角ゴ Pro W3" charset="-128"/>
                <a:cs typeface="ヒラギノ角ゴ Pro W3"/>
              </a:rPr>
              <a:t>frib.msu.edu</a:t>
            </a:r>
          </a:p>
        </p:txBody>
      </p:sp>
    </p:spTree>
    <p:extLst>
      <p:ext uri="{BB962C8B-B14F-4D97-AF65-F5344CB8AC3E}">
        <p14:creationId xmlns:p14="http://schemas.microsoft.com/office/powerpoint/2010/main" val="330951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cstate="print"/>
          <a:srcRect/>
          <a:stretch>
            <a:fillRect/>
          </a:stretch>
        </p:blipFill>
        <p:spPr bwMode="auto">
          <a:xfrm>
            <a:off x="0" y="2"/>
            <a:ext cx="12192000" cy="1003102"/>
          </a:xfrm>
          <a:prstGeom prst="rect">
            <a:avLst/>
          </a:prstGeom>
          <a:noFill/>
          <a:ln w="9525">
            <a:noFill/>
            <a:miter lim="800000"/>
            <a:headEnd/>
            <a:tailEnd/>
          </a:ln>
        </p:spPr>
      </p:pic>
      <p:sp>
        <p:nvSpPr>
          <p:cNvPr id="5" name="Text Box 5"/>
          <p:cNvSpPr txBox="1">
            <a:spLocks noChangeArrowheads="1"/>
          </p:cNvSpPr>
          <p:nvPr/>
        </p:nvSpPr>
        <p:spPr bwMode="auto">
          <a:xfrm>
            <a:off x="893039" y="1320109"/>
            <a:ext cx="10486572" cy="3415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6" name="Rectangle 5"/>
          <p:cNvSpPr>
            <a:spLocks noChangeArrowheads="1"/>
          </p:cNvSpPr>
          <p:nvPr/>
        </p:nvSpPr>
        <p:spPr bwMode="auto">
          <a:xfrm>
            <a:off x="5487207" y="3009312"/>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285757"/>
            <a:ext cx="11988800" cy="478624"/>
          </a:xfrm>
        </p:spPr>
        <p:txBody>
          <a:bodyPr/>
          <a:lstStyle/>
          <a:p>
            <a:r>
              <a:rPr lang="en-US"/>
              <a:t>Click to edit Master title style</a:t>
            </a:r>
            <a:endParaRPr lang="en-US" dirty="0"/>
          </a:p>
        </p:txBody>
      </p:sp>
      <p:sp>
        <p:nvSpPr>
          <p:cNvPr id="9" name="Rectangle 8"/>
          <p:cNvSpPr/>
          <p:nvPr userDrawn="1"/>
        </p:nvSpPr>
        <p:spPr>
          <a:xfrm>
            <a:off x="-16079" y="6063452"/>
            <a:ext cx="12192000" cy="822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628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19" name="Rectangle 18"/>
          <p:cNvSpPr/>
          <p:nvPr userDrawn="1"/>
        </p:nvSpPr>
        <p:spPr>
          <a:xfrm>
            <a:off x="-16080" y="6063452"/>
            <a:ext cx="12208079" cy="822960"/>
          </a:xfrm>
          <a:prstGeom prst="rect">
            <a:avLst/>
          </a:prstGeom>
          <a:solidFill>
            <a:srgbClr val="E7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428" y="6063452"/>
            <a:ext cx="621425" cy="731520"/>
          </a:xfrm>
          <a:prstGeom prst="rect">
            <a:avLst/>
          </a:prstGeom>
        </p:spPr>
      </p:pic>
      <p:pic>
        <p:nvPicPr>
          <p:cNvPr id="5" name="Picture 7" descr="FRIB_ppt_top.jpg"/>
          <p:cNvPicPr>
            <a:picLocks noChangeAspect="1"/>
          </p:cNvPicPr>
          <p:nvPr/>
        </p:nvPicPr>
        <p:blipFill>
          <a:blip r:embed="rId3" cstate="print"/>
          <a:srcRect/>
          <a:stretch>
            <a:fillRect/>
          </a:stretch>
        </p:blipFill>
        <p:spPr bwMode="auto">
          <a:xfrm>
            <a:off x="0" y="2"/>
            <a:ext cx="12192000" cy="1003102"/>
          </a:xfrm>
          <a:prstGeom prst="rect">
            <a:avLst/>
          </a:prstGeom>
          <a:noFill/>
          <a:ln w="9525">
            <a:noFill/>
            <a:miter lim="800000"/>
            <a:headEnd/>
            <a:tailEnd/>
          </a:ln>
        </p:spPr>
      </p:pic>
      <p:sp>
        <p:nvSpPr>
          <p:cNvPr id="6" name="Text Box 5"/>
          <p:cNvSpPr txBox="1">
            <a:spLocks noChangeArrowheads="1"/>
          </p:cNvSpPr>
          <p:nvPr/>
        </p:nvSpPr>
        <p:spPr bwMode="auto">
          <a:xfrm>
            <a:off x="893039" y="1320109"/>
            <a:ext cx="10486572" cy="3415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5487207" y="3009312"/>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101600" y="1067100"/>
            <a:ext cx="11987896" cy="5027414"/>
          </a:xfrm>
        </p:spPr>
        <p:txBody>
          <a:bodyPr/>
          <a:lstStyle>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01600" y="289337"/>
            <a:ext cx="11988800" cy="478624"/>
          </a:xfrm>
        </p:spPr>
        <p:txBody>
          <a:bodyPr/>
          <a:lstStyle/>
          <a:p>
            <a:r>
              <a:rPr lang="en-US"/>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1200" smtClean="0">
                <a:solidFill>
                  <a:srgbClr val="064308"/>
                </a:solidFill>
                <a:latin typeface="Arial"/>
                <a:ea typeface="+mn-ea"/>
                <a:cs typeface="Arial"/>
              </a:defRPr>
            </a:lvl1pPr>
          </a:lstStyle>
          <a:p>
            <a:pPr>
              <a:defRPr/>
            </a:pPr>
            <a:r>
              <a:rPr lang="it-IT"/>
              <a:t>N. Cariello, 30 May 2025</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dirty="0"/>
              <a:t>, Slide </a:t>
            </a:r>
            <a:fld id="{35AD4620-7552-4207-8973-898801ED212B}" type="slidenum">
              <a:rPr lang="en-US"/>
              <a:pPr>
                <a:defRPr/>
              </a:pPr>
              <a:t>‹#›</a:t>
            </a:fld>
            <a:endParaRPr lang="en-US" dirty="0"/>
          </a:p>
        </p:txBody>
      </p:sp>
      <p:sp>
        <p:nvSpPr>
          <p:cNvPr id="12" name="TextBox 11"/>
          <p:cNvSpPr txBox="1"/>
          <p:nvPr userDrawn="1"/>
        </p:nvSpPr>
        <p:spPr>
          <a:xfrm>
            <a:off x="838200" y="6095341"/>
            <a:ext cx="5486399" cy="759182"/>
          </a:xfrm>
          <a:prstGeom prst="rect">
            <a:avLst/>
          </a:prstGeom>
          <a:noFill/>
        </p:spPr>
        <p:txBody>
          <a:bodyPr wrap="square" rtlCol="0">
            <a:spAutoFit/>
          </a:bodyPr>
          <a:lstStyle/>
          <a:p>
            <a:pPr>
              <a:lnSpc>
                <a:spcPts val="1300"/>
              </a:lnSpc>
            </a:pPr>
            <a:r>
              <a:rPr lang="en-US" sz="1200" b="0" kern="1200" dirty="0">
                <a:solidFill>
                  <a:schemeClr val="tx1"/>
                </a:solidFill>
                <a:latin typeface="Arial" pitchFamily="34" charset="0"/>
                <a:ea typeface="ヒラギノ角ゴ Pro W3" charset="-128"/>
                <a:cs typeface="ヒラギノ角ゴ Pro W3"/>
              </a:rPr>
              <a:t>Facility for Rare Isotope Beams</a:t>
            </a:r>
          </a:p>
          <a:p>
            <a:pPr>
              <a:lnSpc>
                <a:spcPts val="1300"/>
              </a:lnSpc>
            </a:pPr>
            <a:r>
              <a:rPr lang="en-US" sz="1200" kern="1200" dirty="0">
                <a:solidFill>
                  <a:schemeClr val="tx1"/>
                </a:solidFill>
                <a:latin typeface="Arial" pitchFamily="34" charset="0"/>
                <a:ea typeface="ヒラギノ角ゴ Pro W3" charset="-128"/>
                <a:cs typeface="ヒラギノ角ゴ Pro W3"/>
              </a:rPr>
              <a:t>U.S. Department of Energy Office of Science | Michigan State University</a:t>
            </a:r>
          </a:p>
          <a:p>
            <a:pPr>
              <a:lnSpc>
                <a:spcPts val="1300"/>
              </a:lnSpc>
            </a:pPr>
            <a:r>
              <a:rPr lang="en-US" sz="1200" kern="1200" dirty="0">
                <a:solidFill>
                  <a:schemeClr val="tx1"/>
                </a:solidFill>
                <a:latin typeface="Arial" pitchFamily="34" charset="0"/>
                <a:ea typeface="ヒラギノ角ゴ Pro W3" charset="-128"/>
                <a:cs typeface="ヒラギノ角ゴ Pro W3"/>
              </a:rPr>
              <a:t>640 South Shaw Lane • East Lansing, MI 48824, USA</a:t>
            </a:r>
          </a:p>
          <a:p>
            <a:pPr>
              <a:lnSpc>
                <a:spcPts val="1300"/>
              </a:lnSpc>
            </a:pPr>
            <a:r>
              <a:rPr lang="en-US" sz="1200" kern="1200" dirty="0">
                <a:solidFill>
                  <a:schemeClr val="tx1"/>
                </a:solidFill>
                <a:latin typeface="Arial" pitchFamily="34" charset="0"/>
                <a:ea typeface="ヒラギノ角ゴ Pro W3" charset="-128"/>
                <a:cs typeface="ヒラギノ角ゴ Pro W3"/>
              </a:rPr>
              <a:t>frib.msu.edu</a:t>
            </a:r>
          </a:p>
        </p:txBody>
      </p:sp>
    </p:spTree>
    <p:extLst>
      <p:ext uri="{BB962C8B-B14F-4D97-AF65-F5344CB8AC3E}">
        <p14:creationId xmlns:p14="http://schemas.microsoft.com/office/powerpoint/2010/main" val="89377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0798" y="79927"/>
            <a:ext cx="11990413" cy="478624"/>
          </a:xfrm>
          <a:prstGeom prst="rect">
            <a:avLst/>
          </a:prstGeom>
          <a:noFill/>
          <a:ln w="12700">
            <a:noFill/>
            <a:miter lim="800000"/>
            <a:headEnd/>
            <a:tailEnd/>
          </a:ln>
        </p:spPr>
        <p:txBody>
          <a:bodyPr vert="horz" wrap="square" lIns="56076" tIns="22431" rIns="56076" bIns="22431" numCol="1" anchor="ctr" anchorCtr="0" compatLnSpc="1">
            <a:prstTxWarp prst="textNoShape">
              <a:avLst/>
            </a:prstTxWarp>
            <a:spAutoFit/>
          </a:bodyPr>
          <a:lstStyle/>
          <a:p>
            <a:pPr lvl="0"/>
            <a:r>
              <a:rPr lang="en-US"/>
              <a:t>Click to edit Master title style</a:t>
            </a:r>
          </a:p>
        </p:txBody>
      </p:sp>
      <p:sp>
        <p:nvSpPr>
          <p:cNvPr id="1027" name="Rectangle 6"/>
          <p:cNvSpPr>
            <a:spLocks noGrp="1" noChangeArrowheads="1"/>
          </p:cNvSpPr>
          <p:nvPr>
            <p:ph type="body" idx="1"/>
          </p:nvPr>
        </p:nvSpPr>
        <p:spPr bwMode="auto">
          <a:xfrm>
            <a:off x="100798" y="1067100"/>
            <a:ext cx="11990413"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6"/>
          <p:cNvSpPr>
            <a:spLocks noGrp="1"/>
          </p:cNvSpPr>
          <p:nvPr>
            <p:ph type="ftr" sz="quarter" idx="3"/>
          </p:nvPr>
        </p:nvSpPr>
        <p:spPr>
          <a:xfrm>
            <a:off x="5520912" y="6356450"/>
            <a:ext cx="5655095" cy="364628"/>
          </a:xfrm>
          <a:prstGeom prst="rect">
            <a:avLst/>
          </a:prstGeom>
        </p:spPr>
        <p:txBody>
          <a:bodyPr lIns="0" tIns="45712" rIns="0" bIns="45712" anchor="b"/>
          <a:lstStyle>
            <a:lvl1pPr algn="r" eaLnBrk="0" hangingPunct="0">
              <a:lnSpc>
                <a:spcPct val="90000"/>
              </a:lnSpc>
              <a:defRPr sz="1200" smtClean="0">
                <a:solidFill>
                  <a:srgbClr val="064308"/>
                </a:solidFill>
                <a:latin typeface="Arial"/>
                <a:ea typeface="+mn-ea"/>
                <a:cs typeface="Arial"/>
              </a:defRPr>
            </a:lvl1pPr>
          </a:lstStyle>
          <a:p>
            <a:pPr>
              <a:defRPr/>
            </a:pPr>
            <a:r>
              <a:rPr lang="it-IT"/>
              <a:t>N. Cariello, 30 May 2025</a:t>
            </a:r>
            <a:endParaRPr lang="en-US" dirty="0"/>
          </a:p>
        </p:txBody>
      </p:sp>
      <p:sp>
        <p:nvSpPr>
          <p:cNvPr id="9" name="Slide Number Placeholder 4"/>
          <p:cNvSpPr>
            <a:spLocks noGrp="1"/>
          </p:cNvSpPr>
          <p:nvPr>
            <p:ph type="sldNum" sz="quarter" idx="4"/>
          </p:nvPr>
        </p:nvSpPr>
        <p:spPr>
          <a:xfrm>
            <a:off x="11176000" y="6356450"/>
            <a:ext cx="1016000" cy="364628"/>
          </a:xfrm>
          <a:prstGeom prst="rect">
            <a:avLst/>
          </a:prstGeom>
        </p:spPr>
        <p:txBody>
          <a:bodyPr vert="horz" wrap="square" lIns="0" tIns="45712" rIns="0" bIns="45712" numCol="1" anchor="b" anchorCtr="0" compatLnSpc="1">
            <a:prstTxWarp prst="textNoShape">
              <a:avLst/>
            </a:prstTxWarp>
          </a:bodyPr>
          <a:lstStyle>
            <a:lvl1pPr eaLnBrk="0" hangingPunct="0">
              <a:lnSpc>
                <a:spcPct val="90000"/>
              </a:lnSpc>
              <a:defRPr sz="1200">
                <a:solidFill>
                  <a:srgbClr val="064308"/>
                </a:solidFill>
                <a:ea typeface="ヒラギノ角ゴ Pro W3" charset="-128"/>
                <a:cs typeface="+mn-cs"/>
              </a:defRPr>
            </a:lvl1pPr>
          </a:lstStyle>
          <a:p>
            <a:pPr>
              <a:defRPr/>
            </a:pPr>
            <a:r>
              <a:rPr lang="en-US" dirty="0"/>
              <a:t>, Slide </a:t>
            </a:r>
            <a:fld id="{D30A2C6D-39BC-4576-856C-8743CF76CCF1}" type="slidenum">
              <a:rPr lang="en-US" smtClean="0"/>
              <a:pPr>
                <a:defRPr/>
              </a:pPr>
              <a:t>‹#›</a:t>
            </a:fld>
            <a:endParaRPr lang="en-US" dirty="0"/>
          </a:p>
        </p:txBody>
      </p:sp>
    </p:spTree>
    <p:extLst>
      <p:ext uri="{BB962C8B-B14F-4D97-AF65-F5344CB8AC3E}">
        <p14:creationId xmlns:p14="http://schemas.microsoft.com/office/powerpoint/2010/main" val="3239425277"/>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Lst>
  <p:hf hdr="0" dt="0"/>
  <p:txStyles>
    <p:titleStyle>
      <a:lvl1pPr algn="ctr" defTabSz="803370"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3370"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3370"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3370"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3370"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080" algn="ctr" defTabSz="807828"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162" algn="ctr" defTabSz="807828"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241" algn="ctr" defTabSz="807828"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323" algn="ctr" defTabSz="807828"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0195" indent="-180195" algn="l" defTabSz="803370"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94" indent="-151665" algn="l" defTabSz="803370"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641" indent="-160673" algn="l" defTabSz="803370"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90" indent="-133645" algn="l" defTabSz="803370"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3087" indent="-180195" algn="l" defTabSz="803370"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507" indent="-150773" algn="l" defTabSz="807828"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590" indent="-150773" algn="l" defTabSz="807828"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672" indent="-150773" algn="l" defTabSz="807828"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752" indent="-150773" algn="l" defTabSz="807828"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4162" rtl="0" eaLnBrk="1" latinLnBrk="0" hangingPunct="1">
        <a:defRPr sz="1800" kern="1200">
          <a:solidFill>
            <a:schemeClr val="tx1"/>
          </a:solidFill>
          <a:latin typeface="+mn-lt"/>
          <a:ea typeface="+mn-ea"/>
          <a:cs typeface="+mn-cs"/>
        </a:defRPr>
      </a:lvl1pPr>
      <a:lvl2pPr marL="457080" algn="l" defTabSz="914162" rtl="0" eaLnBrk="1" latinLnBrk="0" hangingPunct="1">
        <a:defRPr sz="1800" kern="1200">
          <a:solidFill>
            <a:schemeClr val="tx1"/>
          </a:solidFill>
          <a:latin typeface="+mn-lt"/>
          <a:ea typeface="+mn-ea"/>
          <a:cs typeface="+mn-cs"/>
        </a:defRPr>
      </a:lvl2pPr>
      <a:lvl3pPr marL="914162" algn="l" defTabSz="914162" rtl="0" eaLnBrk="1" latinLnBrk="0" hangingPunct="1">
        <a:defRPr sz="1800" kern="1200">
          <a:solidFill>
            <a:schemeClr val="tx1"/>
          </a:solidFill>
          <a:latin typeface="+mn-lt"/>
          <a:ea typeface="+mn-ea"/>
          <a:cs typeface="+mn-cs"/>
        </a:defRPr>
      </a:lvl3pPr>
      <a:lvl4pPr marL="1371241" algn="l" defTabSz="914162" rtl="0" eaLnBrk="1" latinLnBrk="0" hangingPunct="1">
        <a:defRPr sz="1800" kern="1200">
          <a:solidFill>
            <a:schemeClr val="tx1"/>
          </a:solidFill>
          <a:latin typeface="+mn-lt"/>
          <a:ea typeface="+mn-ea"/>
          <a:cs typeface="+mn-cs"/>
        </a:defRPr>
      </a:lvl4pPr>
      <a:lvl5pPr marL="1828323" algn="l" defTabSz="914162" rtl="0" eaLnBrk="1" latinLnBrk="0" hangingPunct="1">
        <a:defRPr sz="1800" kern="1200">
          <a:solidFill>
            <a:schemeClr val="tx1"/>
          </a:solidFill>
          <a:latin typeface="+mn-lt"/>
          <a:ea typeface="+mn-ea"/>
          <a:cs typeface="+mn-cs"/>
        </a:defRPr>
      </a:lvl5pPr>
      <a:lvl6pPr marL="2285406" algn="l" defTabSz="914162" rtl="0" eaLnBrk="1" latinLnBrk="0" hangingPunct="1">
        <a:defRPr sz="1800" kern="1200">
          <a:solidFill>
            <a:schemeClr val="tx1"/>
          </a:solidFill>
          <a:latin typeface="+mn-lt"/>
          <a:ea typeface="+mn-ea"/>
          <a:cs typeface="+mn-cs"/>
        </a:defRPr>
      </a:lvl6pPr>
      <a:lvl7pPr marL="2742487" algn="l" defTabSz="914162" rtl="0" eaLnBrk="1" latinLnBrk="0" hangingPunct="1">
        <a:defRPr sz="1800" kern="1200">
          <a:solidFill>
            <a:schemeClr val="tx1"/>
          </a:solidFill>
          <a:latin typeface="+mn-lt"/>
          <a:ea typeface="+mn-ea"/>
          <a:cs typeface="+mn-cs"/>
        </a:defRPr>
      </a:lvl7pPr>
      <a:lvl8pPr marL="3199566" algn="l" defTabSz="914162" rtl="0" eaLnBrk="1" latinLnBrk="0" hangingPunct="1">
        <a:defRPr sz="1800" kern="1200">
          <a:solidFill>
            <a:schemeClr val="tx1"/>
          </a:solidFill>
          <a:latin typeface="+mn-lt"/>
          <a:ea typeface="+mn-ea"/>
          <a:cs typeface="+mn-cs"/>
        </a:defRPr>
      </a:lvl8pPr>
      <a:lvl9pPr marL="3656647" algn="l" defTabSz="9141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6"/>
          <p:cNvSpPr>
            <a:spLocks noGrp="1"/>
          </p:cNvSpPr>
          <p:nvPr>
            <p:ph type="subTitle" idx="1"/>
          </p:nvPr>
        </p:nvSpPr>
        <p:spPr/>
        <p:txBody>
          <a:bodyPr/>
          <a:lstStyle/>
          <a:p>
            <a:r>
              <a:rPr lang="en-US" dirty="0"/>
              <a:t>Nicholas Cariello</a:t>
            </a:r>
            <a:br>
              <a:rPr lang="en-US" dirty="0"/>
            </a:br>
            <a:r>
              <a:rPr lang="en-US" dirty="0"/>
              <a:t>Graduate Research Assistant</a:t>
            </a:r>
            <a:br>
              <a:rPr lang="en-US" dirty="0"/>
            </a:br>
            <a:r>
              <a:rPr lang="en-US" dirty="0"/>
              <a:t>cariello@frib.msu.edu</a:t>
            </a:r>
          </a:p>
          <a:p>
            <a:r>
              <a:rPr lang="en-US" dirty="0"/>
              <a:t>30 May 2025</a:t>
            </a:r>
          </a:p>
        </p:txBody>
      </p:sp>
      <p:sp>
        <p:nvSpPr>
          <p:cNvPr id="9219" name="Title 5"/>
          <p:cNvSpPr>
            <a:spLocks noGrp="1"/>
          </p:cNvSpPr>
          <p:nvPr>
            <p:ph type="title"/>
          </p:nvPr>
        </p:nvSpPr>
        <p:spPr/>
        <p:txBody>
          <a:bodyPr/>
          <a:lstStyle/>
          <a:p>
            <a:r>
              <a:rPr lang="en-US" dirty="0"/>
              <a:t>Quantum Adiabatic Perturbation Theory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8EED7-9D34-43F5-5D38-C29344272C19}"/>
              </a:ext>
            </a:extLst>
          </p:cNvPr>
          <p:cNvSpPr>
            <a:spLocks noGrp="1"/>
          </p:cNvSpPr>
          <p:nvPr>
            <p:ph type="title"/>
          </p:nvPr>
        </p:nvSpPr>
        <p:spPr>
          <a:xfrm>
            <a:off x="101600" y="285757"/>
            <a:ext cx="11988800" cy="478624"/>
          </a:xfrm>
        </p:spPr>
        <p:txBody>
          <a:bodyPr wrap="square" anchor="ctr">
            <a:normAutofit/>
          </a:bodyPr>
          <a:lstStyle/>
          <a:p>
            <a:r>
              <a:rPr lang="en-US" dirty="0"/>
              <a:t>Circuit Schematic</a:t>
            </a:r>
          </a:p>
        </p:txBody>
      </p:sp>
      <mc:AlternateContent xmlns:mc="http://schemas.openxmlformats.org/markup-compatibility/2006">
        <mc:Choice xmlns:a14="http://schemas.microsoft.com/office/drawing/2010/main" Requires="a14">
          <p:sp>
            <p:nvSpPr>
              <p:cNvPr id="12" name="Content Placeholder 3">
                <a:extLst>
                  <a:ext uri="{FF2B5EF4-FFF2-40B4-BE49-F238E27FC236}">
                    <a16:creationId xmlns:a16="http://schemas.microsoft.com/office/drawing/2014/main" id="{E5E5CAE8-E239-5D0D-51D0-5BEDAEC656EA}"/>
                  </a:ext>
                </a:extLst>
              </p:cNvPr>
              <p:cNvSpPr>
                <a:spLocks noGrp="1"/>
              </p:cNvSpPr>
              <p:nvPr>
                <p:ph idx="10"/>
              </p:nvPr>
            </p:nvSpPr>
            <p:spPr>
              <a:xfrm>
                <a:off x="101602" y="3429001"/>
                <a:ext cx="11988805" cy="2585746"/>
              </a:xfrm>
            </p:spPr>
            <p:txBody>
              <a:bodyPr/>
              <a:lstStyle/>
              <a:p>
                <a:r>
                  <a:rPr lang="en-US" dirty="0"/>
                  <a:t>Find the first-order correction to the measurement of some operator </a:t>
                </a:r>
                <a14:m>
                  <m:oMath xmlns:m="http://schemas.openxmlformats.org/officeDocument/2006/math">
                    <m:r>
                      <a:rPr lang="en-US" b="0" i="1" smtClean="0">
                        <a:solidFill>
                          <a:srgbClr val="064308"/>
                        </a:solidFill>
                        <a:latin typeface="Cambria Math" panose="02040503050406030204" pitchFamily="18" charset="0"/>
                      </a:rPr>
                      <m:t>𝑂</m:t>
                    </m:r>
                  </m:oMath>
                </a14:m>
                <a:endParaRPr lang="en-US" dirty="0">
                  <a:latin typeface="+mn-lt"/>
                </a:endParaRPr>
              </a:p>
              <a:p>
                <a:r>
                  <a:rPr lang="en-US" dirty="0">
                    <a:latin typeface="+mn-lt"/>
                  </a:rPr>
                  <a:t>Namely, </a:t>
                </a:r>
                <a14:m>
                  <m:oMath xmlns:m="http://schemas.openxmlformats.org/officeDocument/2006/math">
                    <m:r>
                      <a:rPr lang="en-US" b="0" i="0" smtClean="0">
                        <a:latin typeface="Cambria Math" panose="02040503050406030204" pitchFamily="18" charset="0"/>
                      </a:rPr>
                      <m:t>2</m:t>
                    </m:r>
                    <m:r>
                      <a:rPr lang="en-US" b="0" i="1" smtClean="0">
                        <a:latin typeface="Cambria Math" panose="02040503050406030204" pitchFamily="18" charset="0"/>
                      </a:rPr>
                      <m:t>ℜ</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𝜓</m:t>
                                </m:r>
                              </m:e>
                              <m:sub>
                                <m:r>
                                  <a:rPr lang="en-US" b="0" i="1" smtClean="0">
                                    <a:latin typeface="Cambria Math" panose="02040503050406030204" pitchFamily="18" charset="0"/>
                                  </a:rPr>
                                  <m:t>𝑚</m:t>
                                </m:r>
                              </m:sub>
                              <m:sup>
                                <m:d>
                                  <m:dPr>
                                    <m:ctrlPr>
                                      <a:rPr lang="en-US" b="0" i="1" smtClean="0">
                                        <a:latin typeface="Cambria Math" panose="02040503050406030204" pitchFamily="18" charset="0"/>
                                      </a:rPr>
                                    </m:ctrlPr>
                                  </m:dPr>
                                  <m:e>
                                    <m:r>
                                      <a:rPr lang="en-US" b="0" i="1" smtClean="0">
                                        <a:latin typeface="Cambria Math" panose="02040503050406030204" pitchFamily="18" charset="0"/>
                                      </a:rPr>
                                      <m:t>1</m:t>
                                    </m:r>
                                  </m:e>
                                </m:d>
                              </m:sup>
                            </m:sSubSup>
                          </m:e>
                        </m:d>
                        <m:r>
                          <a:rPr lang="en-US" b="0" i="1" smtClean="0">
                            <a:latin typeface="Cambria Math" panose="02040503050406030204" pitchFamily="18" charset="0"/>
                          </a:rPr>
                          <m:t>𝑂</m:t>
                        </m:r>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𝜓</m:t>
                                </m:r>
                              </m:e>
                              <m:sub>
                                <m:r>
                                  <a:rPr lang="en-US" b="0" i="1" smtClean="0">
                                    <a:latin typeface="Cambria Math" panose="02040503050406030204" pitchFamily="18" charset="0"/>
                                  </a:rPr>
                                  <m:t>𝑚</m:t>
                                </m:r>
                              </m:sub>
                              <m:sup>
                                <m:d>
                                  <m:dPr>
                                    <m:ctrlPr>
                                      <a:rPr lang="en-US" b="0" i="1" smtClean="0">
                                        <a:latin typeface="Cambria Math" panose="02040503050406030204" pitchFamily="18" charset="0"/>
                                      </a:rPr>
                                    </m:ctrlPr>
                                  </m:dPr>
                                  <m:e>
                                    <m:r>
                                      <a:rPr lang="en-US" b="0" i="1" smtClean="0">
                                        <a:latin typeface="Cambria Math" panose="02040503050406030204" pitchFamily="18" charset="0"/>
                                      </a:rPr>
                                      <m:t>0</m:t>
                                    </m:r>
                                  </m:e>
                                </m:d>
                              </m:sup>
                            </m:sSubSup>
                          </m:e>
                        </m:d>
                        <m:r>
                          <a:rPr lang="en-US" b="0" i="1" smtClean="0">
                            <a:latin typeface="Cambria Math" panose="02040503050406030204" pitchFamily="18" charset="0"/>
                          </a:rPr>
                          <m:t> </m:t>
                        </m:r>
                      </m:e>
                    </m:d>
                    <m:r>
                      <a:rPr lang="en-US" b="0" i="1" smtClean="0">
                        <a:latin typeface="Cambria Math" panose="02040503050406030204" pitchFamily="18" charset="0"/>
                      </a:rPr>
                      <m:t> </m:t>
                    </m:r>
                  </m:oMath>
                </a14:m>
                <a:endParaRPr lang="en-US" dirty="0">
                  <a:latin typeface="+mn-lt"/>
                </a:endParaRPr>
              </a:p>
              <a:p>
                <a:r>
                  <a:rPr lang="en-US" dirty="0">
                    <a:latin typeface="+mn-lt"/>
                  </a:rPr>
                  <a:t>Do this by creating a superposition of the 0</a:t>
                </a:r>
                <a:r>
                  <a:rPr lang="en-US" baseline="30000" dirty="0">
                    <a:latin typeface="+mn-lt"/>
                  </a:rPr>
                  <a:t>th</a:t>
                </a:r>
                <a:r>
                  <a:rPr lang="en-US" dirty="0">
                    <a:latin typeface="+mn-lt"/>
                  </a:rPr>
                  <a:t> – order and 1</a:t>
                </a:r>
                <a:r>
                  <a:rPr lang="en-US" baseline="30000" dirty="0">
                    <a:latin typeface="+mn-lt"/>
                  </a:rPr>
                  <a:t>st</a:t>
                </a:r>
                <a:r>
                  <a:rPr lang="en-US" dirty="0">
                    <a:latin typeface="+mn-lt"/>
                  </a:rPr>
                  <a:t> – order Dyson series terms.</a:t>
                </a:r>
              </a:p>
              <a:p>
                <a:r>
                  <a:rPr lang="en-US" dirty="0">
                    <a:latin typeface="+mn-lt"/>
                  </a:rPr>
                  <a:t>Measuring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𝑌</m:t>
                        </m:r>
                      </m:sub>
                    </m:sSub>
                  </m:oMath>
                </a14:m>
                <a:r>
                  <a:rPr lang="en-US" dirty="0">
                    <a:latin typeface="+mn-lt"/>
                  </a:rPr>
                  <a:t> on the ancilla removes divergences.</a:t>
                </a:r>
              </a:p>
              <a:p>
                <a:pPr lvl="1"/>
                <a:r>
                  <a:rPr lang="en-US" dirty="0">
                    <a:solidFill>
                      <a:srgbClr val="064308"/>
                    </a:solidFill>
                    <a:latin typeface="+mn-lt"/>
                  </a:rPr>
                  <a:t>This measurement yields the imaginary part of a 0</a:t>
                </a:r>
                <a:r>
                  <a:rPr lang="en-US" baseline="30000" dirty="0">
                    <a:solidFill>
                      <a:srgbClr val="064308"/>
                    </a:solidFill>
                    <a:latin typeface="+mn-lt"/>
                  </a:rPr>
                  <a:t>th</a:t>
                </a:r>
                <a:r>
                  <a:rPr lang="en-US" dirty="0">
                    <a:solidFill>
                      <a:srgbClr val="064308"/>
                    </a:solidFill>
                    <a:latin typeface="+mn-lt"/>
                  </a:rPr>
                  <a:t> – order transition amplitude that we know must be fully real.</a:t>
                </a:r>
              </a:p>
            </p:txBody>
          </p:sp>
        </mc:Choice>
        <mc:Fallback>
          <p:sp>
            <p:nvSpPr>
              <p:cNvPr id="12" name="Content Placeholder 3">
                <a:extLst>
                  <a:ext uri="{FF2B5EF4-FFF2-40B4-BE49-F238E27FC236}">
                    <a16:creationId xmlns:a16="http://schemas.microsoft.com/office/drawing/2014/main" id="{E5E5CAE8-E239-5D0D-51D0-5BEDAEC656EA}"/>
                  </a:ext>
                </a:extLst>
              </p:cNvPr>
              <p:cNvSpPr>
                <a:spLocks noGrp="1" noRot="1" noChangeAspect="1" noMove="1" noResize="1" noEditPoints="1" noAdjustHandles="1" noChangeArrowheads="1" noChangeShapeType="1" noTextEdit="1"/>
              </p:cNvSpPr>
              <p:nvPr>
                <p:ph idx="10"/>
              </p:nvPr>
            </p:nvSpPr>
            <p:spPr>
              <a:xfrm>
                <a:off x="101602" y="3429001"/>
                <a:ext cx="11988805" cy="2585746"/>
              </a:xfrm>
              <a:blipFill>
                <a:blip r:embed="rId3"/>
                <a:stretch>
                  <a:fillRect l="-1322" t="-4717" r="-305" b="-165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4543301-23EC-9053-3525-A5AD841D41FE}"/>
              </a:ext>
            </a:extLst>
          </p:cNvPr>
          <p:cNvSpPr>
            <a:spLocks noGrp="1"/>
          </p:cNvSpPr>
          <p:nvPr>
            <p:ph type="ftr" sz="quarter" idx="11"/>
          </p:nvPr>
        </p:nvSpPr>
        <p:spPr>
          <a:xfrm>
            <a:off x="5520912" y="6356450"/>
            <a:ext cx="5655095" cy="364628"/>
          </a:xfrm>
        </p:spPr>
        <p:txBody>
          <a:bodyPr anchor="b">
            <a:normAutofit/>
          </a:bodyPr>
          <a:lstStyle/>
          <a:p>
            <a:pPr>
              <a:spcAft>
                <a:spcPts val="600"/>
              </a:spcAft>
              <a:defRPr/>
            </a:pPr>
            <a:r>
              <a:rPr lang="it-IT"/>
              <a:t>N. Cariello, 30 May 2025</a:t>
            </a:r>
            <a:endParaRPr lang="en-US"/>
          </a:p>
        </p:txBody>
      </p:sp>
      <p:sp>
        <p:nvSpPr>
          <p:cNvPr id="5" name="Slide Number Placeholder 4">
            <a:extLst>
              <a:ext uri="{FF2B5EF4-FFF2-40B4-BE49-F238E27FC236}">
                <a16:creationId xmlns:a16="http://schemas.microsoft.com/office/drawing/2014/main" id="{3DB8FCB0-4B77-6A0C-7075-C8575B92D770}"/>
              </a:ext>
            </a:extLst>
          </p:cNvPr>
          <p:cNvSpPr>
            <a:spLocks noGrp="1"/>
          </p:cNvSpPr>
          <p:nvPr>
            <p:ph type="sldNum" sz="quarter" idx="12"/>
          </p:nvPr>
        </p:nvSpPr>
        <p:spPr>
          <a:xfrm>
            <a:off x="11176000" y="6356450"/>
            <a:ext cx="1016000" cy="364628"/>
          </a:xfrm>
        </p:spPr>
        <p:txBody>
          <a:bodyPr wrap="square" anchor="b">
            <a:normAutofit/>
          </a:bodyPr>
          <a:lstStyle/>
          <a:p>
            <a:pPr>
              <a:spcAft>
                <a:spcPts val="600"/>
              </a:spcAft>
              <a:defRPr/>
            </a:pPr>
            <a:r>
              <a:rPr lang="en-US"/>
              <a:t>, Slide </a:t>
            </a:r>
            <a:fld id="{35AD4620-7552-4207-8973-898801ED212B}" type="slidenum">
              <a:rPr lang="en-US" smtClean="0"/>
              <a:pPr>
                <a:spcAft>
                  <a:spcPts val="600"/>
                </a:spcAft>
                <a:defRPr/>
              </a:pPr>
              <a:t>10</a:t>
            </a:fld>
            <a:endParaRPr lang="en-US"/>
          </a:p>
        </p:txBody>
      </p:sp>
      <p:pic>
        <p:nvPicPr>
          <p:cNvPr id="9" name="Picture 8">
            <a:extLst>
              <a:ext uri="{FF2B5EF4-FFF2-40B4-BE49-F238E27FC236}">
                <a16:creationId xmlns:a16="http://schemas.microsoft.com/office/drawing/2014/main" id="{2DD4606C-2F32-9560-6164-B0505BDB489A}"/>
              </a:ext>
            </a:extLst>
          </p:cNvPr>
          <p:cNvPicPr>
            <a:picLocks noChangeAspect="1"/>
          </p:cNvPicPr>
          <p:nvPr/>
        </p:nvPicPr>
        <p:blipFill>
          <a:blip r:embed="rId4"/>
          <a:stretch>
            <a:fillRect/>
          </a:stretch>
        </p:blipFill>
        <p:spPr>
          <a:xfrm>
            <a:off x="1310225" y="1140808"/>
            <a:ext cx="9571549" cy="1844200"/>
          </a:xfrm>
          <a:prstGeom prst="rect">
            <a:avLst/>
          </a:prstGeom>
        </p:spPr>
      </p:pic>
    </p:spTree>
    <p:extLst>
      <p:ext uri="{BB962C8B-B14F-4D97-AF65-F5344CB8AC3E}">
        <p14:creationId xmlns:p14="http://schemas.microsoft.com/office/powerpoint/2010/main" val="321443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6F70E7-6CA2-EAF9-0478-2538F2AE33FE}"/>
              </a:ext>
            </a:extLst>
          </p:cNvPr>
          <p:cNvPicPr>
            <a:picLocks noChangeAspect="1"/>
          </p:cNvPicPr>
          <p:nvPr/>
        </p:nvPicPr>
        <p:blipFill>
          <a:blip r:embed="rId2"/>
          <a:stretch>
            <a:fillRect/>
          </a:stretch>
        </p:blipFill>
        <p:spPr>
          <a:xfrm>
            <a:off x="102504" y="1371600"/>
            <a:ext cx="11987896" cy="1678305"/>
          </a:xfrm>
          <a:prstGeom prst="rect">
            <a:avLst/>
          </a:prstGeom>
          <a:noFill/>
        </p:spPr>
      </p:pic>
      <p:sp>
        <p:nvSpPr>
          <p:cNvPr id="3" name="Title 2">
            <a:extLst>
              <a:ext uri="{FF2B5EF4-FFF2-40B4-BE49-F238E27FC236}">
                <a16:creationId xmlns:a16="http://schemas.microsoft.com/office/drawing/2014/main" id="{C12087AC-4AE1-28A0-6E8F-95750FC15332}"/>
              </a:ext>
            </a:extLst>
          </p:cNvPr>
          <p:cNvSpPr>
            <a:spLocks noGrp="1"/>
          </p:cNvSpPr>
          <p:nvPr>
            <p:ph type="title"/>
          </p:nvPr>
        </p:nvSpPr>
        <p:spPr>
          <a:xfrm>
            <a:off x="101600" y="289337"/>
            <a:ext cx="11988800" cy="478624"/>
          </a:xfrm>
        </p:spPr>
        <p:txBody>
          <a:bodyPr wrap="square" anchor="ctr">
            <a:normAutofit/>
          </a:bodyPr>
          <a:lstStyle/>
          <a:p>
            <a:r>
              <a:rPr lang="en-US" dirty="0"/>
              <a:t>General Circuit Schematic</a:t>
            </a:r>
          </a:p>
        </p:txBody>
      </p:sp>
      <p:sp>
        <p:nvSpPr>
          <p:cNvPr id="4" name="Footer Placeholder 3">
            <a:extLst>
              <a:ext uri="{FF2B5EF4-FFF2-40B4-BE49-F238E27FC236}">
                <a16:creationId xmlns:a16="http://schemas.microsoft.com/office/drawing/2014/main" id="{918774FD-B368-03AC-CE81-37E9E6CDD9FC}"/>
              </a:ext>
            </a:extLst>
          </p:cNvPr>
          <p:cNvSpPr>
            <a:spLocks noGrp="1"/>
          </p:cNvSpPr>
          <p:nvPr>
            <p:ph type="ftr" sz="quarter" idx="10"/>
          </p:nvPr>
        </p:nvSpPr>
        <p:spPr>
          <a:xfrm>
            <a:off x="5520912" y="6356450"/>
            <a:ext cx="5655095" cy="364628"/>
          </a:xfrm>
        </p:spPr>
        <p:txBody>
          <a:bodyPr anchor="b">
            <a:normAutofit/>
          </a:bodyPr>
          <a:lstStyle/>
          <a:p>
            <a:pPr>
              <a:spcAft>
                <a:spcPts val="600"/>
              </a:spcAft>
              <a:defRPr/>
            </a:pPr>
            <a:r>
              <a:rPr lang="it-IT"/>
              <a:t>N. Cariello, 30 May 2025</a:t>
            </a:r>
            <a:endParaRPr lang="en-US"/>
          </a:p>
        </p:txBody>
      </p:sp>
      <p:sp>
        <p:nvSpPr>
          <p:cNvPr id="5" name="Slide Number Placeholder 4">
            <a:extLst>
              <a:ext uri="{FF2B5EF4-FFF2-40B4-BE49-F238E27FC236}">
                <a16:creationId xmlns:a16="http://schemas.microsoft.com/office/drawing/2014/main" id="{9F075ABE-02C4-ABF9-8360-07EB051D0649}"/>
              </a:ext>
            </a:extLst>
          </p:cNvPr>
          <p:cNvSpPr>
            <a:spLocks noGrp="1"/>
          </p:cNvSpPr>
          <p:nvPr>
            <p:ph type="sldNum" sz="quarter" idx="11"/>
          </p:nvPr>
        </p:nvSpPr>
        <p:spPr>
          <a:xfrm>
            <a:off x="11176000" y="6356450"/>
            <a:ext cx="1016000" cy="364628"/>
          </a:xfrm>
        </p:spPr>
        <p:txBody>
          <a:bodyPr wrap="square" anchor="b">
            <a:normAutofit/>
          </a:bodyPr>
          <a:lstStyle/>
          <a:p>
            <a:pPr>
              <a:spcAft>
                <a:spcPts val="600"/>
              </a:spcAft>
              <a:defRPr/>
            </a:pPr>
            <a:r>
              <a:rPr lang="en-US"/>
              <a:t>, Slide </a:t>
            </a:r>
            <a:fld id="{35AD4620-7552-4207-8973-898801ED212B}" type="slidenum">
              <a:rPr lang="en-US" smtClean="0"/>
              <a:pPr>
                <a:spcAft>
                  <a:spcPts val="600"/>
                </a:spcAft>
                <a:defRPr/>
              </a:pPr>
              <a:t>11</a:t>
            </a:fld>
            <a:endParaRPr lang="en-US"/>
          </a:p>
        </p:txBody>
      </p:sp>
      <p:sp>
        <p:nvSpPr>
          <p:cNvPr id="9" name="Content Placeholder 3">
            <a:extLst>
              <a:ext uri="{FF2B5EF4-FFF2-40B4-BE49-F238E27FC236}">
                <a16:creationId xmlns:a16="http://schemas.microsoft.com/office/drawing/2014/main" id="{2BC43A13-9ABD-8C6E-496B-81BF7F2305FB}"/>
              </a:ext>
            </a:extLst>
          </p:cNvPr>
          <p:cNvSpPr txBox="1">
            <a:spLocks/>
          </p:cNvSpPr>
          <p:nvPr/>
        </p:nvSpPr>
        <p:spPr>
          <a:xfrm>
            <a:off x="101602" y="3581399"/>
            <a:ext cx="11988805" cy="2433347"/>
          </a:xfrm>
          <a:prstGeom prst="rect">
            <a:avLst/>
          </a:prstGeom>
        </p:spPr>
        <p:txBody>
          <a:bodyPr lIns="0" tIns="45712" rIns="0" bIns="45712" anchor="b"/>
          <a:lstStyle>
            <a:defPPr>
              <a:defRPr lang="en-US"/>
            </a:defPPr>
            <a:lvl1pPr algn="r" defTabSz="457126" rtl="0" eaLnBrk="0" fontAlgn="base" hangingPunct="0">
              <a:lnSpc>
                <a:spcPct val="90000"/>
              </a:lnSpc>
              <a:spcBef>
                <a:spcPct val="0"/>
              </a:spcBef>
              <a:spcAft>
                <a:spcPct val="0"/>
              </a:spcAft>
              <a:defRPr sz="1200" kern="1200" smtClean="0">
                <a:solidFill>
                  <a:srgbClr val="064308"/>
                </a:solidFill>
                <a:latin typeface="Arial"/>
                <a:ea typeface="+mn-ea"/>
                <a:cs typeface="Arial"/>
              </a:defRPr>
            </a:lvl1pPr>
            <a:lvl2pPr marL="457126"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254"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379"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506"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5633" algn="l" defTabSz="914254" rtl="0" eaLnBrk="1" latinLnBrk="0" hangingPunct="1">
              <a:defRPr kern="1200">
                <a:solidFill>
                  <a:schemeClr val="tx1"/>
                </a:solidFill>
                <a:latin typeface="Arial" pitchFamily="34" charset="0"/>
                <a:ea typeface="ヒラギノ角ゴ Pro W3"/>
                <a:cs typeface="ヒラギノ角ゴ Pro W3"/>
              </a:defRPr>
            </a:lvl6pPr>
            <a:lvl7pPr marL="2742759" algn="l" defTabSz="914254" rtl="0" eaLnBrk="1" latinLnBrk="0" hangingPunct="1">
              <a:defRPr kern="1200">
                <a:solidFill>
                  <a:schemeClr val="tx1"/>
                </a:solidFill>
                <a:latin typeface="Arial" pitchFamily="34" charset="0"/>
                <a:ea typeface="ヒラギノ角ゴ Pro W3"/>
                <a:cs typeface="ヒラギノ角ゴ Pro W3"/>
              </a:defRPr>
            </a:lvl7pPr>
            <a:lvl8pPr marL="3199886" algn="l" defTabSz="914254" rtl="0" eaLnBrk="1" latinLnBrk="0" hangingPunct="1">
              <a:defRPr kern="1200">
                <a:solidFill>
                  <a:schemeClr val="tx1"/>
                </a:solidFill>
                <a:latin typeface="Arial" pitchFamily="34" charset="0"/>
                <a:ea typeface="ヒラギノ角ゴ Pro W3"/>
                <a:cs typeface="ヒラギノ角ゴ Pro W3"/>
              </a:defRPr>
            </a:lvl8pPr>
            <a:lvl9pPr marL="3657012" algn="l" defTabSz="914254" rtl="0" eaLnBrk="1" latinLnBrk="0" hangingPunct="1">
              <a:defRPr kern="1200">
                <a:solidFill>
                  <a:schemeClr val="tx1"/>
                </a:solidFill>
                <a:latin typeface="Arial" pitchFamily="34" charset="0"/>
                <a:ea typeface="ヒラギノ角ゴ Pro W3"/>
                <a:cs typeface="ヒラギノ角ゴ Pro W3"/>
              </a:defRPr>
            </a:lvl9pPr>
          </a:lstStyle>
          <a:p>
            <a:pPr algn="l"/>
            <a:endParaRPr lang="en-US" sz="2200" dirty="0">
              <a:latin typeface="+mn-lt"/>
            </a:endParaRPr>
          </a:p>
        </p:txBody>
      </p:sp>
      <mc:AlternateContent xmlns:mc="http://schemas.openxmlformats.org/markup-compatibility/2006" xmlns:a14="http://schemas.microsoft.com/office/drawing/2010/main">
        <mc:Choice Requires="a14">
          <p:sp>
            <p:nvSpPr>
              <p:cNvPr id="10" name="Content Placeholder 1">
                <a:extLst>
                  <a:ext uri="{FF2B5EF4-FFF2-40B4-BE49-F238E27FC236}">
                    <a16:creationId xmlns:a16="http://schemas.microsoft.com/office/drawing/2014/main" id="{B0A5207F-05C2-DE99-C886-A1E63020F8EE}"/>
                  </a:ext>
                </a:extLst>
              </p:cNvPr>
              <p:cNvSpPr>
                <a:spLocks noGrp="1"/>
              </p:cNvSpPr>
              <p:nvPr>
                <p:ph idx="1"/>
              </p:nvPr>
            </p:nvSpPr>
            <p:spPr>
              <a:xfrm>
                <a:off x="101600" y="4419600"/>
                <a:ext cx="11987896" cy="1584959"/>
              </a:xfrm>
            </p:spPr>
            <p:txBody>
              <a:bodyPr/>
              <a:lstStyle/>
              <a:p>
                <a:r>
                  <a:rPr lang="en-US" dirty="0"/>
                  <a:t>Finds the transition element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ℜ</m:t>
                    </m:r>
                    <m:d>
                      <m:dPr>
                        <m:begChr m:val="{"/>
                        <m:endChr m:val="}"/>
                        <m:ctrlPr>
                          <a:rPr lang="en-US" i="1">
                            <a:latin typeface="Cambria Math" panose="02040503050406030204" pitchFamily="18" charset="0"/>
                          </a:rPr>
                        </m:ctrlPr>
                      </m:dPr>
                      <m:e>
                        <m:r>
                          <a:rPr lang="en-US" i="1">
                            <a:latin typeface="Cambria Math" panose="02040503050406030204" pitchFamily="18" charset="0"/>
                          </a:rPr>
                          <m:t> </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𝑚</m:t>
                                </m:r>
                              </m:sub>
                              <m:sup>
                                <m:d>
                                  <m:dPr>
                                    <m:ctrlPr>
                                      <a:rPr lang="en-US" i="1">
                                        <a:latin typeface="Cambria Math" panose="02040503050406030204" pitchFamily="18" charset="0"/>
                                      </a:rPr>
                                    </m:ctrlPr>
                                  </m:dPr>
                                  <m:e>
                                    <m:r>
                                      <a:rPr lang="en-US" b="0" i="1" smtClean="0">
                                        <a:latin typeface="Cambria Math" panose="02040503050406030204" pitchFamily="18" charset="0"/>
                                      </a:rPr>
                                      <m:t>𝑗</m:t>
                                    </m:r>
                                  </m:e>
                                </m:d>
                              </m:sup>
                            </m:sSubSup>
                          </m:e>
                        </m:d>
                        <m:r>
                          <a:rPr lang="en-US" i="1">
                            <a:latin typeface="Cambria Math" panose="02040503050406030204" pitchFamily="18" charset="0"/>
                          </a:rPr>
                          <m:t>𝑂</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𝑚</m:t>
                                </m:r>
                              </m:sub>
                              <m:sup>
                                <m:d>
                                  <m:dPr>
                                    <m:ctrlPr>
                                      <a:rPr lang="en-US" i="1">
                                        <a:latin typeface="Cambria Math" panose="02040503050406030204" pitchFamily="18" charset="0"/>
                                      </a:rPr>
                                    </m:ctrlPr>
                                  </m:dPr>
                                  <m:e>
                                    <m:r>
                                      <a:rPr lang="en-US" b="0" i="1" smtClean="0">
                                        <a:latin typeface="Cambria Math" panose="02040503050406030204" pitchFamily="18" charset="0"/>
                                      </a:rPr>
                                      <m:t>𝑖</m:t>
                                    </m:r>
                                  </m:e>
                                </m:d>
                              </m:sup>
                            </m:sSubSup>
                          </m:e>
                        </m:d>
                        <m:r>
                          <a:rPr lang="en-US" i="1">
                            <a:latin typeface="Cambria Math" panose="02040503050406030204" pitchFamily="18" charset="0"/>
                          </a:rPr>
                          <m:t> </m:t>
                        </m:r>
                      </m:e>
                    </m:d>
                    <m:r>
                      <a:rPr lang="en-US" i="1">
                        <a:latin typeface="Cambria Math" panose="02040503050406030204" pitchFamily="18" charset="0"/>
                      </a:rPr>
                      <m:t> </m:t>
                    </m:r>
                  </m:oMath>
                </a14:m>
                <a:endParaRPr lang="en-US" dirty="0"/>
              </a:p>
              <a:p>
                <a:r>
                  <a:rPr lang="en-US" dirty="0"/>
                  <a:t>The controlled and anti-controlled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oMath>
                </a14:m>
                <a:r>
                  <a:rPr lang="en-US" dirty="0">
                    <a:latin typeface="+mn-lt"/>
                  </a:rPr>
                  <a:t> insertions can happen in any order</a:t>
                </a:r>
              </a:p>
              <a:p>
                <a:r>
                  <a:rPr lang="en-US" dirty="0"/>
                  <a:t> Need to subtract out divergences related to lower-order energy corrections in post-processing </a:t>
                </a:r>
              </a:p>
            </p:txBody>
          </p:sp>
        </mc:Choice>
        <mc:Fallback xmlns="">
          <p:sp>
            <p:nvSpPr>
              <p:cNvPr id="10" name="Content Placeholder 1">
                <a:extLst>
                  <a:ext uri="{FF2B5EF4-FFF2-40B4-BE49-F238E27FC236}">
                    <a16:creationId xmlns:a16="http://schemas.microsoft.com/office/drawing/2014/main" id="{B0A5207F-05C2-DE99-C886-A1E63020F8EE}"/>
                  </a:ext>
                </a:extLst>
              </p:cNvPr>
              <p:cNvSpPr>
                <a:spLocks noGrp="1" noRot="1" noChangeAspect="1" noMove="1" noResize="1" noEditPoints="1" noAdjustHandles="1" noChangeArrowheads="1" noChangeShapeType="1" noTextEdit="1"/>
              </p:cNvSpPr>
              <p:nvPr>
                <p:ph idx="1"/>
              </p:nvPr>
            </p:nvSpPr>
            <p:spPr>
              <a:xfrm>
                <a:off x="101600" y="4419600"/>
                <a:ext cx="11987896" cy="1584959"/>
              </a:xfrm>
              <a:blipFill>
                <a:blip r:embed="rId3"/>
                <a:stretch>
                  <a:fillRect l="-1322" t="-769" r="-814" b="-2308"/>
                </a:stretch>
              </a:blipFill>
            </p:spPr>
            <p:txBody>
              <a:bodyPr/>
              <a:lstStyle/>
              <a:p>
                <a:r>
                  <a:rPr lang="en-US">
                    <a:noFill/>
                  </a:rPr>
                  <a:t> </a:t>
                </a:r>
              </a:p>
            </p:txBody>
          </p:sp>
        </mc:Fallback>
      </mc:AlternateContent>
      <p:sp>
        <p:nvSpPr>
          <p:cNvPr id="11" name="Right Brace 10">
            <a:extLst>
              <a:ext uri="{FF2B5EF4-FFF2-40B4-BE49-F238E27FC236}">
                <a16:creationId xmlns:a16="http://schemas.microsoft.com/office/drawing/2014/main" id="{4759731C-4DA4-B6E5-8FA2-B3ACA9C9A934}"/>
              </a:ext>
            </a:extLst>
          </p:cNvPr>
          <p:cNvSpPr/>
          <p:nvPr/>
        </p:nvSpPr>
        <p:spPr>
          <a:xfrm rot="5400000">
            <a:off x="3544252" y="1334452"/>
            <a:ext cx="379096" cy="3810000"/>
          </a:xfrm>
          <a:prstGeom prst="rightBrace">
            <a:avLst>
              <a:gd name="adj1" fmla="val 78586"/>
              <a:gd name="adj2" fmla="val 50000"/>
            </a:avLst>
          </a:prstGeom>
          <a:ln>
            <a:solidFill>
              <a:srgbClr val="06430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B16FA3BC-9B25-DCB8-701B-CEA04A7E3D2F}"/>
              </a:ext>
            </a:extLst>
          </p:cNvPr>
          <p:cNvSpPr/>
          <p:nvPr/>
        </p:nvSpPr>
        <p:spPr>
          <a:xfrm rot="5400000">
            <a:off x="8040052" y="1334453"/>
            <a:ext cx="379096" cy="3810000"/>
          </a:xfrm>
          <a:prstGeom prst="rightBrace">
            <a:avLst>
              <a:gd name="adj1" fmla="val 78586"/>
              <a:gd name="adj2" fmla="val 50000"/>
            </a:avLst>
          </a:prstGeom>
          <a:ln>
            <a:solidFill>
              <a:srgbClr val="06430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A707132C-0BEC-2E07-E093-D47B92769E83}"/>
              </a:ext>
            </a:extLst>
          </p:cNvPr>
          <p:cNvSpPr txBox="1"/>
          <p:nvPr/>
        </p:nvSpPr>
        <p:spPr>
          <a:xfrm>
            <a:off x="2324100" y="3400358"/>
            <a:ext cx="2819400" cy="430887"/>
          </a:xfrm>
          <a:prstGeom prst="rect">
            <a:avLst/>
          </a:prstGeom>
          <a:noFill/>
        </p:spPr>
        <p:txBody>
          <a:bodyPr wrap="square" rtlCol="0">
            <a:spAutoFit/>
          </a:bodyPr>
          <a:lstStyle/>
          <a:p>
            <a:r>
              <a:rPr lang="en-US" sz="2200" dirty="0">
                <a:solidFill>
                  <a:srgbClr val="064308"/>
                </a:solidFill>
              </a:rPr>
              <a:t>j controlled insertions</a:t>
            </a:r>
          </a:p>
        </p:txBody>
      </p:sp>
      <p:sp>
        <p:nvSpPr>
          <p:cNvPr id="14" name="TextBox 13">
            <a:extLst>
              <a:ext uri="{FF2B5EF4-FFF2-40B4-BE49-F238E27FC236}">
                <a16:creationId xmlns:a16="http://schemas.microsoft.com/office/drawing/2014/main" id="{4470D406-FD23-A50C-2482-598420237426}"/>
              </a:ext>
            </a:extLst>
          </p:cNvPr>
          <p:cNvSpPr txBox="1"/>
          <p:nvPr/>
        </p:nvSpPr>
        <p:spPr>
          <a:xfrm>
            <a:off x="6521370" y="3400358"/>
            <a:ext cx="3810000" cy="430887"/>
          </a:xfrm>
          <a:prstGeom prst="rect">
            <a:avLst/>
          </a:prstGeom>
          <a:noFill/>
        </p:spPr>
        <p:txBody>
          <a:bodyPr wrap="square" rtlCol="0">
            <a:spAutoFit/>
          </a:bodyPr>
          <a:lstStyle/>
          <a:p>
            <a:r>
              <a:rPr lang="en-US" sz="2200" dirty="0" err="1">
                <a:solidFill>
                  <a:srgbClr val="064308"/>
                </a:solidFill>
              </a:rPr>
              <a:t>i</a:t>
            </a:r>
            <a:r>
              <a:rPr lang="en-US" sz="2200" dirty="0">
                <a:solidFill>
                  <a:srgbClr val="064308"/>
                </a:solidFill>
              </a:rPr>
              <a:t> anti-controlled insertions</a:t>
            </a:r>
          </a:p>
        </p:txBody>
      </p:sp>
    </p:spTree>
    <p:extLst>
      <p:ext uri="{BB962C8B-B14F-4D97-AF65-F5344CB8AC3E}">
        <p14:creationId xmlns:p14="http://schemas.microsoft.com/office/powerpoint/2010/main" val="36608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805413-D4F1-DA25-42D2-55DDCE8FE637}"/>
              </a:ext>
            </a:extLst>
          </p:cNvPr>
          <p:cNvSpPr>
            <a:spLocks noGrp="1"/>
          </p:cNvSpPr>
          <p:nvPr>
            <p:ph idx="1"/>
          </p:nvPr>
        </p:nvSpPr>
        <p:spPr/>
        <p:txBody>
          <a:bodyPr/>
          <a:lstStyle/>
          <a:p>
            <a:r>
              <a:rPr lang="en-US" dirty="0"/>
              <a:t>Method to find perturbative corrections to a wavefunction using a quantum computer</a:t>
            </a:r>
          </a:p>
          <a:p>
            <a:r>
              <a:rPr lang="en-US" dirty="0"/>
              <a:t>Able to recursively find higher order corrections</a:t>
            </a:r>
          </a:p>
          <a:p>
            <a:r>
              <a:rPr lang="en-US" dirty="0"/>
              <a:t>When run in tandem with other methods, this can be a powerful tool to solve large, difficult to simulate Hamiltonians</a:t>
            </a:r>
          </a:p>
        </p:txBody>
      </p:sp>
      <p:sp>
        <p:nvSpPr>
          <p:cNvPr id="3" name="Title 2">
            <a:extLst>
              <a:ext uri="{FF2B5EF4-FFF2-40B4-BE49-F238E27FC236}">
                <a16:creationId xmlns:a16="http://schemas.microsoft.com/office/drawing/2014/main" id="{49CB1403-EEAE-1193-562B-BF2E7817E511}"/>
              </a:ext>
            </a:extLst>
          </p:cNvPr>
          <p:cNvSpPr>
            <a:spLocks noGrp="1"/>
          </p:cNvSpPr>
          <p:nvPr>
            <p:ph type="title"/>
          </p:nvPr>
        </p:nvSpPr>
        <p:spPr/>
        <p:txBody>
          <a:bodyPr/>
          <a:lstStyle/>
          <a:p>
            <a:r>
              <a:rPr lang="en-US" dirty="0"/>
              <a:t>Conclusions</a:t>
            </a:r>
          </a:p>
        </p:txBody>
      </p:sp>
      <p:sp>
        <p:nvSpPr>
          <p:cNvPr id="4" name="Footer Placeholder 3">
            <a:extLst>
              <a:ext uri="{FF2B5EF4-FFF2-40B4-BE49-F238E27FC236}">
                <a16:creationId xmlns:a16="http://schemas.microsoft.com/office/drawing/2014/main" id="{7C080FC2-7317-3CEF-F6DC-E0EF61BB1F2E}"/>
              </a:ext>
            </a:extLst>
          </p:cNvPr>
          <p:cNvSpPr>
            <a:spLocks noGrp="1"/>
          </p:cNvSpPr>
          <p:nvPr>
            <p:ph type="ftr" sz="quarter" idx="10"/>
          </p:nvPr>
        </p:nvSpPr>
        <p:spPr/>
        <p:txBody>
          <a:bodyPr/>
          <a:lstStyle/>
          <a:p>
            <a:pPr>
              <a:defRPr/>
            </a:pPr>
            <a:r>
              <a:rPr lang="it-IT"/>
              <a:t>N. Cariello, 30 May 2025</a:t>
            </a:r>
            <a:endParaRPr lang="en-US" dirty="0"/>
          </a:p>
        </p:txBody>
      </p:sp>
      <p:sp>
        <p:nvSpPr>
          <p:cNvPr id="5" name="Slide Number Placeholder 4">
            <a:extLst>
              <a:ext uri="{FF2B5EF4-FFF2-40B4-BE49-F238E27FC236}">
                <a16:creationId xmlns:a16="http://schemas.microsoft.com/office/drawing/2014/main" id="{98638B69-9DC2-837C-B862-988DB17F0A42}"/>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12</a:t>
            </a:fld>
            <a:endParaRPr lang="en-US" dirty="0"/>
          </a:p>
        </p:txBody>
      </p:sp>
    </p:spTree>
    <p:extLst>
      <p:ext uri="{BB962C8B-B14F-4D97-AF65-F5344CB8AC3E}">
        <p14:creationId xmlns:p14="http://schemas.microsoft.com/office/powerpoint/2010/main" val="381447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2B2926-9073-E45B-2EF7-8CF5A4901A41}"/>
              </a:ext>
            </a:extLst>
          </p:cNvPr>
          <p:cNvSpPr>
            <a:spLocks noGrp="1"/>
          </p:cNvSpPr>
          <p:nvPr>
            <p:ph idx="1"/>
          </p:nvPr>
        </p:nvSpPr>
        <p:spPr>
          <a:xfrm>
            <a:off x="101600" y="1067100"/>
            <a:ext cx="11987896" cy="4190700"/>
          </a:xfrm>
        </p:spPr>
        <p:txBody>
          <a:bodyPr/>
          <a:lstStyle/>
          <a:p>
            <a:r>
              <a:rPr lang="en-US" dirty="0"/>
              <a:t>Advisors</a:t>
            </a:r>
          </a:p>
          <a:p>
            <a:pPr lvl="1"/>
            <a:r>
              <a:rPr lang="en-US" dirty="0"/>
              <a:t>Dean Lee</a:t>
            </a:r>
          </a:p>
          <a:p>
            <a:pPr lvl="1"/>
            <a:r>
              <a:rPr lang="en-US" dirty="0"/>
              <a:t>Morten Hjorth-Jensen</a:t>
            </a:r>
          </a:p>
          <a:p>
            <a:r>
              <a:rPr lang="en-US" dirty="0"/>
              <a:t>Group Members</a:t>
            </a:r>
          </a:p>
          <a:p>
            <a:pPr lvl="1"/>
            <a:r>
              <a:rPr lang="en-US" dirty="0"/>
              <a:t>Danny </a:t>
            </a:r>
            <a:r>
              <a:rPr lang="en-US" dirty="0" err="1"/>
              <a:t>Jammooa</a:t>
            </a:r>
            <a:endParaRPr lang="en-US" dirty="0"/>
          </a:p>
          <a:p>
            <a:pPr lvl="1"/>
            <a:r>
              <a:rPr lang="en-US" dirty="0"/>
              <a:t>Patrick Cook</a:t>
            </a:r>
          </a:p>
          <a:p>
            <a:pPr lvl="1"/>
            <a:r>
              <a:rPr lang="en-US" dirty="0"/>
              <a:t>Gabriel Given</a:t>
            </a:r>
          </a:p>
        </p:txBody>
      </p:sp>
      <p:sp>
        <p:nvSpPr>
          <p:cNvPr id="3" name="Title 2">
            <a:extLst>
              <a:ext uri="{FF2B5EF4-FFF2-40B4-BE49-F238E27FC236}">
                <a16:creationId xmlns:a16="http://schemas.microsoft.com/office/drawing/2014/main" id="{93431CA0-4B86-A50E-C361-0DC929AAADF9}"/>
              </a:ext>
            </a:extLst>
          </p:cNvPr>
          <p:cNvSpPr>
            <a:spLocks noGrp="1"/>
          </p:cNvSpPr>
          <p:nvPr>
            <p:ph type="title"/>
          </p:nvPr>
        </p:nvSpPr>
        <p:spPr/>
        <p:txBody>
          <a:bodyPr/>
          <a:lstStyle/>
          <a:p>
            <a:r>
              <a:rPr lang="en-US" dirty="0"/>
              <a:t>Acknowledgements</a:t>
            </a:r>
          </a:p>
        </p:txBody>
      </p:sp>
      <p:sp>
        <p:nvSpPr>
          <p:cNvPr id="4" name="Footer Placeholder 3">
            <a:extLst>
              <a:ext uri="{FF2B5EF4-FFF2-40B4-BE49-F238E27FC236}">
                <a16:creationId xmlns:a16="http://schemas.microsoft.com/office/drawing/2014/main" id="{3FF70DC4-E76B-6DF8-F072-0DBEE60A96A0}"/>
              </a:ext>
            </a:extLst>
          </p:cNvPr>
          <p:cNvSpPr>
            <a:spLocks noGrp="1"/>
          </p:cNvSpPr>
          <p:nvPr>
            <p:ph type="ftr" sz="quarter" idx="10"/>
          </p:nvPr>
        </p:nvSpPr>
        <p:spPr/>
        <p:txBody>
          <a:bodyPr/>
          <a:lstStyle/>
          <a:p>
            <a:pPr>
              <a:defRPr/>
            </a:pPr>
            <a:r>
              <a:rPr lang="it-IT"/>
              <a:t>N. Cariello, 30 May 2025</a:t>
            </a:r>
            <a:endParaRPr lang="en-US" dirty="0"/>
          </a:p>
        </p:txBody>
      </p:sp>
      <p:sp>
        <p:nvSpPr>
          <p:cNvPr id="5" name="Slide Number Placeholder 4">
            <a:extLst>
              <a:ext uri="{FF2B5EF4-FFF2-40B4-BE49-F238E27FC236}">
                <a16:creationId xmlns:a16="http://schemas.microsoft.com/office/drawing/2014/main" id="{3010711F-4C2D-2133-C581-5B9E15B910BA}"/>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13</a:t>
            </a:fld>
            <a:endParaRPr lang="en-US" dirty="0"/>
          </a:p>
        </p:txBody>
      </p:sp>
      <p:sp>
        <p:nvSpPr>
          <p:cNvPr id="6" name="TextBox 5">
            <a:extLst>
              <a:ext uri="{FF2B5EF4-FFF2-40B4-BE49-F238E27FC236}">
                <a16:creationId xmlns:a16="http://schemas.microsoft.com/office/drawing/2014/main" id="{96973C37-DF02-ADDC-60AB-D7D670BAA46E}"/>
              </a:ext>
            </a:extLst>
          </p:cNvPr>
          <p:cNvSpPr txBox="1"/>
          <p:nvPr/>
        </p:nvSpPr>
        <p:spPr>
          <a:xfrm>
            <a:off x="0" y="5592415"/>
            <a:ext cx="12192000" cy="430887"/>
          </a:xfrm>
          <a:prstGeom prst="rect">
            <a:avLst/>
          </a:prstGeom>
          <a:noFill/>
        </p:spPr>
        <p:txBody>
          <a:bodyPr wrap="square" rtlCol="0">
            <a:spAutoFit/>
          </a:bodyPr>
          <a:lstStyle/>
          <a:p>
            <a:pPr algn="ctr"/>
            <a:r>
              <a:rPr lang="en-US" sz="1100" dirty="0"/>
              <a:t>This material is based upon work supported by the U.S. Department of Energy under Award Number DE-SC0023658, as well as being supported by the Office of Science, Office of Nuclear</a:t>
            </a:r>
          </a:p>
          <a:p>
            <a:pPr algn="ctr"/>
            <a:r>
              <a:rPr lang="en-US" sz="1100" dirty="0"/>
              <a:t>Physics and used resources of the Facility for Rare Isotope Beams (FRIB) Operations, which is a DOE Office of Science User Facility under Award Number DE-SC0023633.</a:t>
            </a:r>
          </a:p>
        </p:txBody>
      </p:sp>
    </p:spTree>
    <p:extLst>
      <p:ext uri="{BB962C8B-B14F-4D97-AF65-F5344CB8AC3E}">
        <p14:creationId xmlns:p14="http://schemas.microsoft.com/office/powerpoint/2010/main" val="137577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B2D1DF-6AC5-07D8-0152-7416F3175938}"/>
              </a:ext>
            </a:extLst>
          </p:cNvPr>
          <p:cNvSpPr>
            <a:spLocks noGrp="1"/>
          </p:cNvSpPr>
          <p:nvPr>
            <p:ph type="title"/>
          </p:nvPr>
        </p:nvSpPr>
        <p:spPr>
          <a:xfrm>
            <a:off x="101600" y="3189688"/>
            <a:ext cx="11988800" cy="478624"/>
          </a:xfrm>
        </p:spPr>
        <p:txBody>
          <a:bodyPr/>
          <a:lstStyle/>
          <a:p>
            <a:r>
              <a:rPr lang="en-US" dirty="0"/>
              <a:t>Thank You</a:t>
            </a:r>
          </a:p>
        </p:txBody>
      </p:sp>
      <p:sp>
        <p:nvSpPr>
          <p:cNvPr id="4" name="Footer Placeholder 3">
            <a:extLst>
              <a:ext uri="{FF2B5EF4-FFF2-40B4-BE49-F238E27FC236}">
                <a16:creationId xmlns:a16="http://schemas.microsoft.com/office/drawing/2014/main" id="{CD51C7F8-B0A4-44F8-EE6F-055E0B4111B7}"/>
              </a:ext>
            </a:extLst>
          </p:cNvPr>
          <p:cNvSpPr>
            <a:spLocks noGrp="1"/>
          </p:cNvSpPr>
          <p:nvPr>
            <p:ph type="ftr" sz="quarter" idx="10"/>
          </p:nvPr>
        </p:nvSpPr>
        <p:spPr/>
        <p:txBody>
          <a:bodyPr/>
          <a:lstStyle/>
          <a:p>
            <a:pPr>
              <a:defRPr/>
            </a:pPr>
            <a:r>
              <a:rPr lang="it-IT"/>
              <a:t>N. Cariello, 30 May 2025</a:t>
            </a:r>
            <a:endParaRPr lang="en-US" dirty="0"/>
          </a:p>
        </p:txBody>
      </p:sp>
      <p:sp>
        <p:nvSpPr>
          <p:cNvPr id="5" name="Slide Number Placeholder 4">
            <a:extLst>
              <a:ext uri="{FF2B5EF4-FFF2-40B4-BE49-F238E27FC236}">
                <a16:creationId xmlns:a16="http://schemas.microsoft.com/office/drawing/2014/main" id="{F2295DD2-7DBA-AFD2-B022-B1E7EDDFDB93}"/>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14</a:t>
            </a:fld>
            <a:endParaRPr lang="en-US" dirty="0"/>
          </a:p>
        </p:txBody>
      </p:sp>
    </p:spTree>
    <p:extLst>
      <p:ext uri="{BB962C8B-B14F-4D97-AF65-F5344CB8AC3E}">
        <p14:creationId xmlns:p14="http://schemas.microsoft.com/office/powerpoint/2010/main" val="372140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A13612-AEA2-4D2A-C145-B268BCB21A20}"/>
              </a:ext>
            </a:extLst>
          </p:cNvPr>
          <p:cNvSpPr>
            <a:spLocks noGrp="1"/>
          </p:cNvSpPr>
          <p:nvPr>
            <p:ph idx="1"/>
          </p:nvPr>
        </p:nvSpPr>
        <p:spPr/>
        <p:txBody>
          <a:bodyPr/>
          <a:lstStyle/>
          <a:p>
            <a:r>
              <a:rPr lang="en-US" dirty="0"/>
              <a:t>Motivation</a:t>
            </a:r>
          </a:p>
          <a:p>
            <a:r>
              <a:rPr lang="en-US" dirty="0"/>
              <a:t>Adiabatic Analysis</a:t>
            </a:r>
          </a:p>
          <a:p>
            <a:r>
              <a:rPr lang="en-US" dirty="0"/>
              <a:t>Implementation on a Quantum Computer</a:t>
            </a:r>
          </a:p>
          <a:p>
            <a:r>
              <a:rPr lang="en-US" dirty="0"/>
              <a:t>Conclusion</a:t>
            </a:r>
          </a:p>
        </p:txBody>
      </p:sp>
      <p:sp>
        <p:nvSpPr>
          <p:cNvPr id="3" name="Title 2">
            <a:extLst>
              <a:ext uri="{FF2B5EF4-FFF2-40B4-BE49-F238E27FC236}">
                <a16:creationId xmlns:a16="http://schemas.microsoft.com/office/drawing/2014/main" id="{4DBE6CE4-7FCC-145D-9035-4D746DCC4448}"/>
              </a:ext>
            </a:extLst>
          </p:cNvPr>
          <p:cNvSpPr>
            <a:spLocks noGrp="1"/>
          </p:cNvSpPr>
          <p:nvPr>
            <p:ph type="title"/>
          </p:nvPr>
        </p:nvSpPr>
        <p:spPr/>
        <p:txBody>
          <a:bodyPr/>
          <a:lstStyle/>
          <a:p>
            <a:r>
              <a:rPr lang="en-US" dirty="0"/>
              <a:t>Overview</a:t>
            </a:r>
          </a:p>
        </p:txBody>
      </p:sp>
      <p:sp>
        <p:nvSpPr>
          <p:cNvPr id="4" name="Footer Placeholder 3">
            <a:extLst>
              <a:ext uri="{FF2B5EF4-FFF2-40B4-BE49-F238E27FC236}">
                <a16:creationId xmlns:a16="http://schemas.microsoft.com/office/drawing/2014/main" id="{ADFAE6BF-D8F6-8B82-4CBD-F7BD3B17DC08}"/>
              </a:ext>
            </a:extLst>
          </p:cNvPr>
          <p:cNvSpPr>
            <a:spLocks noGrp="1"/>
          </p:cNvSpPr>
          <p:nvPr>
            <p:ph type="ftr" sz="quarter" idx="10"/>
          </p:nvPr>
        </p:nvSpPr>
        <p:spPr/>
        <p:txBody>
          <a:bodyPr/>
          <a:lstStyle/>
          <a:p>
            <a:pPr>
              <a:defRPr/>
            </a:pPr>
            <a:r>
              <a:rPr lang="it-IT" dirty="0"/>
              <a:t>N. Cariello, 30 May 2025</a:t>
            </a:r>
            <a:endParaRPr lang="en-US" dirty="0"/>
          </a:p>
        </p:txBody>
      </p:sp>
      <p:sp>
        <p:nvSpPr>
          <p:cNvPr id="5" name="Slide Number Placeholder 4">
            <a:extLst>
              <a:ext uri="{FF2B5EF4-FFF2-40B4-BE49-F238E27FC236}">
                <a16:creationId xmlns:a16="http://schemas.microsoft.com/office/drawing/2014/main" id="{2C7F71A4-E91D-2FEB-FD74-61301D11FB68}"/>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2</a:t>
            </a:fld>
            <a:endParaRPr lang="en-US" dirty="0"/>
          </a:p>
        </p:txBody>
      </p:sp>
    </p:spTree>
    <p:extLst>
      <p:ext uri="{BB962C8B-B14F-4D97-AF65-F5344CB8AC3E}">
        <p14:creationId xmlns:p14="http://schemas.microsoft.com/office/powerpoint/2010/main" val="329922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diagram of a function&#10;&#10;AI-generated content may be incorrect.">
            <a:extLst>
              <a:ext uri="{FF2B5EF4-FFF2-40B4-BE49-F238E27FC236}">
                <a16:creationId xmlns:a16="http://schemas.microsoft.com/office/drawing/2014/main" id="{79EBBCB9-7787-9CE5-BD3C-00A6437B67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87775" y="1036726"/>
            <a:ext cx="6816449" cy="4754474"/>
          </a:xfrm>
          <a:prstGeom prst="rect">
            <a:avLst/>
          </a:prstGeom>
          <a:solidFill>
            <a:srgbClr val="FFFFFF"/>
          </a:solidFill>
        </p:spPr>
      </p:pic>
      <p:sp>
        <p:nvSpPr>
          <p:cNvPr id="3" name="Title 2">
            <a:extLst>
              <a:ext uri="{FF2B5EF4-FFF2-40B4-BE49-F238E27FC236}">
                <a16:creationId xmlns:a16="http://schemas.microsoft.com/office/drawing/2014/main" id="{84438EAA-A66C-32ED-B415-314E99ED50B7}"/>
              </a:ext>
            </a:extLst>
          </p:cNvPr>
          <p:cNvSpPr>
            <a:spLocks noGrp="1"/>
          </p:cNvSpPr>
          <p:nvPr>
            <p:ph type="title"/>
          </p:nvPr>
        </p:nvSpPr>
        <p:spPr>
          <a:xfrm>
            <a:off x="101600" y="289337"/>
            <a:ext cx="11988800" cy="478624"/>
          </a:xfrm>
        </p:spPr>
        <p:txBody>
          <a:bodyPr wrap="square" anchor="ctr">
            <a:normAutofit/>
          </a:bodyPr>
          <a:lstStyle/>
          <a:p>
            <a:r>
              <a:rPr lang="en-US" dirty="0"/>
              <a:t>Motivation</a:t>
            </a:r>
          </a:p>
        </p:txBody>
      </p:sp>
      <p:sp>
        <p:nvSpPr>
          <p:cNvPr id="4" name="Footer Placeholder 3">
            <a:extLst>
              <a:ext uri="{FF2B5EF4-FFF2-40B4-BE49-F238E27FC236}">
                <a16:creationId xmlns:a16="http://schemas.microsoft.com/office/drawing/2014/main" id="{BE4BE20C-DEC7-69CD-A83B-B538C7B1EF7F}"/>
              </a:ext>
            </a:extLst>
          </p:cNvPr>
          <p:cNvSpPr>
            <a:spLocks noGrp="1"/>
          </p:cNvSpPr>
          <p:nvPr>
            <p:ph type="ftr" sz="quarter" idx="10"/>
          </p:nvPr>
        </p:nvSpPr>
        <p:spPr>
          <a:xfrm>
            <a:off x="6096000" y="6356450"/>
            <a:ext cx="5080007" cy="364628"/>
          </a:xfrm>
        </p:spPr>
        <p:txBody>
          <a:bodyPr anchor="b">
            <a:normAutofit/>
          </a:bodyPr>
          <a:lstStyle/>
          <a:p>
            <a:pPr>
              <a:spcAft>
                <a:spcPts val="600"/>
              </a:spcAft>
              <a:defRPr/>
            </a:pPr>
            <a:r>
              <a:rPr lang="it-IT"/>
              <a:t>N. Cariello, 30 May 2025</a:t>
            </a:r>
            <a:endParaRPr lang="en-US"/>
          </a:p>
        </p:txBody>
      </p:sp>
      <p:sp>
        <p:nvSpPr>
          <p:cNvPr id="5" name="Slide Number Placeholder 4">
            <a:extLst>
              <a:ext uri="{FF2B5EF4-FFF2-40B4-BE49-F238E27FC236}">
                <a16:creationId xmlns:a16="http://schemas.microsoft.com/office/drawing/2014/main" id="{A8C83E5D-6D1B-5575-D90D-43F609D3992E}"/>
              </a:ext>
            </a:extLst>
          </p:cNvPr>
          <p:cNvSpPr>
            <a:spLocks noGrp="1"/>
          </p:cNvSpPr>
          <p:nvPr>
            <p:ph type="sldNum" sz="quarter" idx="11"/>
          </p:nvPr>
        </p:nvSpPr>
        <p:spPr>
          <a:xfrm>
            <a:off x="11176000" y="6356450"/>
            <a:ext cx="1016000" cy="364628"/>
          </a:xfrm>
        </p:spPr>
        <p:txBody>
          <a:bodyPr wrap="square" anchor="b">
            <a:normAutofit/>
          </a:bodyPr>
          <a:lstStyle/>
          <a:p>
            <a:pPr>
              <a:spcAft>
                <a:spcPts val="600"/>
              </a:spcAft>
              <a:defRPr/>
            </a:pPr>
            <a:r>
              <a:rPr lang="en-US"/>
              <a:t>, Slide </a:t>
            </a:r>
            <a:fld id="{35AD4620-7552-4207-8973-898801ED212B}" type="slidenum">
              <a:rPr lang="en-US" smtClean="0"/>
              <a:pPr>
                <a:spcAft>
                  <a:spcPts val="600"/>
                </a:spcAft>
                <a:defRPr/>
              </a:pPr>
              <a:t>3</a:t>
            </a:fld>
            <a:endParaRPr lang="en-US"/>
          </a:p>
        </p:txBody>
      </p:sp>
      <p:sp>
        <p:nvSpPr>
          <p:cNvPr id="6" name="TextBox 5">
            <a:extLst>
              <a:ext uri="{FF2B5EF4-FFF2-40B4-BE49-F238E27FC236}">
                <a16:creationId xmlns:a16="http://schemas.microsoft.com/office/drawing/2014/main" id="{736C3E8A-451E-9692-5DEF-F781C00D594E}"/>
              </a:ext>
            </a:extLst>
          </p:cNvPr>
          <p:cNvSpPr txBox="1"/>
          <p:nvPr/>
        </p:nvSpPr>
        <p:spPr>
          <a:xfrm>
            <a:off x="0" y="5791200"/>
            <a:ext cx="11582400" cy="276999"/>
          </a:xfrm>
          <a:prstGeom prst="rect">
            <a:avLst/>
          </a:prstGeom>
          <a:noFill/>
        </p:spPr>
        <p:txBody>
          <a:bodyPr wrap="square" rtlCol="0">
            <a:spAutoFit/>
          </a:bodyPr>
          <a:lstStyle/>
          <a:p>
            <a:r>
              <a:rPr lang="en-US" sz="1200" dirty="0" err="1">
                <a:solidFill>
                  <a:srgbClr val="064308"/>
                </a:solidFill>
              </a:rPr>
              <a:t>Elhatisari</a:t>
            </a:r>
            <a:r>
              <a:rPr lang="en-US" sz="1200" dirty="0">
                <a:solidFill>
                  <a:srgbClr val="064308"/>
                </a:solidFill>
              </a:rPr>
              <a:t>, S., </a:t>
            </a:r>
            <a:r>
              <a:rPr lang="en-US" sz="1200" dirty="0" err="1">
                <a:solidFill>
                  <a:srgbClr val="064308"/>
                </a:solidFill>
              </a:rPr>
              <a:t>Bovermann</a:t>
            </a:r>
            <a:r>
              <a:rPr lang="en-US" sz="1200" dirty="0">
                <a:solidFill>
                  <a:srgbClr val="064308"/>
                </a:solidFill>
              </a:rPr>
              <a:t>, L., Ma, YZ. </a:t>
            </a:r>
            <a:r>
              <a:rPr lang="en-US" sz="1200" i="1" dirty="0">
                <a:solidFill>
                  <a:srgbClr val="064308"/>
                </a:solidFill>
              </a:rPr>
              <a:t>et al.</a:t>
            </a:r>
            <a:r>
              <a:rPr lang="en-US" sz="1200" dirty="0">
                <a:solidFill>
                  <a:srgbClr val="064308"/>
                </a:solidFill>
              </a:rPr>
              <a:t> Wavefunction matching for solving quantum many-body problems. </a:t>
            </a:r>
            <a:r>
              <a:rPr lang="en-US" sz="1200" i="1" dirty="0">
                <a:solidFill>
                  <a:srgbClr val="064308"/>
                </a:solidFill>
              </a:rPr>
              <a:t>Nature</a:t>
            </a:r>
            <a:r>
              <a:rPr lang="en-US" sz="1200" dirty="0">
                <a:solidFill>
                  <a:srgbClr val="064308"/>
                </a:solidFill>
              </a:rPr>
              <a:t> </a:t>
            </a:r>
            <a:r>
              <a:rPr lang="en-US" sz="1200" b="1" dirty="0">
                <a:solidFill>
                  <a:srgbClr val="064308"/>
                </a:solidFill>
              </a:rPr>
              <a:t>630</a:t>
            </a:r>
            <a:r>
              <a:rPr lang="en-US" sz="1200" dirty="0">
                <a:solidFill>
                  <a:srgbClr val="064308"/>
                </a:solidFill>
              </a:rPr>
              <a:t>, 59–63 (2024).</a:t>
            </a:r>
          </a:p>
        </p:txBody>
      </p:sp>
    </p:spTree>
    <p:extLst>
      <p:ext uri="{BB962C8B-B14F-4D97-AF65-F5344CB8AC3E}">
        <p14:creationId xmlns:p14="http://schemas.microsoft.com/office/powerpoint/2010/main" val="1241798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5A1C10-A65C-5DFD-7B83-AC818ADD9243}"/>
              </a:ext>
            </a:extLst>
          </p:cNvPr>
          <p:cNvSpPr>
            <a:spLocks noGrp="1"/>
          </p:cNvSpPr>
          <p:nvPr>
            <p:ph type="title"/>
          </p:nvPr>
        </p:nvSpPr>
        <p:spPr/>
        <p:txBody>
          <a:bodyPr/>
          <a:lstStyle/>
          <a:p>
            <a:r>
              <a:rPr lang="en-US" dirty="0"/>
              <a:t>Motivation</a:t>
            </a:r>
          </a:p>
        </p:txBody>
      </p:sp>
      <p:sp>
        <p:nvSpPr>
          <p:cNvPr id="4" name="Footer Placeholder 3">
            <a:extLst>
              <a:ext uri="{FF2B5EF4-FFF2-40B4-BE49-F238E27FC236}">
                <a16:creationId xmlns:a16="http://schemas.microsoft.com/office/drawing/2014/main" id="{030A6DF5-1228-49B3-DF36-61ACD8A23A69}"/>
              </a:ext>
            </a:extLst>
          </p:cNvPr>
          <p:cNvSpPr>
            <a:spLocks noGrp="1"/>
          </p:cNvSpPr>
          <p:nvPr>
            <p:ph type="ftr" sz="quarter" idx="10"/>
          </p:nvPr>
        </p:nvSpPr>
        <p:spPr/>
        <p:txBody>
          <a:bodyPr/>
          <a:lstStyle/>
          <a:p>
            <a:pPr>
              <a:defRPr/>
            </a:pPr>
            <a:r>
              <a:rPr lang="it-IT"/>
              <a:t>N. Cariello, 30 May 2025</a:t>
            </a:r>
            <a:endParaRPr lang="en-US" dirty="0"/>
          </a:p>
        </p:txBody>
      </p:sp>
      <p:sp>
        <p:nvSpPr>
          <p:cNvPr id="5" name="Slide Number Placeholder 4">
            <a:extLst>
              <a:ext uri="{FF2B5EF4-FFF2-40B4-BE49-F238E27FC236}">
                <a16:creationId xmlns:a16="http://schemas.microsoft.com/office/drawing/2014/main" id="{AF23BC9E-8989-EB6A-89E6-70925EEB60F0}"/>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4</a:t>
            </a:fld>
            <a:endParaRPr lang="en-US"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247E520-B67A-3549-D03C-D2D47EA59C1D}"/>
                  </a:ext>
                </a:extLst>
              </p:cNvPr>
              <p:cNvSpPr txBox="1"/>
              <p:nvPr/>
            </p:nvSpPr>
            <p:spPr>
              <a:xfrm>
                <a:off x="519165" y="2998113"/>
                <a:ext cx="3352799" cy="1508760"/>
              </a:xfrm>
              <a:prstGeom prst="rect">
                <a:avLst/>
              </a:prstGeom>
              <a:solidFill>
                <a:srgbClr val="064308">
                  <a:alpha val="5000"/>
                </a:srgbClr>
              </a:solidFill>
              <a:ln w="25400">
                <a:solidFill>
                  <a:srgbClr val="064308">
                    <a:alpha val="91000"/>
                  </a:srgbClr>
                </a:solidFill>
              </a:ln>
            </p:spPr>
            <p:txBody>
              <a:bodyPr wrap="square" rtlCol="0">
                <a:spAutoFit/>
              </a:bodyPr>
              <a:lstStyle/>
              <a:p>
                <a:pPr algn="ctr"/>
                <a:r>
                  <a:rPr lang="en-US" sz="2200" dirty="0">
                    <a:solidFill>
                      <a:srgbClr val="064308"/>
                    </a:solidFill>
                  </a:rPr>
                  <a:t>Wavefunction Matching</a:t>
                </a:r>
              </a:p>
              <a:p>
                <a:pPr algn="ctr"/>
                <a:endParaRPr lang="en-US" sz="2200" dirty="0">
                  <a:solidFill>
                    <a:srgbClr val="064308"/>
                  </a:solidFill>
                </a:endParaRPr>
              </a:p>
              <a:p>
                <a:pPr algn="ctr"/>
                <a:endParaRPr lang="en-US" sz="2200" dirty="0">
                  <a:solidFill>
                    <a:srgbClr val="064308"/>
                  </a:solidFill>
                </a:endParaRPr>
              </a:p>
              <a:p>
                <a:pPr algn="ctr"/>
                <a14:m>
                  <m:oMathPara xmlns:m="http://schemas.openxmlformats.org/officeDocument/2006/math">
                    <m:oMathParaPr>
                      <m:jc m:val="centerGroup"/>
                    </m:oMathParaPr>
                    <m:oMath xmlns:m="http://schemas.openxmlformats.org/officeDocument/2006/math">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𝐻</m:t>
                          </m:r>
                        </m:e>
                        <m:sub>
                          <m:r>
                            <a:rPr lang="en-US" sz="2200" b="0" i="1" smtClean="0">
                              <a:solidFill>
                                <a:srgbClr val="064308"/>
                              </a:solidFill>
                              <a:latin typeface="Cambria Math" panose="02040503050406030204" pitchFamily="18" charset="0"/>
                            </a:rPr>
                            <m:t>𝑑𝑖𝑓𝑓</m:t>
                          </m:r>
                          <m:r>
                            <a:rPr lang="en-US" sz="2200" b="0" i="1" smtClean="0">
                              <a:solidFill>
                                <a:srgbClr val="064308"/>
                              </a:solidFill>
                              <a:latin typeface="Cambria Math" panose="02040503050406030204" pitchFamily="18" charset="0"/>
                            </a:rPr>
                            <m:t>𝑖𝑐𝑢𝑙𝑡</m:t>
                          </m:r>
                        </m:sub>
                      </m:sSub>
                      <m:r>
                        <a:rPr lang="en-US" sz="2200" b="0" i="1" smtClean="0">
                          <a:solidFill>
                            <a:srgbClr val="064308"/>
                          </a:solidFill>
                          <a:latin typeface="Cambria Math" panose="02040503050406030204" pitchFamily="18" charset="0"/>
                        </a:rPr>
                        <m:t>→</m:t>
                      </m:r>
                      <m:r>
                        <a:rPr lang="en-US" sz="2200" b="0" i="1" smtClean="0">
                          <a:solidFill>
                            <a:srgbClr val="064308"/>
                          </a:solidFill>
                          <a:latin typeface="Cambria Math" panose="02040503050406030204" pitchFamily="18" charset="0"/>
                        </a:rPr>
                        <m:t>𝐻</m:t>
                      </m:r>
                    </m:oMath>
                  </m:oMathPara>
                </a14:m>
                <a:endParaRPr lang="en-US" sz="2200" dirty="0">
                  <a:solidFill>
                    <a:srgbClr val="064308"/>
                  </a:solidFill>
                </a:endParaRPr>
              </a:p>
            </p:txBody>
          </p:sp>
        </mc:Choice>
        <mc:Fallback>
          <p:sp>
            <p:nvSpPr>
              <p:cNvPr id="6" name="TextBox 5">
                <a:extLst>
                  <a:ext uri="{FF2B5EF4-FFF2-40B4-BE49-F238E27FC236}">
                    <a16:creationId xmlns:a16="http://schemas.microsoft.com/office/drawing/2014/main" id="{4247E520-B67A-3549-D03C-D2D47EA59C1D}"/>
                  </a:ext>
                </a:extLst>
              </p:cNvPr>
              <p:cNvSpPr txBox="1">
                <a:spLocks noRot="1" noChangeAspect="1" noMove="1" noResize="1" noEditPoints="1" noAdjustHandles="1" noChangeArrowheads="1" noChangeShapeType="1" noTextEdit="1"/>
              </p:cNvSpPr>
              <p:nvPr/>
            </p:nvSpPr>
            <p:spPr>
              <a:xfrm>
                <a:off x="519165" y="2998113"/>
                <a:ext cx="3352799" cy="1508760"/>
              </a:xfrm>
              <a:prstGeom prst="rect">
                <a:avLst/>
              </a:prstGeom>
              <a:blipFill>
                <a:blip r:embed="rId3"/>
                <a:stretch>
                  <a:fillRect t="-1594"/>
                </a:stretch>
              </a:blipFill>
              <a:ln w="25400">
                <a:solidFill>
                  <a:srgbClr val="064308">
                    <a:alpha val="91000"/>
                  </a:srgb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3C0F6DA-0486-31F3-C1DC-7AC6360AC2DB}"/>
                  </a:ext>
                </a:extLst>
              </p:cNvPr>
              <p:cNvSpPr txBox="1"/>
              <p:nvPr/>
            </p:nvSpPr>
            <p:spPr>
              <a:xfrm>
                <a:off x="4419600" y="2979960"/>
                <a:ext cx="3352799" cy="1508760"/>
              </a:xfrm>
              <a:prstGeom prst="rect">
                <a:avLst/>
              </a:prstGeom>
              <a:solidFill>
                <a:srgbClr val="064308">
                  <a:alpha val="5000"/>
                </a:srgbClr>
              </a:solidFill>
              <a:ln w="25400">
                <a:solidFill>
                  <a:srgbClr val="064308">
                    <a:alpha val="91000"/>
                  </a:srgbClr>
                </a:solidFill>
              </a:ln>
            </p:spPr>
            <p:txBody>
              <a:bodyPr wrap="square" rtlCol="0">
                <a:spAutoFit/>
              </a:bodyPr>
              <a:lstStyle/>
              <a:p>
                <a:pPr algn="ctr"/>
                <a:r>
                  <a:rPr lang="en-US" sz="2200" dirty="0">
                    <a:solidFill>
                      <a:srgbClr val="064308"/>
                    </a:solidFill>
                  </a:rPr>
                  <a:t>Rodeo Algorithm</a:t>
                </a:r>
              </a:p>
              <a:p>
                <a:pPr algn="ctr"/>
                <a:endParaRPr lang="en-US" sz="2200" dirty="0">
                  <a:solidFill>
                    <a:srgbClr val="064308"/>
                  </a:solidFill>
                </a:endParaRPr>
              </a:p>
              <a:p>
                <a:pPr algn="ctr"/>
                <a:endParaRPr lang="en-US" sz="2200" dirty="0">
                  <a:solidFill>
                    <a:srgbClr val="064308"/>
                  </a:solidFill>
                </a:endParaRPr>
              </a:p>
              <a:p>
                <a:pPr algn="ctr"/>
                <a:r>
                  <a:rPr lang="en-US" sz="2200" dirty="0">
                    <a:solidFill>
                      <a:srgbClr val="064308"/>
                    </a:solidFill>
                  </a:rPr>
                  <a:t>Prepare eigenstate of </a:t>
                </a:r>
                <a14:m>
                  <m:oMath xmlns:m="http://schemas.openxmlformats.org/officeDocument/2006/math">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𝐻</m:t>
                        </m:r>
                      </m:e>
                      <m:sub>
                        <m:r>
                          <a:rPr lang="en-US" sz="2200" b="0" i="1" smtClean="0">
                            <a:solidFill>
                              <a:srgbClr val="064308"/>
                            </a:solidFill>
                            <a:latin typeface="Cambria Math" panose="02040503050406030204" pitchFamily="18" charset="0"/>
                          </a:rPr>
                          <m:t>0</m:t>
                        </m:r>
                      </m:sub>
                    </m:sSub>
                  </m:oMath>
                </a14:m>
                <a:endParaRPr lang="en-US" sz="2200" dirty="0">
                  <a:solidFill>
                    <a:srgbClr val="064308"/>
                  </a:solidFill>
                </a:endParaRPr>
              </a:p>
            </p:txBody>
          </p:sp>
        </mc:Choice>
        <mc:Fallback xmlns="">
          <p:sp>
            <p:nvSpPr>
              <p:cNvPr id="7" name="TextBox 6">
                <a:extLst>
                  <a:ext uri="{FF2B5EF4-FFF2-40B4-BE49-F238E27FC236}">
                    <a16:creationId xmlns:a16="http://schemas.microsoft.com/office/drawing/2014/main" id="{83C0F6DA-0486-31F3-C1DC-7AC6360AC2DB}"/>
                  </a:ext>
                </a:extLst>
              </p:cNvPr>
              <p:cNvSpPr txBox="1">
                <a:spLocks noRot="1" noChangeAspect="1" noMove="1" noResize="1" noEditPoints="1" noAdjustHandles="1" noChangeArrowheads="1" noChangeShapeType="1" noTextEdit="1"/>
              </p:cNvSpPr>
              <p:nvPr/>
            </p:nvSpPr>
            <p:spPr>
              <a:xfrm>
                <a:off x="4419600" y="2979960"/>
                <a:ext cx="3352799" cy="1508760"/>
              </a:xfrm>
              <a:prstGeom prst="rect">
                <a:avLst/>
              </a:prstGeom>
              <a:blipFill>
                <a:blip r:embed="rId4"/>
                <a:stretch>
                  <a:fillRect l="-542" t="-1594" b="-2789"/>
                </a:stretch>
              </a:blipFill>
              <a:ln w="25400">
                <a:solidFill>
                  <a:srgbClr val="064308">
                    <a:alpha val="91000"/>
                  </a:srgb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D264CCA-2994-328D-ADB1-30071B36A0F7}"/>
                  </a:ext>
                </a:extLst>
              </p:cNvPr>
              <p:cNvSpPr txBox="1"/>
              <p:nvPr/>
            </p:nvSpPr>
            <p:spPr>
              <a:xfrm>
                <a:off x="8320035" y="2979960"/>
                <a:ext cx="3352799" cy="1508760"/>
              </a:xfrm>
              <a:prstGeom prst="rect">
                <a:avLst/>
              </a:prstGeom>
              <a:solidFill>
                <a:srgbClr val="064308">
                  <a:alpha val="5000"/>
                </a:srgbClr>
              </a:solidFill>
              <a:ln w="25400">
                <a:solidFill>
                  <a:srgbClr val="064308">
                    <a:alpha val="91000"/>
                  </a:srgbClr>
                </a:solidFill>
              </a:ln>
            </p:spPr>
            <p:txBody>
              <a:bodyPr wrap="square" rtlCol="0">
                <a:spAutoFit/>
              </a:bodyPr>
              <a:lstStyle/>
              <a:p>
                <a:pPr algn="ctr"/>
                <a:r>
                  <a:rPr lang="en-US" sz="2200" dirty="0">
                    <a:solidFill>
                      <a:srgbClr val="064308"/>
                    </a:solidFill>
                  </a:rPr>
                  <a:t>Quantum Adiabatic Perturbation Theory</a:t>
                </a:r>
              </a:p>
              <a:p>
                <a:pPr algn="ctr"/>
                <a:endParaRPr lang="en-US" sz="2200" dirty="0">
                  <a:solidFill>
                    <a:srgbClr val="064308"/>
                  </a:solidFill>
                </a:endParaRPr>
              </a:p>
              <a:p>
                <a:pPr algn="ctr"/>
                <a14:m>
                  <m:oMathPara xmlns:m="http://schemas.openxmlformats.org/officeDocument/2006/math">
                    <m:oMathParaPr>
                      <m:jc m:val="centerGroup"/>
                    </m:oMathParaPr>
                    <m:oMath xmlns:m="http://schemas.openxmlformats.org/officeDocument/2006/math">
                      <m:r>
                        <a:rPr lang="en-US" sz="2200" b="0" i="1" dirty="0" smtClean="0">
                          <a:solidFill>
                            <a:srgbClr val="064308"/>
                          </a:solidFill>
                          <a:latin typeface="Cambria Math" panose="02040503050406030204" pitchFamily="18" charset="0"/>
                        </a:rPr>
                        <m:t>𝐻</m:t>
                      </m:r>
                      <m:r>
                        <a:rPr lang="en-US" sz="2200" b="0" i="1" dirty="0" smtClean="0">
                          <a:solidFill>
                            <a:srgbClr val="064308"/>
                          </a:solidFill>
                          <a:latin typeface="Cambria Math" panose="02040503050406030204" pitchFamily="18" charset="0"/>
                        </a:rPr>
                        <m:t>=</m:t>
                      </m:r>
                      <m:sSub>
                        <m:sSubPr>
                          <m:ctrlPr>
                            <a:rPr lang="en-US" sz="2200" b="0" i="1" dirty="0" smtClean="0">
                              <a:solidFill>
                                <a:srgbClr val="064308"/>
                              </a:solidFill>
                              <a:latin typeface="Cambria Math" panose="02040503050406030204" pitchFamily="18" charset="0"/>
                            </a:rPr>
                          </m:ctrlPr>
                        </m:sSubPr>
                        <m:e>
                          <m:r>
                            <a:rPr lang="en-US" sz="2200" b="0" i="1" dirty="0" smtClean="0">
                              <a:solidFill>
                                <a:srgbClr val="064308"/>
                              </a:solidFill>
                              <a:latin typeface="Cambria Math" panose="02040503050406030204" pitchFamily="18" charset="0"/>
                            </a:rPr>
                            <m:t>𝐻</m:t>
                          </m:r>
                        </m:e>
                        <m:sub>
                          <m:r>
                            <a:rPr lang="en-US" sz="2200" b="0" i="1" dirty="0" smtClean="0">
                              <a:solidFill>
                                <a:srgbClr val="064308"/>
                              </a:solidFill>
                              <a:latin typeface="Cambria Math" panose="02040503050406030204" pitchFamily="18" charset="0"/>
                            </a:rPr>
                            <m:t>0</m:t>
                          </m:r>
                        </m:sub>
                      </m:sSub>
                      <m:r>
                        <a:rPr lang="en-US" sz="2200" b="0" i="1" dirty="0" smtClean="0">
                          <a:solidFill>
                            <a:srgbClr val="064308"/>
                          </a:solidFill>
                          <a:latin typeface="Cambria Math" panose="02040503050406030204" pitchFamily="18" charset="0"/>
                        </a:rPr>
                        <m:t>+</m:t>
                      </m:r>
                      <m:r>
                        <a:rPr lang="en-US" sz="2200" b="0" i="1" dirty="0" smtClean="0">
                          <a:solidFill>
                            <a:srgbClr val="064308"/>
                          </a:solidFill>
                          <a:latin typeface="Cambria Math" panose="02040503050406030204" pitchFamily="18" charset="0"/>
                        </a:rPr>
                        <m:t>𝜆</m:t>
                      </m:r>
                      <m:sSub>
                        <m:sSubPr>
                          <m:ctrlPr>
                            <a:rPr lang="en-US" sz="2200" b="0" i="1" dirty="0" smtClean="0">
                              <a:solidFill>
                                <a:srgbClr val="064308"/>
                              </a:solidFill>
                              <a:latin typeface="Cambria Math" panose="02040503050406030204" pitchFamily="18" charset="0"/>
                            </a:rPr>
                          </m:ctrlPr>
                        </m:sSubPr>
                        <m:e>
                          <m:r>
                            <a:rPr lang="en-US" sz="2200" b="0" i="1" dirty="0" smtClean="0">
                              <a:solidFill>
                                <a:srgbClr val="064308"/>
                              </a:solidFill>
                              <a:latin typeface="Cambria Math" panose="02040503050406030204" pitchFamily="18" charset="0"/>
                            </a:rPr>
                            <m:t>𝐻</m:t>
                          </m:r>
                        </m:e>
                        <m:sub>
                          <m:r>
                            <a:rPr lang="en-US" sz="2200" b="0" i="1" dirty="0" smtClean="0">
                              <a:solidFill>
                                <a:srgbClr val="064308"/>
                              </a:solidFill>
                              <a:latin typeface="Cambria Math" panose="02040503050406030204" pitchFamily="18" charset="0"/>
                            </a:rPr>
                            <m:t>1</m:t>
                          </m:r>
                        </m:sub>
                      </m:sSub>
                      <m:r>
                        <a:rPr lang="en-US" sz="2200" b="0" i="1" dirty="0" smtClean="0">
                          <a:solidFill>
                            <a:srgbClr val="064308"/>
                          </a:solidFill>
                          <a:latin typeface="Cambria Math" panose="02040503050406030204" pitchFamily="18" charset="0"/>
                        </a:rPr>
                        <m:t> </m:t>
                      </m:r>
                    </m:oMath>
                  </m:oMathPara>
                </a14:m>
                <a:endParaRPr lang="en-US" sz="2200" dirty="0">
                  <a:solidFill>
                    <a:srgbClr val="064308"/>
                  </a:solidFill>
                </a:endParaRPr>
              </a:p>
            </p:txBody>
          </p:sp>
        </mc:Choice>
        <mc:Fallback xmlns="">
          <p:sp>
            <p:nvSpPr>
              <p:cNvPr id="8" name="TextBox 7">
                <a:extLst>
                  <a:ext uri="{FF2B5EF4-FFF2-40B4-BE49-F238E27FC236}">
                    <a16:creationId xmlns:a16="http://schemas.microsoft.com/office/drawing/2014/main" id="{0D264CCA-2994-328D-ADB1-30071B36A0F7}"/>
                  </a:ext>
                </a:extLst>
              </p:cNvPr>
              <p:cNvSpPr txBox="1">
                <a:spLocks noRot="1" noChangeAspect="1" noMove="1" noResize="1" noEditPoints="1" noAdjustHandles="1" noChangeArrowheads="1" noChangeShapeType="1" noTextEdit="1"/>
              </p:cNvSpPr>
              <p:nvPr/>
            </p:nvSpPr>
            <p:spPr>
              <a:xfrm>
                <a:off x="8320035" y="2979960"/>
                <a:ext cx="3352799" cy="1508760"/>
              </a:xfrm>
              <a:prstGeom prst="rect">
                <a:avLst/>
              </a:prstGeom>
              <a:blipFill>
                <a:blip r:embed="rId5"/>
                <a:stretch>
                  <a:fillRect t="-1594"/>
                </a:stretch>
              </a:blipFill>
              <a:ln w="25400">
                <a:solidFill>
                  <a:srgbClr val="064308">
                    <a:alpha val="91000"/>
                  </a:srgbClr>
                </a:solidFill>
              </a:ln>
            </p:spPr>
            <p:txBody>
              <a:bodyPr/>
              <a:lstStyle/>
              <a:p>
                <a:r>
                  <a:rPr lang="en-US">
                    <a:noFill/>
                  </a:rPr>
                  <a:t> </a:t>
                </a:r>
              </a:p>
            </p:txBody>
          </p:sp>
        </mc:Fallback>
      </mc:AlternateContent>
      <p:sp>
        <p:nvSpPr>
          <p:cNvPr id="9" name="Arrow: Right 8">
            <a:extLst>
              <a:ext uri="{FF2B5EF4-FFF2-40B4-BE49-F238E27FC236}">
                <a16:creationId xmlns:a16="http://schemas.microsoft.com/office/drawing/2014/main" id="{0839D2CC-5D1D-CB1B-608D-B2B96F44B6C6}"/>
              </a:ext>
            </a:extLst>
          </p:cNvPr>
          <p:cNvSpPr/>
          <p:nvPr/>
        </p:nvSpPr>
        <p:spPr>
          <a:xfrm>
            <a:off x="3925556" y="3513181"/>
            <a:ext cx="457200" cy="478624"/>
          </a:xfrm>
          <a:prstGeom prst="rightArrow">
            <a:avLst/>
          </a:prstGeom>
          <a:solidFill>
            <a:srgbClr val="064308">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FB0653F3-00BC-D66D-7726-8AAD57F58FE9}"/>
              </a:ext>
            </a:extLst>
          </p:cNvPr>
          <p:cNvSpPr/>
          <p:nvPr/>
        </p:nvSpPr>
        <p:spPr>
          <a:xfrm>
            <a:off x="7817617" y="3513181"/>
            <a:ext cx="457200" cy="478624"/>
          </a:xfrm>
          <a:prstGeom prst="rightArrow">
            <a:avLst/>
          </a:prstGeom>
          <a:solidFill>
            <a:srgbClr val="064308">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CEBB09F-4ECF-0E07-61CE-0551B3820462}"/>
              </a:ext>
            </a:extLst>
          </p:cNvPr>
          <p:cNvSpPr txBox="1"/>
          <p:nvPr/>
        </p:nvSpPr>
        <p:spPr>
          <a:xfrm>
            <a:off x="0" y="5628702"/>
            <a:ext cx="11582400" cy="461665"/>
          </a:xfrm>
          <a:prstGeom prst="rect">
            <a:avLst/>
          </a:prstGeom>
          <a:noFill/>
        </p:spPr>
        <p:txBody>
          <a:bodyPr wrap="square" rtlCol="0">
            <a:spAutoFit/>
          </a:bodyPr>
          <a:lstStyle/>
          <a:p>
            <a:r>
              <a:rPr lang="en-US" sz="1200" dirty="0" err="1">
                <a:solidFill>
                  <a:srgbClr val="064308"/>
                </a:solidFill>
              </a:rPr>
              <a:t>Elhatisari</a:t>
            </a:r>
            <a:r>
              <a:rPr lang="en-US" sz="1200" dirty="0">
                <a:solidFill>
                  <a:srgbClr val="064308"/>
                </a:solidFill>
              </a:rPr>
              <a:t>, S., </a:t>
            </a:r>
            <a:r>
              <a:rPr lang="en-US" sz="1200" dirty="0" err="1">
                <a:solidFill>
                  <a:srgbClr val="064308"/>
                </a:solidFill>
              </a:rPr>
              <a:t>Bovermann</a:t>
            </a:r>
            <a:r>
              <a:rPr lang="en-US" sz="1200" dirty="0">
                <a:solidFill>
                  <a:srgbClr val="064308"/>
                </a:solidFill>
              </a:rPr>
              <a:t>, L., Ma, YZ. </a:t>
            </a:r>
            <a:r>
              <a:rPr lang="en-US" sz="1200" i="1" dirty="0">
                <a:solidFill>
                  <a:srgbClr val="064308"/>
                </a:solidFill>
              </a:rPr>
              <a:t>et al.</a:t>
            </a:r>
            <a:r>
              <a:rPr lang="en-US" sz="1200" dirty="0">
                <a:solidFill>
                  <a:srgbClr val="064308"/>
                </a:solidFill>
              </a:rPr>
              <a:t> Wavefunction matching for solving quantum many-body problems. </a:t>
            </a:r>
            <a:r>
              <a:rPr lang="en-US" sz="1200" i="1" dirty="0">
                <a:solidFill>
                  <a:srgbClr val="064308"/>
                </a:solidFill>
              </a:rPr>
              <a:t>Nature</a:t>
            </a:r>
            <a:r>
              <a:rPr lang="en-US" sz="1200" dirty="0">
                <a:solidFill>
                  <a:srgbClr val="064308"/>
                </a:solidFill>
              </a:rPr>
              <a:t> </a:t>
            </a:r>
            <a:r>
              <a:rPr lang="en-US" sz="1200" b="1" dirty="0">
                <a:solidFill>
                  <a:srgbClr val="064308"/>
                </a:solidFill>
              </a:rPr>
              <a:t>630</a:t>
            </a:r>
            <a:r>
              <a:rPr lang="en-US" sz="1200" dirty="0">
                <a:solidFill>
                  <a:srgbClr val="064308"/>
                </a:solidFill>
              </a:rPr>
              <a:t>, 59–63 (2024).</a:t>
            </a:r>
          </a:p>
          <a:p>
            <a:r>
              <a:rPr lang="en-US" sz="1200" i="1" dirty="0">
                <a:solidFill>
                  <a:srgbClr val="064308"/>
                </a:solidFill>
              </a:rPr>
              <a:t>Choi, Kenneth, et al. "Rodeo algorithm for quantum computing." Physical Review Letters 127.4 (2021): 040505.</a:t>
            </a:r>
            <a:endParaRPr lang="en-US" sz="1000" dirty="0">
              <a:solidFill>
                <a:srgbClr val="064308"/>
              </a:solidFill>
            </a:endParaRPr>
          </a:p>
        </p:txBody>
      </p:sp>
    </p:spTree>
    <p:extLst>
      <p:ext uri="{BB962C8B-B14F-4D97-AF65-F5344CB8AC3E}">
        <p14:creationId xmlns:p14="http://schemas.microsoft.com/office/powerpoint/2010/main" val="2756165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41C2E8-17FE-9CEA-2E31-B38FC2BDB0A4}"/>
              </a:ext>
            </a:extLst>
          </p:cNvPr>
          <p:cNvSpPr>
            <a:spLocks noGrp="1"/>
          </p:cNvSpPr>
          <p:nvPr>
            <p:ph type="title"/>
          </p:nvPr>
        </p:nvSpPr>
        <p:spPr/>
        <p:txBody>
          <a:bodyPr/>
          <a:lstStyle/>
          <a:p>
            <a:r>
              <a:rPr lang="en-US" dirty="0"/>
              <a:t>Adiabatic Theorem</a:t>
            </a:r>
          </a:p>
        </p:txBody>
      </p:sp>
      <p:sp>
        <p:nvSpPr>
          <p:cNvPr id="4" name="Footer Placeholder 3">
            <a:extLst>
              <a:ext uri="{FF2B5EF4-FFF2-40B4-BE49-F238E27FC236}">
                <a16:creationId xmlns:a16="http://schemas.microsoft.com/office/drawing/2014/main" id="{47DE4A79-004D-45B7-3453-D9F7C51C3474}"/>
              </a:ext>
            </a:extLst>
          </p:cNvPr>
          <p:cNvSpPr>
            <a:spLocks noGrp="1"/>
          </p:cNvSpPr>
          <p:nvPr>
            <p:ph type="ftr" sz="quarter" idx="10"/>
          </p:nvPr>
        </p:nvSpPr>
        <p:spPr/>
        <p:txBody>
          <a:bodyPr/>
          <a:lstStyle/>
          <a:p>
            <a:pPr>
              <a:defRPr/>
            </a:pPr>
            <a:r>
              <a:rPr lang="it-IT"/>
              <a:t>N. Cariello, 30 May 2025</a:t>
            </a:r>
            <a:endParaRPr lang="en-US" dirty="0"/>
          </a:p>
        </p:txBody>
      </p:sp>
      <p:sp>
        <p:nvSpPr>
          <p:cNvPr id="5" name="Slide Number Placeholder 4">
            <a:extLst>
              <a:ext uri="{FF2B5EF4-FFF2-40B4-BE49-F238E27FC236}">
                <a16:creationId xmlns:a16="http://schemas.microsoft.com/office/drawing/2014/main" id="{E300A9D2-6ECF-B30F-CCED-27731175BE0E}"/>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5</a:t>
            </a:fld>
            <a:endParaRPr lang="en-US" dirty="0"/>
          </a:p>
        </p:txBody>
      </p:sp>
      <p:sp>
        <p:nvSpPr>
          <p:cNvPr id="6" name="TextBox 5">
            <a:extLst>
              <a:ext uri="{FF2B5EF4-FFF2-40B4-BE49-F238E27FC236}">
                <a16:creationId xmlns:a16="http://schemas.microsoft.com/office/drawing/2014/main" id="{CBD52F21-38B0-EFB5-561E-55281BBAAD36}"/>
              </a:ext>
            </a:extLst>
          </p:cNvPr>
          <p:cNvSpPr txBox="1"/>
          <p:nvPr/>
        </p:nvSpPr>
        <p:spPr>
          <a:xfrm>
            <a:off x="101600" y="1143000"/>
            <a:ext cx="11987896" cy="2123658"/>
          </a:xfrm>
          <a:prstGeom prst="rect">
            <a:avLst/>
          </a:prstGeom>
          <a:solidFill>
            <a:srgbClr val="064308">
              <a:alpha val="5000"/>
            </a:srgbClr>
          </a:solidFill>
          <a:ln w="25400">
            <a:solidFill>
              <a:srgbClr val="064308"/>
            </a:solidFill>
          </a:ln>
        </p:spPr>
        <p:txBody>
          <a:bodyPr wrap="square" rtlCol="0">
            <a:spAutoFit/>
          </a:bodyPr>
          <a:lstStyle/>
          <a:p>
            <a:endParaRPr lang="en-US" sz="2200" dirty="0">
              <a:solidFill>
                <a:srgbClr val="064308"/>
              </a:solidFill>
            </a:endParaRPr>
          </a:p>
          <a:p>
            <a:r>
              <a:rPr lang="en-US" sz="2200" dirty="0">
                <a:solidFill>
                  <a:srgbClr val="064308"/>
                </a:solidFill>
              </a:rPr>
              <a:t>‘A physical system remains in its instantaneous eigenstate if a given perturbation is acting on it slowly enough and if there is a gap between the eigenvalue and the rest of the Hamiltonian’s spectrum.’</a:t>
            </a:r>
          </a:p>
          <a:p>
            <a:pPr marL="342900" indent="-342900" algn="r">
              <a:buFontTx/>
              <a:buChar char="-"/>
            </a:pPr>
            <a:r>
              <a:rPr lang="en-US" sz="2200" dirty="0">
                <a:solidFill>
                  <a:srgbClr val="064308"/>
                </a:solidFill>
              </a:rPr>
              <a:t>Born and Fock (1928)</a:t>
            </a:r>
          </a:p>
          <a:p>
            <a:pPr marL="342900" indent="-342900" algn="r">
              <a:buFontTx/>
              <a:buChar char="-"/>
            </a:pPr>
            <a:endParaRPr lang="en-US" sz="2200" dirty="0">
              <a:solidFill>
                <a:srgbClr val="064308"/>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40342E9-2159-238B-8EB7-031CFAA3DC89}"/>
                  </a:ext>
                </a:extLst>
              </p:cNvPr>
              <p:cNvSpPr txBox="1"/>
              <p:nvPr/>
            </p:nvSpPr>
            <p:spPr>
              <a:xfrm>
                <a:off x="4027162" y="3857753"/>
                <a:ext cx="420422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rgbClr val="064308"/>
                          </a:solidFill>
                          <a:latin typeface="Cambria Math" panose="02040503050406030204" pitchFamily="18" charset="0"/>
                        </a:rPr>
                        <m:t>𝐻</m:t>
                      </m:r>
                      <m:d>
                        <m:dPr>
                          <m:ctrlPr>
                            <a:rPr lang="en-US" sz="3200" i="1" dirty="0" smtClean="0">
                              <a:solidFill>
                                <a:srgbClr val="064308"/>
                              </a:solidFill>
                              <a:latin typeface="Cambria Math" panose="02040503050406030204" pitchFamily="18" charset="0"/>
                            </a:rPr>
                          </m:ctrlPr>
                        </m:dPr>
                        <m:e>
                          <m:r>
                            <a:rPr lang="en-US" sz="3200" i="1" dirty="0" smtClean="0">
                              <a:solidFill>
                                <a:srgbClr val="064308"/>
                              </a:solidFill>
                              <a:latin typeface="Cambria Math" panose="02040503050406030204" pitchFamily="18" charset="0"/>
                            </a:rPr>
                            <m:t>𝑠</m:t>
                          </m:r>
                        </m:e>
                      </m:d>
                      <m:r>
                        <a:rPr lang="en-US" sz="3200" i="1" dirty="0" smtClean="0">
                          <a:solidFill>
                            <a:srgbClr val="064308"/>
                          </a:solidFill>
                          <a:latin typeface="Cambria Math" panose="02040503050406030204" pitchFamily="18" charset="0"/>
                        </a:rPr>
                        <m:t>= </m:t>
                      </m:r>
                      <m:sSub>
                        <m:sSubPr>
                          <m:ctrlPr>
                            <a:rPr lang="en-US" sz="3200" i="1" dirty="0" smtClean="0">
                              <a:solidFill>
                                <a:srgbClr val="064308"/>
                              </a:solidFill>
                              <a:latin typeface="Cambria Math" panose="02040503050406030204" pitchFamily="18" charset="0"/>
                            </a:rPr>
                          </m:ctrlPr>
                        </m:sSubPr>
                        <m:e>
                          <m:r>
                            <a:rPr lang="en-US" sz="3200" i="1" dirty="0" smtClean="0">
                              <a:solidFill>
                                <a:srgbClr val="064308"/>
                              </a:solidFill>
                              <a:latin typeface="Cambria Math" panose="02040503050406030204" pitchFamily="18" charset="0"/>
                            </a:rPr>
                            <m:t>𝐻</m:t>
                          </m:r>
                        </m:e>
                        <m:sub>
                          <m:r>
                            <a:rPr lang="en-US" sz="3200" i="1" dirty="0" smtClean="0">
                              <a:solidFill>
                                <a:srgbClr val="064308"/>
                              </a:solidFill>
                              <a:latin typeface="Cambria Math" panose="02040503050406030204" pitchFamily="18" charset="0"/>
                            </a:rPr>
                            <m:t>0</m:t>
                          </m:r>
                        </m:sub>
                      </m:sSub>
                      <m:r>
                        <a:rPr lang="en-US" sz="3200" i="1" dirty="0" smtClean="0">
                          <a:solidFill>
                            <a:srgbClr val="064308"/>
                          </a:solidFill>
                          <a:latin typeface="Cambria Math" panose="02040503050406030204" pitchFamily="18" charset="0"/>
                        </a:rPr>
                        <m:t>+ </m:t>
                      </m:r>
                      <m:r>
                        <a:rPr lang="en-US" sz="3200" i="1" dirty="0" smtClean="0">
                          <a:solidFill>
                            <a:srgbClr val="064308"/>
                          </a:solidFill>
                          <a:latin typeface="Cambria Math" panose="02040503050406030204" pitchFamily="18" charset="0"/>
                        </a:rPr>
                        <m:t>𝜆</m:t>
                      </m:r>
                      <m:sSub>
                        <m:sSubPr>
                          <m:ctrlPr>
                            <a:rPr lang="en-US" sz="3200" b="0" i="1" dirty="0" smtClean="0">
                              <a:solidFill>
                                <a:srgbClr val="064308"/>
                              </a:solidFill>
                              <a:latin typeface="Cambria Math" panose="02040503050406030204" pitchFamily="18" charset="0"/>
                            </a:rPr>
                          </m:ctrlPr>
                        </m:sSubPr>
                        <m:e>
                          <m:r>
                            <a:rPr lang="en-US" sz="3200" i="1" dirty="0" smtClean="0">
                              <a:solidFill>
                                <a:srgbClr val="064308"/>
                              </a:solidFill>
                              <a:latin typeface="Cambria Math" panose="02040503050406030204" pitchFamily="18" charset="0"/>
                            </a:rPr>
                            <m:t>𝑓</m:t>
                          </m:r>
                        </m:e>
                        <m:sub>
                          <m:r>
                            <a:rPr lang="en-US" sz="3200" b="0" i="1" dirty="0" smtClean="0">
                              <a:solidFill>
                                <a:srgbClr val="064308"/>
                              </a:solidFill>
                              <a:latin typeface="Cambria Math" panose="02040503050406030204" pitchFamily="18" charset="0"/>
                            </a:rPr>
                            <m:t>𝑘</m:t>
                          </m:r>
                        </m:sub>
                      </m:sSub>
                      <m:d>
                        <m:dPr>
                          <m:ctrlPr>
                            <a:rPr lang="en-US" sz="3200" i="1" dirty="0" smtClean="0">
                              <a:solidFill>
                                <a:srgbClr val="064308"/>
                              </a:solidFill>
                              <a:latin typeface="Cambria Math" panose="02040503050406030204" pitchFamily="18" charset="0"/>
                            </a:rPr>
                          </m:ctrlPr>
                        </m:dPr>
                        <m:e>
                          <m:r>
                            <a:rPr lang="en-US" sz="3200" i="1" dirty="0" smtClean="0">
                              <a:solidFill>
                                <a:srgbClr val="064308"/>
                              </a:solidFill>
                              <a:latin typeface="Cambria Math" panose="02040503050406030204" pitchFamily="18" charset="0"/>
                            </a:rPr>
                            <m:t>𝑠</m:t>
                          </m:r>
                        </m:e>
                      </m:d>
                      <m:sSub>
                        <m:sSubPr>
                          <m:ctrlPr>
                            <a:rPr lang="en-US" sz="3200" i="1" dirty="0" smtClean="0">
                              <a:solidFill>
                                <a:srgbClr val="064308"/>
                              </a:solidFill>
                              <a:latin typeface="Cambria Math" panose="02040503050406030204" pitchFamily="18" charset="0"/>
                            </a:rPr>
                          </m:ctrlPr>
                        </m:sSubPr>
                        <m:e>
                          <m:r>
                            <a:rPr lang="en-US" sz="3200" i="1" dirty="0" smtClean="0">
                              <a:solidFill>
                                <a:srgbClr val="064308"/>
                              </a:solidFill>
                              <a:latin typeface="Cambria Math" panose="02040503050406030204" pitchFamily="18" charset="0"/>
                            </a:rPr>
                            <m:t>𝐻</m:t>
                          </m:r>
                        </m:e>
                        <m:sub>
                          <m:r>
                            <a:rPr lang="en-US" sz="3200" i="1" dirty="0" smtClean="0">
                              <a:solidFill>
                                <a:srgbClr val="064308"/>
                              </a:solidFill>
                              <a:latin typeface="Cambria Math" panose="02040503050406030204" pitchFamily="18" charset="0"/>
                            </a:rPr>
                            <m:t>1</m:t>
                          </m:r>
                        </m:sub>
                      </m:sSub>
                    </m:oMath>
                  </m:oMathPara>
                </a14:m>
                <a:endParaRPr lang="en-US" sz="3200" dirty="0">
                  <a:solidFill>
                    <a:srgbClr val="064308"/>
                  </a:solidFill>
                  <a:latin typeface="+mn-lt"/>
                </a:endParaRPr>
              </a:p>
            </p:txBody>
          </p:sp>
        </mc:Choice>
        <mc:Fallback xmlns="">
          <p:sp>
            <p:nvSpPr>
              <p:cNvPr id="7" name="TextBox 6">
                <a:extLst>
                  <a:ext uri="{FF2B5EF4-FFF2-40B4-BE49-F238E27FC236}">
                    <a16:creationId xmlns:a16="http://schemas.microsoft.com/office/drawing/2014/main" id="{D40342E9-2159-238B-8EB7-031CFAA3DC89}"/>
                  </a:ext>
                </a:extLst>
              </p:cNvPr>
              <p:cNvSpPr txBox="1">
                <a:spLocks noRot="1" noChangeAspect="1" noMove="1" noResize="1" noEditPoints="1" noAdjustHandles="1" noChangeArrowheads="1" noChangeShapeType="1" noTextEdit="1"/>
              </p:cNvSpPr>
              <p:nvPr/>
            </p:nvSpPr>
            <p:spPr>
              <a:xfrm>
                <a:off x="4027162" y="3857753"/>
                <a:ext cx="4204228" cy="492443"/>
              </a:xfrm>
              <a:prstGeom prst="rect">
                <a:avLst/>
              </a:prstGeom>
              <a:blipFill>
                <a:blip r:embed="rId2"/>
                <a:stretch>
                  <a:fillRect/>
                </a:stretch>
              </a:blipFill>
            </p:spPr>
            <p:txBody>
              <a:bodyPr/>
              <a:lstStyle/>
              <a:p>
                <a:r>
                  <a:rPr lang="en-US">
                    <a:noFill/>
                  </a:rPr>
                  <a:t> </a:t>
                </a:r>
              </a:p>
            </p:txBody>
          </p:sp>
        </mc:Fallback>
      </mc:AlternateContent>
      <p:sp>
        <p:nvSpPr>
          <p:cNvPr id="10" name="Arrow: Bent 9">
            <a:extLst>
              <a:ext uri="{FF2B5EF4-FFF2-40B4-BE49-F238E27FC236}">
                <a16:creationId xmlns:a16="http://schemas.microsoft.com/office/drawing/2014/main" id="{6815D1E2-BEEB-AE70-0291-8E496D786307}"/>
              </a:ext>
            </a:extLst>
          </p:cNvPr>
          <p:cNvSpPr/>
          <p:nvPr/>
        </p:nvSpPr>
        <p:spPr>
          <a:xfrm rot="16200000" flipV="1">
            <a:off x="3975595" y="4327557"/>
            <a:ext cx="735609" cy="914400"/>
          </a:xfrm>
          <a:prstGeom prst="bentArrow">
            <a:avLst>
              <a:gd name="adj1" fmla="val 10714"/>
              <a:gd name="adj2" fmla="val 18956"/>
              <a:gd name="adj3" fmla="val 29395"/>
              <a:gd name="adj4" fmla="val 0"/>
            </a:avLst>
          </a:prstGeom>
          <a:solidFill>
            <a:srgbClr val="064308">
              <a:alpha val="90000"/>
            </a:srgbClr>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Arrow: Bent 10">
            <a:extLst>
              <a:ext uri="{FF2B5EF4-FFF2-40B4-BE49-F238E27FC236}">
                <a16:creationId xmlns:a16="http://schemas.microsoft.com/office/drawing/2014/main" id="{07378E6F-8167-FB62-5756-906141EE8D23}"/>
              </a:ext>
            </a:extLst>
          </p:cNvPr>
          <p:cNvSpPr/>
          <p:nvPr/>
        </p:nvSpPr>
        <p:spPr>
          <a:xfrm rot="16200000">
            <a:off x="7175996" y="4327556"/>
            <a:ext cx="735609" cy="914400"/>
          </a:xfrm>
          <a:prstGeom prst="bentArrow">
            <a:avLst>
              <a:gd name="adj1" fmla="val 10714"/>
              <a:gd name="adj2" fmla="val 18956"/>
              <a:gd name="adj3" fmla="val 29395"/>
              <a:gd name="adj4" fmla="val 0"/>
            </a:avLst>
          </a:prstGeom>
          <a:solidFill>
            <a:srgbClr val="064308">
              <a:alpha val="90000"/>
            </a:srgbClr>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C01A667-24EF-C851-76ED-1878723E08A8}"/>
                  </a:ext>
                </a:extLst>
              </p:cNvPr>
              <p:cNvSpPr txBox="1"/>
              <p:nvPr/>
            </p:nvSpPr>
            <p:spPr>
              <a:xfrm>
                <a:off x="533400" y="4632450"/>
                <a:ext cx="3352799" cy="1040221"/>
              </a:xfrm>
              <a:prstGeom prst="rect">
                <a:avLst/>
              </a:prstGeom>
              <a:solidFill>
                <a:srgbClr val="064308">
                  <a:alpha val="5000"/>
                </a:srgbClr>
              </a:solidFill>
              <a:ln w="25400">
                <a:solidFill>
                  <a:srgbClr val="064308"/>
                </a:solidFill>
              </a:ln>
            </p:spPr>
            <p:txBody>
              <a:bodyPr wrap="square" rtlCol="0">
                <a:spAutoFit/>
              </a:bodyPr>
              <a:lstStyle/>
              <a:p>
                <a:pPr algn="ctr"/>
                <a:r>
                  <a:rPr lang="en-US" sz="2200" dirty="0">
                    <a:solidFill>
                      <a:srgbClr val="064308"/>
                    </a:solidFill>
                  </a:rPr>
                  <a:t>Reduced Time</a:t>
                </a:r>
              </a:p>
              <a:p>
                <a:pPr algn="ctr"/>
                <a14:m>
                  <m:oMathPara xmlns:m="http://schemas.openxmlformats.org/officeDocument/2006/math">
                    <m:oMathParaPr>
                      <m:jc m:val="centerGroup"/>
                    </m:oMathParaPr>
                    <m:oMath xmlns:m="http://schemas.openxmlformats.org/officeDocument/2006/math">
                      <m:r>
                        <a:rPr lang="en-US" sz="2200" b="0" i="1" smtClean="0">
                          <a:solidFill>
                            <a:srgbClr val="064308"/>
                          </a:solidFill>
                          <a:latin typeface="Cambria Math" panose="02040503050406030204" pitchFamily="18" charset="0"/>
                        </a:rPr>
                        <m:t>𝑠</m:t>
                      </m:r>
                      <m:r>
                        <a:rPr lang="en-US" sz="2200" b="0" i="1" smtClean="0">
                          <a:solidFill>
                            <a:srgbClr val="064308"/>
                          </a:solidFill>
                          <a:latin typeface="Cambria Math" panose="02040503050406030204" pitchFamily="18" charset="0"/>
                        </a:rPr>
                        <m:t>=</m:t>
                      </m:r>
                      <m:f>
                        <m:fPr>
                          <m:ctrlPr>
                            <a:rPr lang="en-US" sz="2200" b="0" i="1" smtClean="0">
                              <a:solidFill>
                                <a:srgbClr val="064308"/>
                              </a:solidFill>
                              <a:latin typeface="Cambria Math" panose="02040503050406030204" pitchFamily="18" charset="0"/>
                            </a:rPr>
                          </m:ctrlPr>
                        </m:fPr>
                        <m:num>
                          <m:r>
                            <a:rPr lang="en-US" sz="2200" b="0" i="1" smtClean="0">
                              <a:solidFill>
                                <a:srgbClr val="064308"/>
                              </a:solidFill>
                              <a:latin typeface="Cambria Math" panose="02040503050406030204" pitchFamily="18" charset="0"/>
                            </a:rPr>
                            <m:t>𝑡</m:t>
                          </m:r>
                        </m:num>
                        <m:den>
                          <m:r>
                            <a:rPr lang="en-US" sz="2200" b="0" i="1" smtClean="0">
                              <a:solidFill>
                                <a:srgbClr val="064308"/>
                              </a:solidFill>
                              <a:latin typeface="Cambria Math" panose="02040503050406030204" pitchFamily="18" charset="0"/>
                            </a:rPr>
                            <m:t>𝑇</m:t>
                          </m:r>
                        </m:den>
                      </m:f>
                    </m:oMath>
                  </m:oMathPara>
                </a14:m>
                <a:endParaRPr lang="en-US" sz="2200" dirty="0">
                  <a:solidFill>
                    <a:srgbClr val="064308"/>
                  </a:solidFill>
                </a:endParaRPr>
              </a:p>
            </p:txBody>
          </p:sp>
        </mc:Choice>
        <mc:Fallback xmlns="">
          <p:sp>
            <p:nvSpPr>
              <p:cNvPr id="12" name="TextBox 11">
                <a:extLst>
                  <a:ext uri="{FF2B5EF4-FFF2-40B4-BE49-F238E27FC236}">
                    <a16:creationId xmlns:a16="http://schemas.microsoft.com/office/drawing/2014/main" id="{4C01A667-24EF-C851-76ED-1878723E08A8}"/>
                  </a:ext>
                </a:extLst>
              </p:cNvPr>
              <p:cNvSpPr txBox="1">
                <a:spLocks noRot="1" noChangeAspect="1" noMove="1" noResize="1" noEditPoints="1" noAdjustHandles="1" noChangeArrowheads="1" noChangeShapeType="1" noTextEdit="1"/>
              </p:cNvSpPr>
              <p:nvPr/>
            </p:nvSpPr>
            <p:spPr>
              <a:xfrm>
                <a:off x="533400" y="4632450"/>
                <a:ext cx="3352799" cy="1040221"/>
              </a:xfrm>
              <a:prstGeom prst="rect">
                <a:avLst/>
              </a:prstGeom>
              <a:blipFill>
                <a:blip r:embed="rId3"/>
                <a:stretch>
                  <a:fillRect t="-2286"/>
                </a:stretch>
              </a:blipFill>
              <a:ln w="25400">
                <a:solidFill>
                  <a:srgbClr val="064308"/>
                </a:solid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C83D8C09-5F30-1C4E-FD11-4D3F0EBF7C89}"/>
              </a:ext>
            </a:extLst>
          </p:cNvPr>
          <p:cNvSpPr txBox="1"/>
          <p:nvPr/>
        </p:nvSpPr>
        <p:spPr>
          <a:xfrm>
            <a:off x="8017748" y="4634191"/>
            <a:ext cx="3352799" cy="769441"/>
          </a:xfrm>
          <a:prstGeom prst="rect">
            <a:avLst/>
          </a:prstGeom>
          <a:solidFill>
            <a:srgbClr val="064308">
              <a:alpha val="5000"/>
            </a:srgbClr>
          </a:solidFill>
          <a:ln w="25400">
            <a:solidFill>
              <a:srgbClr val="064308"/>
            </a:solidFill>
          </a:ln>
        </p:spPr>
        <p:txBody>
          <a:bodyPr wrap="square" rtlCol="0">
            <a:spAutoFit/>
          </a:bodyPr>
          <a:lstStyle/>
          <a:p>
            <a:pPr algn="ctr"/>
            <a:r>
              <a:rPr lang="en-US" sz="2200" dirty="0">
                <a:solidFill>
                  <a:srgbClr val="064308"/>
                </a:solidFill>
              </a:rPr>
              <a:t>Interpolation Function</a:t>
            </a:r>
          </a:p>
          <a:p>
            <a:pPr algn="ctr"/>
            <a:r>
              <a:rPr lang="en-US" sz="2200" dirty="0">
                <a:solidFill>
                  <a:srgbClr val="064308"/>
                </a:solidFill>
              </a:rPr>
              <a:t>k - ‘smoothness’</a:t>
            </a:r>
          </a:p>
        </p:txBody>
      </p:sp>
      <p:sp>
        <p:nvSpPr>
          <p:cNvPr id="14" name="TextBox 13">
            <a:extLst>
              <a:ext uri="{FF2B5EF4-FFF2-40B4-BE49-F238E27FC236}">
                <a16:creationId xmlns:a16="http://schemas.microsoft.com/office/drawing/2014/main" id="{652DE082-C17A-D11C-3090-11B35A453921}"/>
              </a:ext>
            </a:extLst>
          </p:cNvPr>
          <p:cNvSpPr txBox="1"/>
          <p:nvPr/>
        </p:nvSpPr>
        <p:spPr>
          <a:xfrm>
            <a:off x="0" y="5791200"/>
            <a:ext cx="11582400" cy="276999"/>
          </a:xfrm>
          <a:prstGeom prst="rect">
            <a:avLst/>
          </a:prstGeom>
          <a:noFill/>
        </p:spPr>
        <p:txBody>
          <a:bodyPr wrap="square" rtlCol="0">
            <a:spAutoFit/>
          </a:bodyPr>
          <a:lstStyle/>
          <a:p>
            <a:r>
              <a:rPr lang="de-DE" sz="1200" dirty="0">
                <a:solidFill>
                  <a:srgbClr val="064308"/>
                </a:solidFill>
              </a:rPr>
              <a:t>M. Born and V. A. Fock (1928). "Beweis des Adiabatensatzes". </a:t>
            </a:r>
            <a:r>
              <a:rPr lang="de-DE" sz="1200" i="1" dirty="0">
                <a:solidFill>
                  <a:srgbClr val="064308"/>
                </a:solidFill>
              </a:rPr>
              <a:t>Zeitschrift für Physik A</a:t>
            </a:r>
            <a:r>
              <a:rPr lang="de-DE" sz="1200" dirty="0">
                <a:solidFill>
                  <a:srgbClr val="064308"/>
                </a:solidFill>
              </a:rPr>
              <a:t>. </a:t>
            </a:r>
            <a:r>
              <a:rPr lang="de-DE" sz="1200" b="1" dirty="0">
                <a:solidFill>
                  <a:srgbClr val="064308"/>
                </a:solidFill>
              </a:rPr>
              <a:t>51</a:t>
            </a:r>
            <a:r>
              <a:rPr lang="de-DE" sz="1200" dirty="0">
                <a:solidFill>
                  <a:srgbClr val="064308"/>
                </a:solidFill>
              </a:rPr>
              <a:t> (3–4): 165–180.</a:t>
            </a:r>
            <a:endParaRPr lang="en-US" sz="1200" dirty="0">
              <a:solidFill>
                <a:srgbClr val="064308"/>
              </a:solidFill>
            </a:endParaRPr>
          </a:p>
        </p:txBody>
      </p:sp>
    </p:spTree>
    <p:extLst>
      <p:ext uri="{BB962C8B-B14F-4D97-AF65-F5344CB8AC3E}">
        <p14:creationId xmlns:p14="http://schemas.microsoft.com/office/powerpoint/2010/main" val="116010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38541F-C1D4-7B1B-458B-D6DE5744A9A6}"/>
              </a:ext>
            </a:extLst>
          </p:cNvPr>
          <p:cNvSpPr>
            <a:spLocks noGrp="1"/>
          </p:cNvSpPr>
          <p:nvPr>
            <p:ph type="title"/>
          </p:nvPr>
        </p:nvSpPr>
        <p:spPr/>
        <p:txBody>
          <a:bodyPr/>
          <a:lstStyle/>
          <a:p>
            <a:r>
              <a:rPr lang="en-US" dirty="0"/>
              <a:t>Adiabatic Approximation</a:t>
            </a:r>
          </a:p>
        </p:txBody>
      </p:sp>
      <p:sp>
        <p:nvSpPr>
          <p:cNvPr id="4" name="Footer Placeholder 3">
            <a:extLst>
              <a:ext uri="{FF2B5EF4-FFF2-40B4-BE49-F238E27FC236}">
                <a16:creationId xmlns:a16="http://schemas.microsoft.com/office/drawing/2014/main" id="{C335CD48-4277-79DA-731E-AFA1E66B36B9}"/>
              </a:ext>
            </a:extLst>
          </p:cNvPr>
          <p:cNvSpPr>
            <a:spLocks noGrp="1"/>
          </p:cNvSpPr>
          <p:nvPr>
            <p:ph type="ftr" sz="quarter" idx="10"/>
          </p:nvPr>
        </p:nvSpPr>
        <p:spPr/>
        <p:txBody>
          <a:bodyPr/>
          <a:lstStyle/>
          <a:p>
            <a:pPr>
              <a:defRPr/>
            </a:pPr>
            <a:r>
              <a:rPr lang="it-IT"/>
              <a:t>N. Cariello, 30 May 2025</a:t>
            </a:r>
            <a:endParaRPr lang="en-US" dirty="0"/>
          </a:p>
        </p:txBody>
      </p:sp>
      <p:sp>
        <p:nvSpPr>
          <p:cNvPr id="5" name="Slide Number Placeholder 4">
            <a:extLst>
              <a:ext uri="{FF2B5EF4-FFF2-40B4-BE49-F238E27FC236}">
                <a16:creationId xmlns:a16="http://schemas.microsoft.com/office/drawing/2014/main" id="{820A246F-49F4-22C5-D32D-8D8B9443FC0E}"/>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6</a:t>
            </a:fld>
            <a:endParaRPr lang="en-US" dirty="0"/>
          </a:p>
        </p:txBody>
      </p:sp>
      <p:sp>
        <p:nvSpPr>
          <p:cNvPr id="10" name="Freeform: Shape 9">
            <a:extLst>
              <a:ext uri="{FF2B5EF4-FFF2-40B4-BE49-F238E27FC236}">
                <a16:creationId xmlns:a16="http://schemas.microsoft.com/office/drawing/2014/main" id="{7A97C442-965E-CD92-AB3C-52A1386075D8}"/>
              </a:ext>
            </a:extLst>
          </p:cNvPr>
          <p:cNvSpPr/>
          <p:nvPr/>
        </p:nvSpPr>
        <p:spPr>
          <a:xfrm>
            <a:off x="2920269" y="1752600"/>
            <a:ext cx="6350558" cy="1127097"/>
          </a:xfrm>
          <a:custGeom>
            <a:avLst/>
            <a:gdLst>
              <a:gd name="connsiteX0" fmla="*/ 0 w 6350558"/>
              <a:gd name="connsiteY0" fmla="*/ 1127097 h 1127097"/>
              <a:gd name="connsiteX1" fmla="*/ 2029767 w 6350558"/>
              <a:gd name="connsiteY1" fmla="*/ 1682 h 1127097"/>
              <a:gd name="connsiteX2" fmla="*/ 5124659 w 6350558"/>
              <a:gd name="connsiteY2" fmla="*/ 855791 h 1127097"/>
              <a:gd name="connsiteX3" fmla="*/ 6350558 w 6350558"/>
              <a:gd name="connsiteY3" fmla="*/ 112213 h 1127097"/>
            </a:gdLst>
            <a:ahLst/>
            <a:cxnLst>
              <a:cxn ang="0">
                <a:pos x="connsiteX0" y="connsiteY0"/>
              </a:cxn>
              <a:cxn ang="0">
                <a:pos x="connsiteX1" y="connsiteY1"/>
              </a:cxn>
              <a:cxn ang="0">
                <a:pos x="connsiteX2" y="connsiteY2"/>
              </a:cxn>
              <a:cxn ang="0">
                <a:pos x="connsiteX3" y="connsiteY3"/>
              </a:cxn>
            </a:cxnLst>
            <a:rect l="l" t="t" r="r" b="b"/>
            <a:pathLst>
              <a:path w="6350558" h="1127097">
                <a:moveTo>
                  <a:pt x="0" y="1127097"/>
                </a:moveTo>
                <a:cubicBezTo>
                  <a:pt x="587828" y="586998"/>
                  <a:pt x="1175657" y="46900"/>
                  <a:pt x="2029767" y="1682"/>
                </a:cubicBezTo>
                <a:cubicBezTo>
                  <a:pt x="2883877" y="-43536"/>
                  <a:pt x="4404527" y="837369"/>
                  <a:pt x="5124659" y="855791"/>
                </a:cubicBezTo>
                <a:cubicBezTo>
                  <a:pt x="5844791" y="874213"/>
                  <a:pt x="6097674" y="493213"/>
                  <a:pt x="6350558" y="112213"/>
                </a:cubicBezTo>
              </a:path>
            </a:pathLst>
          </a:custGeom>
          <a:noFill/>
          <a:ln w="50800">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BB7F041-A129-234D-7CBA-00FA02503CAA}"/>
              </a:ext>
            </a:extLst>
          </p:cNvPr>
          <p:cNvSpPr/>
          <p:nvPr/>
        </p:nvSpPr>
        <p:spPr>
          <a:xfrm>
            <a:off x="2844069" y="2827042"/>
            <a:ext cx="152400" cy="152400"/>
          </a:xfrm>
          <a:prstGeom prst="ellipse">
            <a:avLst/>
          </a:prstGeom>
          <a:solidFill>
            <a:srgbClr val="06430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4CCCD2C-BC82-A588-5E03-4FEDB7489757}"/>
              </a:ext>
            </a:extLst>
          </p:cNvPr>
          <p:cNvSpPr/>
          <p:nvPr/>
        </p:nvSpPr>
        <p:spPr>
          <a:xfrm>
            <a:off x="7391400" y="2423847"/>
            <a:ext cx="152400" cy="152400"/>
          </a:xfrm>
          <a:prstGeom prst="ellipse">
            <a:avLst/>
          </a:prstGeom>
          <a:solidFill>
            <a:srgbClr val="06430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5B5CD00-B5C5-2B14-A1F2-A7E7EA7AC7E8}"/>
              </a:ext>
            </a:extLst>
          </p:cNvPr>
          <p:cNvSpPr/>
          <p:nvPr/>
        </p:nvSpPr>
        <p:spPr>
          <a:xfrm>
            <a:off x="9194627" y="1787348"/>
            <a:ext cx="152400" cy="152400"/>
          </a:xfrm>
          <a:prstGeom prst="ellipse">
            <a:avLst/>
          </a:prstGeom>
          <a:solidFill>
            <a:srgbClr val="06430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7FEB2DC-2AFB-E04C-E4AD-911A2644E7B8}"/>
                  </a:ext>
                </a:extLst>
              </p:cNvPr>
              <p:cNvSpPr txBox="1"/>
              <p:nvPr/>
            </p:nvSpPr>
            <p:spPr>
              <a:xfrm>
                <a:off x="5986426" y="2710420"/>
                <a:ext cx="2892010"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dirty="0" smtClean="0">
                          <a:solidFill>
                            <a:srgbClr val="064308"/>
                          </a:solidFill>
                          <a:latin typeface="Cambria Math" panose="02040503050406030204" pitchFamily="18" charset="0"/>
                        </a:rPr>
                        <m:t>𝐻</m:t>
                      </m:r>
                      <m:d>
                        <m:dPr>
                          <m:ctrlPr>
                            <a:rPr lang="en-US" sz="2200" i="1" dirty="0" smtClean="0">
                              <a:solidFill>
                                <a:srgbClr val="064308"/>
                              </a:solidFill>
                              <a:latin typeface="Cambria Math" panose="02040503050406030204" pitchFamily="18" charset="0"/>
                            </a:rPr>
                          </m:ctrlPr>
                        </m:dPr>
                        <m:e>
                          <m:r>
                            <a:rPr lang="en-US" sz="2200" i="1" dirty="0" smtClean="0">
                              <a:solidFill>
                                <a:srgbClr val="064308"/>
                              </a:solidFill>
                              <a:latin typeface="Cambria Math" panose="02040503050406030204" pitchFamily="18" charset="0"/>
                            </a:rPr>
                            <m:t>𝑠</m:t>
                          </m:r>
                        </m:e>
                      </m:d>
                      <m:r>
                        <a:rPr lang="en-US" sz="2200" i="1" dirty="0" smtClean="0">
                          <a:solidFill>
                            <a:srgbClr val="064308"/>
                          </a:solidFill>
                          <a:latin typeface="Cambria Math" panose="02040503050406030204" pitchFamily="18" charset="0"/>
                        </a:rPr>
                        <m:t>= </m:t>
                      </m:r>
                      <m:sSub>
                        <m:sSubPr>
                          <m:ctrlPr>
                            <a:rPr lang="en-US" sz="2200" i="1" dirty="0" smtClean="0">
                              <a:solidFill>
                                <a:srgbClr val="064308"/>
                              </a:solidFill>
                              <a:latin typeface="Cambria Math" panose="02040503050406030204" pitchFamily="18" charset="0"/>
                            </a:rPr>
                          </m:ctrlPr>
                        </m:sSubPr>
                        <m:e>
                          <m:r>
                            <a:rPr lang="en-US" sz="2200" i="1" dirty="0" smtClean="0">
                              <a:solidFill>
                                <a:srgbClr val="064308"/>
                              </a:solidFill>
                              <a:latin typeface="Cambria Math" panose="02040503050406030204" pitchFamily="18" charset="0"/>
                            </a:rPr>
                            <m:t>𝐻</m:t>
                          </m:r>
                        </m:e>
                        <m:sub>
                          <m:r>
                            <a:rPr lang="en-US" sz="2200" i="1" dirty="0" smtClean="0">
                              <a:solidFill>
                                <a:srgbClr val="064308"/>
                              </a:solidFill>
                              <a:latin typeface="Cambria Math" panose="02040503050406030204" pitchFamily="18" charset="0"/>
                            </a:rPr>
                            <m:t>0</m:t>
                          </m:r>
                        </m:sub>
                      </m:sSub>
                      <m:r>
                        <a:rPr lang="en-US" sz="2200" i="1" dirty="0" smtClean="0">
                          <a:solidFill>
                            <a:srgbClr val="064308"/>
                          </a:solidFill>
                          <a:latin typeface="Cambria Math" panose="02040503050406030204" pitchFamily="18" charset="0"/>
                        </a:rPr>
                        <m:t>+ </m:t>
                      </m:r>
                      <m:r>
                        <a:rPr lang="en-US" sz="2200" i="1" dirty="0" smtClean="0">
                          <a:solidFill>
                            <a:srgbClr val="064308"/>
                          </a:solidFill>
                          <a:latin typeface="Cambria Math" panose="02040503050406030204" pitchFamily="18" charset="0"/>
                        </a:rPr>
                        <m:t>𝜆</m:t>
                      </m:r>
                      <m:sSub>
                        <m:sSubPr>
                          <m:ctrlPr>
                            <a:rPr lang="en-US" sz="2200" b="0" i="1" dirty="0" smtClean="0">
                              <a:solidFill>
                                <a:srgbClr val="064308"/>
                              </a:solidFill>
                              <a:latin typeface="Cambria Math" panose="02040503050406030204" pitchFamily="18" charset="0"/>
                            </a:rPr>
                          </m:ctrlPr>
                        </m:sSubPr>
                        <m:e>
                          <m:r>
                            <a:rPr lang="en-US" sz="2200" i="1" dirty="0" smtClean="0">
                              <a:solidFill>
                                <a:srgbClr val="064308"/>
                              </a:solidFill>
                              <a:latin typeface="Cambria Math" panose="02040503050406030204" pitchFamily="18" charset="0"/>
                            </a:rPr>
                            <m:t>𝑓</m:t>
                          </m:r>
                        </m:e>
                        <m:sub>
                          <m:r>
                            <a:rPr lang="en-US" sz="2200" b="0" i="1" dirty="0" smtClean="0">
                              <a:solidFill>
                                <a:srgbClr val="064308"/>
                              </a:solidFill>
                              <a:latin typeface="Cambria Math" panose="02040503050406030204" pitchFamily="18" charset="0"/>
                            </a:rPr>
                            <m:t>𝑘</m:t>
                          </m:r>
                        </m:sub>
                      </m:sSub>
                      <m:d>
                        <m:dPr>
                          <m:ctrlPr>
                            <a:rPr lang="en-US" sz="2200" i="1" dirty="0" smtClean="0">
                              <a:solidFill>
                                <a:srgbClr val="064308"/>
                              </a:solidFill>
                              <a:latin typeface="Cambria Math" panose="02040503050406030204" pitchFamily="18" charset="0"/>
                            </a:rPr>
                          </m:ctrlPr>
                        </m:dPr>
                        <m:e>
                          <m:r>
                            <a:rPr lang="en-US" sz="2200" i="1" dirty="0" smtClean="0">
                              <a:solidFill>
                                <a:srgbClr val="064308"/>
                              </a:solidFill>
                              <a:latin typeface="Cambria Math" panose="02040503050406030204" pitchFamily="18" charset="0"/>
                            </a:rPr>
                            <m:t>𝑠</m:t>
                          </m:r>
                        </m:e>
                      </m:d>
                      <m:sSub>
                        <m:sSubPr>
                          <m:ctrlPr>
                            <a:rPr lang="en-US" sz="2200" i="1" dirty="0" smtClean="0">
                              <a:solidFill>
                                <a:srgbClr val="064308"/>
                              </a:solidFill>
                              <a:latin typeface="Cambria Math" panose="02040503050406030204" pitchFamily="18" charset="0"/>
                            </a:rPr>
                          </m:ctrlPr>
                        </m:sSubPr>
                        <m:e>
                          <m:r>
                            <a:rPr lang="en-US" sz="2200" i="1" dirty="0" smtClean="0">
                              <a:solidFill>
                                <a:srgbClr val="064308"/>
                              </a:solidFill>
                              <a:latin typeface="Cambria Math" panose="02040503050406030204" pitchFamily="18" charset="0"/>
                            </a:rPr>
                            <m:t>𝐻</m:t>
                          </m:r>
                        </m:e>
                        <m:sub>
                          <m:r>
                            <a:rPr lang="en-US" sz="2200" i="1" dirty="0" smtClean="0">
                              <a:solidFill>
                                <a:srgbClr val="064308"/>
                              </a:solidFill>
                              <a:latin typeface="Cambria Math" panose="02040503050406030204" pitchFamily="18" charset="0"/>
                            </a:rPr>
                            <m:t>1</m:t>
                          </m:r>
                        </m:sub>
                      </m:sSub>
                    </m:oMath>
                  </m:oMathPara>
                </a14:m>
                <a:endParaRPr lang="en-US" sz="2200" dirty="0">
                  <a:solidFill>
                    <a:srgbClr val="064308"/>
                  </a:solidFill>
                  <a:latin typeface="+mn-lt"/>
                </a:endParaRPr>
              </a:p>
            </p:txBody>
          </p:sp>
        </mc:Choice>
        <mc:Fallback xmlns="">
          <p:sp>
            <p:nvSpPr>
              <p:cNvPr id="14" name="TextBox 13">
                <a:extLst>
                  <a:ext uri="{FF2B5EF4-FFF2-40B4-BE49-F238E27FC236}">
                    <a16:creationId xmlns:a16="http://schemas.microsoft.com/office/drawing/2014/main" id="{37FEB2DC-2AFB-E04C-E4AD-911A2644E7B8}"/>
                  </a:ext>
                </a:extLst>
              </p:cNvPr>
              <p:cNvSpPr txBox="1">
                <a:spLocks noRot="1" noChangeAspect="1" noMove="1" noResize="1" noEditPoints="1" noAdjustHandles="1" noChangeArrowheads="1" noChangeShapeType="1" noTextEdit="1"/>
              </p:cNvSpPr>
              <p:nvPr/>
            </p:nvSpPr>
            <p:spPr>
              <a:xfrm>
                <a:off x="5986426" y="2710420"/>
                <a:ext cx="2892010" cy="338554"/>
              </a:xfrm>
              <a:prstGeom prst="rect">
                <a:avLst/>
              </a:prstGeom>
              <a:blipFill>
                <a:blip r:embed="rId3"/>
                <a:stretch>
                  <a:fillRect l="-1477" b="-3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82C4E2E-7EA1-C147-8C73-BF407D861913}"/>
                  </a:ext>
                </a:extLst>
              </p:cNvPr>
              <p:cNvSpPr txBox="1"/>
              <p:nvPr/>
            </p:nvSpPr>
            <p:spPr>
              <a:xfrm>
                <a:off x="2131534" y="2973794"/>
                <a:ext cx="142506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dirty="0" smtClean="0">
                          <a:solidFill>
                            <a:srgbClr val="064308"/>
                          </a:solidFill>
                          <a:latin typeface="Cambria Math" panose="02040503050406030204" pitchFamily="18" charset="0"/>
                        </a:rPr>
                        <m:t>𝐻</m:t>
                      </m:r>
                      <m:d>
                        <m:dPr>
                          <m:ctrlPr>
                            <a:rPr lang="en-US" sz="2200" i="1" dirty="0" smtClean="0">
                              <a:solidFill>
                                <a:srgbClr val="064308"/>
                              </a:solidFill>
                              <a:latin typeface="Cambria Math" panose="02040503050406030204" pitchFamily="18" charset="0"/>
                            </a:rPr>
                          </m:ctrlPr>
                        </m:dPr>
                        <m:e>
                          <m:r>
                            <a:rPr lang="en-US" sz="2200" b="0" i="1" dirty="0" smtClean="0">
                              <a:solidFill>
                                <a:srgbClr val="064308"/>
                              </a:solidFill>
                              <a:latin typeface="Cambria Math" panose="02040503050406030204" pitchFamily="18" charset="0"/>
                            </a:rPr>
                            <m:t>0</m:t>
                          </m:r>
                        </m:e>
                      </m:d>
                      <m:r>
                        <a:rPr lang="en-US" sz="2200" i="1" dirty="0" smtClean="0">
                          <a:solidFill>
                            <a:srgbClr val="064308"/>
                          </a:solidFill>
                          <a:latin typeface="Cambria Math" panose="02040503050406030204" pitchFamily="18" charset="0"/>
                        </a:rPr>
                        <m:t>= </m:t>
                      </m:r>
                      <m:sSub>
                        <m:sSubPr>
                          <m:ctrlPr>
                            <a:rPr lang="en-US" sz="2200" i="1" dirty="0" smtClean="0">
                              <a:solidFill>
                                <a:srgbClr val="064308"/>
                              </a:solidFill>
                              <a:latin typeface="Cambria Math" panose="02040503050406030204" pitchFamily="18" charset="0"/>
                            </a:rPr>
                          </m:ctrlPr>
                        </m:sSubPr>
                        <m:e>
                          <m:r>
                            <a:rPr lang="en-US" sz="2200" i="1" dirty="0" smtClean="0">
                              <a:solidFill>
                                <a:srgbClr val="064308"/>
                              </a:solidFill>
                              <a:latin typeface="Cambria Math" panose="02040503050406030204" pitchFamily="18" charset="0"/>
                            </a:rPr>
                            <m:t>𝐻</m:t>
                          </m:r>
                        </m:e>
                        <m:sub>
                          <m:r>
                            <a:rPr lang="en-US" sz="2200" i="1" dirty="0" smtClean="0">
                              <a:solidFill>
                                <a:srgbClr val="064308"/>
                              </a:solidFill>
                              <a:latin typeface="Cambria Math" panose="02040503050406030204" pitchFamily="18" charset="0"/>
                            </a:rPr>
                            <m:t>0</m:t>
                          </m:r>
                        </m:sub>
                      </m:sSub>
                    </m:oMath>
                  </m:oMathPara>
                </a14:m>
                <a:endParaRPr lang="en-US" sz="2200" dirty="0">
                  <a:solidFill>
                    <a:srgbClr val="064308"/>
                  </a:solidFill>
                  <a:latin typeface="+mn-lt"/>
                </a:endParaRPr>
              </a:p>
            </p:txBody>
          </p:sp>
        </mc:Choice>
        <mc:Fallback xmlns="">
          <p:sp>
            <p:nvSpPr>
              <p:cNvPr id="15" name="TextBox 14">
                <a:extLst>
                  <a:ext uri="{FF2B5EF4-FFF2-40B4-BE49-F238E27FC236}">
                    <a16:creationId xmlns:a16="http://schemas.microsoft.com/office/drawing/2014/main" id="{182C4E2E-7EA1-C147-8C73-BF407D861913}"/>
                  </a:ext>
                </a:extLst>
              </p:cNvPr>
              <p:cNvSpPr txBox="1">
                <a:spLocks noRot="1" noChangeAspect="1" noMove="1" noResize="1" noEditPoints="1" noAdjustHandles="1" noChangeArrowheads="1" noChangeShapeType="1" noTextEdit="1"/>
              </p:cNvSpPr>
              <p:nvPr/>
            </p:nvSpPr>
            <p:spPr>
              <a:xfrm>
                <a:off x="2131534" y="2973794"/>
                <a:ext cx="1425069" cy="338554"/>
              </a:xfrm>
              <a:prstGeom prst="rect">
                <a:avLst/>
              </a:prstGeom>
              <a:blipFill>
                <a:blip r:embed="rId4"/>
                <a:stretch>
                  <a:fillRect l="-3863" r="-429"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73E14EC-B32B-DE69-E029-28B1B304E873}"/>
                  </a:ext>
                </a:extLst>
              </p:cNvPr>
              <p:cNvSpPr txBox="1"/>
              <p:nvPr/>
            </p:nvSpPr>
            <p:spPr>
              <a:xfrm>
                <a:off x="7901022" y="1385756"/>
                <a:ext cx="228786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dirty="0" smtClean="0">
                          <a:solidFill>
                            <a:srgbClr val="064308"/>
                          </a:solidFill>
                          <a:latin typeface="Cambria Math" panose="02040503050406030204" pitchFamily="18" charset="0"/>
                        </a:rPr>
                        <m:t>𝐻</m:t>
                      </m:r>
                      <m:d>
                        <m:dPr>
                          <m:ctrlPr>
                            <a:rPr lang="en-US" sz="2200" i="1" dirty="0" smtClean="0">
                              <a:solidFill>
                                <a:srgbClr val="064308"/>
                              </a:solidFill>
                              <a:latin typeface="Cambria Math" panose="02040503050406030204" pitchFamily="18" charset="0"/>
                            </a:rPr>
                          </m:ctrlPr>
                        </m:dPr>
                        <m:e>
                          <m:r>
                            <a:rPr lang="en-US" sz="2200" b="0" i="1" dirty="0" smtClean="0">
                              <a:solidFill>
                                <a:srgbClr val="064308"/>
                              </a:solidFill>
                              <a:latin typeface="Cambria Math" panose="02040503050406030204" pitchFamily="18" charset="0"/>
                            </a:rPr>
                            <m:t>1</m:t>
                          </m:r>
                        </m:e>
                      </m:d>
                      <m:r>
                        <a:rPr lang="en-US" sz="2200" i="1" dirty="0" smtClean="0">
                          <a:solidFill>
                            <a:srgbClr val="064308"/>
                          </a:solidFill>
                          <a:latin typeface="Cambria Math" panose="02040503050406030204" pitchFamily="18" charset="0"/>
                        </a:rPr>
                        <m:t>= </m:t>
                      </m:r>
                      <m:sSub>
                        <m:sSubPr>
                          <m:ctrlPr>
                            <a:rPr lang="en-US" sz="2200" i="1" dirty="0" smtClean="0">
                              <a:solidFill>
                                <a:srgbClr val="064308"/>
                              </a:solidFill>
                              <a:latin typeface="Cambria Math" panose="02040503050406030204" pitchFamily="18" charset="0"/>
                            </a:rPr>
                          </m:ctrlPr>
                        </m:sSubPr>
                        <m:e>
                          <m:r>
                            <a:rPr lang="en-US" sz="2200" i="1" dirty="0" smtClean="0">
                              <a:solidFill>
                                <a:srgbClr val="064308"/>
                              </a:solidFill>
                              <a:latin typeface="Cambria Math" panose="02040503050406030204" pitchFamily="18" charset="0"/>
                            </a:rPr>
                            <m:t>𝐻</m:t>
                          </m:r>
                        </m:e>
                        <m:sub>
                          <m:r>
                            <a:rPr lang="en-US" sz="2200" i="1" dirty="0" smtClean="0">
                              <a:solidFill>
                                <a:srgbClr val="064308"/>
                              </a:solidFill>
                              <a:latin typeface="Cambria Math" panose="02040503050406030204" pitchFamily="18" charset="0"/>
                            </a:rPr>
                            <m:t>0</m:t>
                          </m:r>
                        </m:sub>
                      </m:sSub>
                      <m:r>
                        <a:rPr lang="en-US" sz="2200" i="1" dirty="0" smtClean="0">
                          <a:solidFill>
                            <a:srgbClr val="064308"/>
                          </a:solidFill>
                          <a:latin typeface="Cambria Math" panose="02040503050406030204" pitchFamily="18" charset="0"/>
                        </a:rPr>
                        <m:t>+ </m:t>
                      </m:r>
                      <m:r>
                        <a:rPr lang="en-US" sz="2200" i="1" dirty="0" smtClean="0">
                          <a:solidFill>
                            <a:srgbClr val="064308"/>
                          </a:solidFill>
                          <a:latin typeface="Cambria Math" panose="02040503050406030204" pitchFamily="18" charset="0"/>
                        </a:rPr>
                        <m:t>𝜆</m:t>
                      </m:r>
                      <m:sSub>
                        <m:sSubPr>
                          <m:ctrlPr>
                            <a:rPr lang="en-US" sz="2200" i="1" dirty="0" smtClean="0">
                              <a:solidFill>
                                <a:srgbClr val="064308"/>
                              </a:solidFill>
                              <a:latin typeface="Cambria Math" panose="02040503050406030204" pitchFamily="18" charset="0"/>
                            </a:rPr>
                          </m:ctrlPr>
                        </m:sSubPr>
                        <m:e>
                          <m:r>
                            <a:rPr lang="en-US" sz="2200" i="1" dirty="0" smtClean="0">
                              <a:solidFill>
                                <a:srgbClr val="064308"/>
                              </a:solidFill>
                              <a:latin typeface="Cambria Math" panose="02040503050406030204" pitchFamily="18" charset="0"/>
                            </a:rPr>
                            <m:t>𝐻</m:t>
                          </m:r>
                        </m:e>
                        <m:sub>
                          <m:r>
                            <a:rPr lang="en-US" sz="2200" i="1" dirty="0" smtClean="0">
                              <a:solidFill>
                                <a:srgbClr val="064308"/>
                              </a:solidFill>
                              <a:latin typeface="Cambria Math" panose="02040503050406030204" pitchFamily="18" charset="0"/>
                            </a:rPr>
                            <m:t>1</m:t>
                          </m:r>
                        </m:sub>
                      </m:sSub>
                    </m:oMath>
                  </m:oMathPara>
                </a14:m>
                <a:endParaRPr lang="en-US" sz="2200" dirty="0">
                  <a:solidFill>
                    <a:srgbClr val="064308"/>
                  </a:solidFill>
                  <a:latin typeface="+mn-lt"/>
                </a:endParaRPr>
              </a:p>
            </p:txBody>
          </p:sp>
        </mc:Choice>
        <mc:Fallback xmlns="">
          <p:sp>
            <p:nvSpPr>
              <p:cNvPr id="16" name="TextBox 15">
                <a:extLst>
                  <a:ext uri="{FF2B5EF4-FFF2-40B4-BE49-F238E27FC236}">
                    <a16:creationId xmlns:a16="http://schemas.microsoft.com/office/drawing/2014/main" id="{E73E14EC-B32B-DE69-E029-28B1B304E873}"/>
                  </a:ext>
                </a:extLst>
              </p:cNvPr>
              <p:cNvSpPr txBox="1">
                <a:spLocks noRot="1" noChangeAspect="1" noMove="1" noResize="1" noEditPoints="1" noAdjustHandles="1" noChangeArrowheads="1" noChangeShapeType="1" noTextEdit="1"/>
              </p:cNvSpPr>
              <p:nvPr/>
            </p:nvSpPr>
            <p:spPr>
              <a:xfrm>
                <a:off x="7901022" y="1385756"/>
                <a:ext cx="2287869" cy="338554"/>
              </a:xfrm>
              <a:prstGeom prst="rect">
                <a:avLst/>
              </a:prstGeom>
              <a:blipFill>
                <a:blip r:embed="rId5"/>
                <a:stretch>
                  <a:fillRect l="-2133" r="-267"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E686FEF-C39D-34D3-5BCF-677BBBB39546}"/>
                  </a:ext>
                </a:extLst>
              </p:cNvPr>
              <p:cNvSpPr txBox="1"/>
              <p:nvPr/>
            </p:nvSpPr>
            <p:spPr>
              <a:xfrm>
                <a:off x="438602" y="4066449"/>
                <a:ext cx="5823710" cy="1455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200" i="1" smtClean="0">
                              <a:solidFill>
                                <a:srgbClr val="064308"/>
                              </a:solidFill>
                              <a:latin typeface="Cambria Math" panose="02040503050406030204" pitchFamily="18" charset="0"/>
                            </a:rPr>
                          </m:ctrlPr>
                        </m:dPr>
                        <m:e>
                          <m:sSub>
                            <m:sSubPr>
                              <m:ctrlPr>
                                <a:rPr lang="en-US" sz="2200" b="0" i="1" smtClean="0">
                                  <a:solidFill>
                                    <a:srgbClr val="064308"/>
                                  </a:solidFill>
                                  <a:latin typeface="Cambria Math" panose="02040503050406030204" pitchFamily="18" charset="0"/>
                                </a:rPr>
                              </m:ctrlPr>
                            </m:sSubPr>
                            <m:e>
                              <m:r>
                                <m:rPr>
                                  <m:sty m:val="p"/>
                                </m:rPr>
                                <a:rPr lang="en-US" sz="2200" b="0" i="0" smtClean="0">
                                  <a:solidFill>
                                    <a:srgbClr val="064308"/>
                                  </a:solidFill>
                                  <a:latin typeface="Cambria Math" panose="02040503050406030204" pitchFamily="18" charset="0"/>
                                </a:rPr>
                                <m:t>Ψ</m:t>
                              </m:r>
                            </m:e>
                            <m:sub>
                              <m:r>
                                <a:rPr lang="en-US" sz="2200" b="0" i="1" smtClean="0">
                                  <a:solidFill>
                                    <a:srgbClr val="064308"/>
                                  </a:solidFill>
                                  <a:latin typeface="Cambria Math" panose="02040503050406030204" pitchFamily="18" charset="0"/>
                                </a:rPr>
                                <m:t>𝑚</m:t>
                              </m:r>
                            </m:sub>
                          </m:sSub>
                          <m:d>
                            <m:dPr>
                              <m:ctrlPr>
                                <a:rPr lang="en-US" sz="2200" i="1">
                                  <a:solidFill>
                                    <a:srgbClr val="064308"/>
                                  </a:solidFill>
                                  <a:latin typeface="Cambria Math" panose="02040503050406030204" pitchFamily="18" charset="0"/>
                                </a:rPr>
                              </m:ctrlPr>
                            </m:dPr>
                            <m:e>
                              <m:r>
                                <a:rPr lang="en-US" sz="2200" i="1">
                                  <a:solidFill>
                                    <a:srgbClr val="064308"/>
                                  </a:solidFill>
                                  <a:latin typeface="Cambria Math" panose="02040503050406030204" pitchFamily="18" charset="0"/>
                                </a:rPr>
                                <m:t>𝑠</m:t>
                              </m:r>
                            </m:e>
                          </m:d>
                        </m:e>
                      </m:d>
                      <m:r>
                        <a:rPr lang="en-US" sz="2200" b="0" i="1" smtClean="0">
                          <a:solidFill>
                            <a:srgbClr val="064308"/>
                          </a:solidFill>
                          <a:latin typeface="Cambria Math" panose="02040503050406030204" pitchFamily="18" charset="0"/>
                        </a:rPr>
                        <m:t>≈</m:t>
                      </m:r>
                      <m:d>
                        <m:dPr>
                          <m:begChr m:val="|"/>
                          <m:endChr m:val="⟩"/>
                          <m:ctrlPr>
                            <a:rPr lang="en-US" sz="2200" b="0" i="1" smtClean="0">
                              <a:solidFill>
                                <a:srgbClr val="064308"/>
                              </a:solidFill>
                              <a:latin typeface="Cambria Math" panose="02040503050406030204" pitchFamily="18" charset="0"/>
                            </a:rPr>
                          </m:ctrlPr>
                        </m:dPr>
                        <m:e>
                          <m:sSubSup>
                            <m:sSubSupPr>
                              <m:ctrlPr>
                                <a:rPr lang="en-US" sz="2200" b="0" i="1" smtClean="0">
                                  <a:solidFill>
                                    <a:srgbClr val="064308"/>
                                  </a:solidFill>
                                  <a:latin typeface="Cambria Math" panose="02040503050406030204" pitchFamily="18" charset="0"/>
                                </a:rPr>
                              </m:ctrlPr>
                            </m:sSubSupPr>
                            <m:e>
                              <m:r>
                                <m:rPr>
                                  <m:sty m:val="p"/>
                                </m:rPr>
                                <a:rPr lang="en-US" sz="2200" b="0" i="0" smtClean="0">
                                  <a:solidFill>
                                    <a:srgbClr val="064308"/>
                                  </a:solidFill>
                                  <a:latin typeface="Cambria Math" panose="02040503050406030204" pitchFamily="18" charset="0"/>
                                </a:rPr>
                                <m:t>Ψ</m:t>
                              </m:r>
                            </m:e>
                            <m:sub>
                              <m:r>
                                <a:rPr lang="en-US" sz="2200" b="0" i="1" smtClean="0">
                                  <a:solidFill>
                                    <a:srgbClr val="064308"/>
                                  </a:solidFill>
                                  <a:latin typeface="Cambria Math" panose="02040503050406030204" pitchFamily="18" charset="0"/>
                                </a:rPr>
                                <m:t>𝑚</m:t>
                              </m:r>
                            </m:sub>
                            <m:sup>
                              <m:r>
                                <a:rPr lang="en-US" sz="2200" b="0" i="1" smtClean="0">
                                  <a:solidFill>
                                    <a:srgbClr val="064308"/>
                                  </a:solidFill>
                                  <a:latin typeface="Cambria Math" panose="02040503050406030204" pitchFamily="18" charset="0"/>
                                </a:rPr>
                                <m:t>𝑎𝑑𝑖</m:t>
                              </m:r>
                            </m:sup>
                          </m:sSubSup>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e>
                      </m:d>
                      <m:r>
                        <a:rPr lang="en-US" sz="2200" b="0" i="1" smtClean="0">
                          <a:solidFill>
                            <a:srgbClr val="064308"/>
                          </a:solidFill>
                          <a:latin typeface="Cambria Math" panose="02040503050406030204" pitchFamily="18" charset="0"/>
                        </a:rPr>
                        <m:t>=</m:t>
                      </m:r>
                      <m:sSup>
                        <m:sSupPr>
                          <m:ctrlPr>
                            <a:rPr lang="en-US" sz="2200" b="0" i="1" smtClean="0">
                              <a:solidFill>
                                <a:srgbClr val="064308"/>
                              </a:solidFill>
                              <a:latin typeface="Cambria Math" panose="02040503050406030204" pitchFamily="18" charset="0"/>
                            </a:rPr>
                          </m:ctrlPr>
                        </m:sSupPr>
                        <m:e>
                          <m:r>
                            <a:rPr lang="en-US" sz="2200" b="0" i="1" smtClean="0">
                              <a:solidFill>
                                <a:srgbClr val="064308"/>
                              </a:solidFill>
                              <a:latin typeface="Cambria Math" panose="02040503050406030204" pitchFamily="18" charset="0"/>
                            </a:rPr>
                            <m:t>𝑒</m:t>
                          </m:r>
                        </m:e>
                        <m:sup>
                          <m:r>
                            <a:rPr lang="en-US" sz="2200" b="0" i="1" smtClean="0">
                              <a:solidFill>
                                <a:srgbClr val="064308"/>
                              </a:solidFill>
                              <a:latin typeface="Cambria Math" panose="02040503050406030204" pitchFamily="18" charset="0"/>
                            </a:rPr>
                            <m:t>𝑖𝑇</m:t>
                          </m:r>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𝜃</m:t>
                              </m:r>
                            </m:e>
                            <m:sub>
                              <m:r>
                                <a:rPr lang="en-US" sz="2200" b="0" i="1" smtClean="0">
                                  <a:solidFill>
                                    <a:srgbClr val="064308"/>
                                  </a:solidFill>
                                  <a:latin typeface="Cambria Math" panose="02040503050406030204" pitchFamily="18" charset="0"/>
                                </a:rPr>
                                <m:t>𝑚</m:t>
                              </m:r>
                            </m:sub>
                          </m:sSub>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sup>
                      </m:sSup>
                      <m:r>
                        <a:rPr lang="en-US" sz="2200" b="0" i="1" smtClean="0">
                          <a:solidFill>
                            <a:srgbClr val="064308"/>
                          </a:solidFill>
                          <a:latin typeface="Cambria Math" panose="02040503050406030204" pitchFamily="18" charset="0"/>
                        </a:rPr>
                        <m:t>|</m:t>
                      </m:r>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𝜓</m:t>
                          </m:r>
                        </m:e>
                        <m:sub>
                          <m:r>
                            <a:rPr lang="en-US" sz="2200" b="0" i="1" smtClean="0">
                              <a:solidFill>
                                <a:srgbClr val="064308"/>
                              </a:solidFill>
                              <a:latin typeface="Cambria Math" panose="02040503050406030204" pitchFamily="18" charset="0"/>
                            </a:rPr>
                            <m:t>𝑚</m:t>
                          </m:r>
                        </m:sub>
                      </m:sSub>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r>
                        <a:rPr lang="en-US" sz="2200" b="0" i="1" smtClean="0">
                          <a:solidFill>
                            <a:srgbClr val="064308"/>
                          </a:solidFill>
                          <a:latin typeface="Cambria Math" panose="02040503050406030204" pitchFamily="18" charset="0"/>
                        </a:rPr>
                        <m:t>⟩</m:t>
                      </m:r>
                    </m:oMath>
                  </m:oMathPara>
                </a14:m>
                <a:endParaRPr lang="en-US" sz="2200" dirty="0">
                  <a:latin typeface="+mn-lt"/>
                </a:endParaRPr>
              </a:p>
              <a:p>
                <a:endParaRPr lang="en-US" sz="2200" dirty="0">
                  <a:latin typeface="+mn-lt"/>
                </a:endParaRPr>
              </a:p>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𝜃</m:t>
                          </m:r>
                        </m:e>
                        <m:sub>
                          <m:r>
                            <a:rPr lang="en-US" sz="2200" b="0" i="1" smtClean="0">
                              <a:latin typeface="Cambria Math" panose="02040503050406030204" pitchFamily="18" charset="0"/>
                            </a:rPr>
                            <m:t>𝑚</m:t>
                          </m:r>
                        </m:sub>
                      </m:sSub>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𝑠</m:t>
                          </m:r>
                        </m:e>
                      </m:d>
                      <m:r>
                        <a:rPr lang="en-US" sz="2200" b="0" i="1" smtClean="0">
                          <a:latin typeface="Cambria Math" panose="02040503050406030204" pitchFamily="18" charset="0"/>
                        </a:rPr>
                        <m:t>=−</m:t>
                      </m:r>
                      <m:nary>
                        <m:naryPr>
                          <m:ctrlPr>
                            <a:rPr lang="en-US" sz="2200" b="0" i="1" smtClean="0">
                              <a:latin typeface="Cambria Math" panose="02040503050406030204" pitchFamily="18" charset="0"/>
                            </a:rPr>
                          </m:ctrlPr>
                        </m:naryPr>
                        <m:sub>
                          <m:r>
                            <a:rPr lang="en-US" sz="2200" b="0" i="1" smtClean="0">
                              <a:latin typeface="Cambria Math" panose="02040503050406030204" pitchFamily="18" charset="0"/>
                            </a:rPr>
                            <m:t>0</m:t>
                          </m:r>
                        </m:sub>
                        <m:sup>
                          <m:r>
                            <a:rPr lang="en-US" sz="2200" b="0" i="1" smtClean="0">
                              <a:latin typeface="Cambria Math" panose="02040503050406030204" pitchFamily="18" charset="0"/>
                            </a:rPr>
                            <m:t>𝑠</m:t>
                          </m:r>
                        </m:sup>
                        <m:e>
                          <m:r>
                            <a:rPr lang="en-US" sz="2200" b="0" i="1" smtClean="0">
                              <a:latin typeface="Cambria Math" panose="02040503050406030204" pitchFamily="18" charset="0"/>
                            </a:rPr>
                            <m:t>𝑑𝑠</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𝐸</m:t>
                              </m:r>
                            </m:e>
                            <m:sub>
                              <m:r>
                                <a:rPr lang="en-US" sz="2200" b="0" i="1" smtClean="0">
                                  <a:latin typeface="Cambria Math" panose="02040503050406030204" pitchFamily="18" charset="0"/>
                                </a:rPr>
                                <m:t>𝑚</m:t>
                              </m:r>
                            </m:sub>
                          </m:sSub>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𝑠</m:t>
                              </m:r>
                            </m:e>
                            <m:sup>
                              <m:r>
                                <a:rPr lang="en-US" sz="2200" b="0" i="1" smtClean="0">
                                  <a:latin typeface="Cambria Math" panose="02040503050406030204" pitchFamily="18" charset="0"/>
                                </a:rPr>
                                <m:t>′</m:t>
                              </m:r>
                            </m:sup>
                          </m:sSup>
                          <m:r>
                            <a:rPr lang="en-US" sz="2200" b="0" i="1" smtClean="0">
                              <a:latin typeface="Cambria Math" panose="02040503050406030204" pitchFamily="18" charset="0"/>
                            </a:rPr>
                            <m:t>)</m:t>
                          </m:r>
                        </m:e>
                      </m:nary>
                    </m:oMath>
                  </m:oMathPara>
                </a14:m>
                <a:endParaRPr lang="en-US" sz="2200" dirty="0">
                  <a:latin typeface="+mn-lt"/>
                </a:endParaRPr>
              </a:p>
            </p:txBody>
          </p:sp>
        </mc:Choice>
        <mc:Fallback xmlns="">
          <p:sp>
            <p:nvSpPr>
              <p:cNvPr id="17" name="TextBox 16">
                <a:extLst>
                  <a:ext uri="{FF2B5EF4-FFF2-40B4-BE49-F238E27FC236}">
                    <a16:creationId xmlns:a16="http://schemas.microsoft.com/office/drawing/2014/main" id="{5E686FEF-C39D-34D3-5BCF-677BBBB39546}"/>
                  </a:ext>
                </a:extLst>
              </p:cNvPr>
              <p:cNvSpPr txBox="1">
                <a:spLocks noRot="1" noChangeAspect="1" noMove="1" noResize="1" noEditPoints="1" noAdjustHandles="1" noChangeArrowheads="1" noChangeShapeType="1" noTextEdit="1"/>
              </p:cNvSpPr>
              <p:nvPr/>
            </p:nvSpPr>
            <p:spPr>
              <a:xfrm>
                <a:off x="438602" y="4066449"/>
                <a:ext cx="5823710" cy="145546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9ABFA33-3DAD-8419-212D-B856EA619FB9}"/>
                  </a:ext>
                </a:extLst>
              </p:cNvPr>
              <p:cNvSpPr txBox="1"/>
              <p:nvPr/>
            </p:nvSpPr>
            <p:spPr>
              <a:xfrm>
                <a:off x="6232923" y="4066449"/>
                <a:ext cx="4943084" cy="1446550"/>
              </a:xfrm>
              <a:prstGeom prst="rect">
                <a:avLst/>
              </a:prstGeom>
              <a:solidFill>
                <a:srgbClr val="064308">
                  <a:alpha val="5000"/>
                </a:srgbClr>
              </a:solidFill>
              <a:ln w="25400">
                <a:solidFill>
                  <a:srgbClr val="064308"/>
                </a:solidFill>
              </a:ln>
            </p:spPr>
            <p:txBody>
              <a:bodyPr wrap="square" rtlCol="0">
                <a:spAutoFit/>
              </a:bodyPr>
              <a:lstStyle/>
              <a:p>
                <a:pPr algn="ctr"/>
                <a:r>
                  <a:rPr lang="en-US" sz="2200" dirty="0">
                    <a:solidFill>
                      <a:srgbClr val="064308"/>
                    </a:solidFill>
                  </a:rPr>
                  <a:t>Instantaneous Eigensystem:</a:t>
                </a:r>
              </a:p>
              <a:p>
                <a:pPr algn="ctr"/>
                <a:endParaRPr lang="en-US" sz="2200" dirty="0">
                  <a:solidFill>
                    <a:srgbClr val="064308"/>
                  </a:solidFill>
                </a:endParaRPr>
              </a:p>
              <a:p>
                <a:pPr algn="ctr"/>
                <a14:m>
                  <m:oMathPara xmlns:m="http://schemas.openxmlformats.org/officeDocument/2006/math">
                    <m:oMathParaPr>
                      <m:jc m:val="centerGroup"/>
                    </m:oMathParaPr>
                    <m:oMath xmlns:m="http://schemas.openxmlformats.org/officeDocument/2006/math">
                      <m:r>
                        <a:rPr lang="en-US" sz="2200" b="0" i="1" smtClean="0">
                          <a:solidFill>
                            <a:srgbClr val="064308"/>
                          </a:solidFill>
                          <a:latin typeface="Cambria Math" panose="02040503050406030204" pitchFamily="18" charset="0"/>
                        </a:rPr>
                        <m:t>𝐻</m:t>
                      </m:r>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d>
                        <m:dPr>
                          <m:begChr m:val="|"/>
                          <m:endChr m:val="⟩"/>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𝜓</m:t>
                          </m:r>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e>
                      </m:d>
                      <m:r>
                        <a:rPr lang="en-US" sz="2200" b="0" i="1" smtClean="0">
                          <a:solidFill>
                            <a:srgbClr val="064308"/>
                          </a:solidFill>
                          <a:latin typeface="Cambria Math" panose="02040503050406030204" pitchFamily="18" charset="0"/>
                        </a:rPr>
                        <m:t>=</m:t>
                      </m:r>
                      <m:r>
                        <a:rPr lang="en-US" sz="2200" b="0" i="1" smtClean="0">
                          <a:solidFill>
                            <a:srgbClr val="064308"/>
                          </a:solidFill>
                          <a:latin typeface="Cambria Math" panose="02040503050406030204" pitchFamily="18" charset="0"/>
                        </a:rPr>
                        <m:t>𝐸</m:t>
                      </m:r>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r>
                        <a:rPr lang="en-US" sz="2200" b="0" i="1" smtClean="0">
                          <a:solidFill>
                            <a:srgbClr val="064308"/>
                          </a:solidFill>
                          <a:latin typeface="Cambria Math" panose="02040503050406030204" pitchFamily="18" charset="0"/>
                        </a:rPr>
                        <m:t>|</m:t>
                      </m:r>
                      <m:r>
                        <a:rPr lang="en-US" sz="2200" b="0" i="1" smtClean="0">
                          <a:solidFill>
                            <a:srgbClr val="064308"/>
                          </a:solidFill>
                          <a:latin typeface="Cambria Math" panose="02040503050406030204" pitchFamily="18" charset="0"/>
                        </a:rPr>
                        <m:t>𝜓</m:t>
                      </m:r>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r>
                        <a:rPr lang="en-US" sz="2200" b="0" i="1" smtClean="0">
                          <a:solidFill>
                            <a:srgbClr val="064308"/>
                          </a:solidFill>
                          <a:latin typeface="Cambria Math" panose="02040503050406030204" pitchFamily="18" charset="0"/>
                        </a:rPr>
                        <m:t>⟩</m:t>
                      </m:r>
                    </m:oMath>
                  </m:oMathPara>
                </a14:m>
                <a:endParaRPr lang="en-US" sz="2200" dirty="0">
                  <a:solidFill>
                    <a:srgbClr val="064308"/>
                  </a:solidFill>
                </a:endParaRPr>
              </a:p>
              <a:p>
                <a:pPr algn="ctr"/>
                <a:endParaRPr lang="en-US" sz="2200" dirty="0">
                  <a:solidFill>
                    <a:srgbClr val="064308"/>
                  </a:solidFill>
                </a:endParaRPr>
              </a:p>
            </p:txBody>
          </p:sp>
        </mc:Choice>
        <mc:Fallback xmlns="">
          <p:sp>
            <p:nvSpPr>
              <p:cNvPr id="18" name="TextBox 17">
                <a:extLst>
                  <a:ext uri="{FF2B5EF4-FFF2-40B4-BE49-F238E27FC236}">
                    <a16:creationId xmlns:a16="http://schemas.microsoft.com/office/drawing/2014/main" id="{59ABFA33-3DAD-8419-212D-B856EA619FB9}"/>
                  </a:ext>
                </a:extLst>
              </p:cNvPr>
              <p:cNvSpPr txBox="1">
                <a:spLocks noRot="1" noChangeAspect="1" noMove="1" noResize="1" noEditPoints="1" noAdjustHandles="1" noChangeArrowheads="1" noChangeShapeType="1" noTextEdit="1"/>
              </p:cNvSpPr>
              <p:nvPr/>
            </p:nvSpPr>
            <p:spPr>
              <a:xfrm>
                <a:off x="6232923" y="4066449"/>
                <a:ext cx="4943084" cy="1446550"/>
              </a:xfrm>
              <a:prstGeom prst="rect">
                <a:avLst/>
              </a:prstGeom>
              <a:blipFill>
                <a:blip r:embed="rId7"/>
                <a:stretch>
                  <a:fillRect t="-1660"/>
                </a:stretch>
              </a:blipFill>
              <a:ln w="25400">
                <a:solidFill>
                  <a:srgbClr val="064308"/>
                </a:solidFill>
              </a:ln>
            </p:spPr>
            <p:txBody>
              <a:bodyPr/>
              <a:lstStyle/>
              <a:p>
                <a:r>
                  <a:rPr lang="en-US">
                    <a:noFill/>
                  </a:rPr>
                  <a:t> </a:t>
                </a:r>
              </a:p>
            </p:txBody>
          </p:sp>
        </mc:Fallback>
      </mc:AlternateContent>
      <p:sp>
        <p:nvSpPr>
          <p:cNvPr id="20" name="TextBox 19">
            <a:extLst>
              <a:ext uri="{FF2B5EF4-FFF2-40B4-BE49-F238E27FC236}">
                <a16:creationId xmlns:a16="http://schemas.microsoft.com/office/drawing/2014/main" id="{E632D92E-D2DF-1057-162B-485B52A1D367}"/>
              </a:ext>
            </a:extLst>
          </p:cNvPr>
          <p:cNvSpPr txBox="1"/>
          <p:nvPr/>
        </p:nvSpPr>
        <p:spPr>
          <a:xfrm>
            <a:off x="0" y="5791200"/>
            <a:ext cx="11582400" cy="276999"/>
          </a:xfrm>
          <a:prstGeom prst="rect">
            <a:avLst/>
          </a:prstGeom>
          <a:noFill/>
        </p:spPr>
        <p:txBody>
          <a:bodyPr wrap="square" rtlCol="0">
            <a:spAutoFit/>
          </a:bodyPr>
          <a:lstStyle/>
          <a:p>
            <a:r>
              <a:rPr lang="de-DE" sz="1200" dirty="0">
                <a:solidFill>
                  <a:srgbClr val="064308"/>
                </a:solidFill>
              </a:rPr>
              <a:t>M. Born and V. A. Fock (1928). "Beweis des Adiabatensatzes". </a:t>
            </a:r>
            <a:r>
              <a:rPr lang="de-DE" sz="1200" i="1" dirty="0">
                <a:solidFill>
                  <a:srgbClr val="064308"/>
                </a:solidFill>
              </a:rPr>
              <a:t>Zeitschrift für Physik A</a:t>
            </a:r>
            <a:r>
              <a:rPr lang="de-DE" sz="1200" dirty="0">
                <a:solidFill>
                  <a:srgbClr val="064308"/>
                </a:solidFill>
              </a:rPr>
              <a:t>. </a:t>
            </a:r>
            <a:r>
              <a:rPr lang="de-DE" sz="1200" b="1" dirty="0">
                <a:solidFill>
                  <a:srgbClr val="064308"/>
                </a:solidFill>
              </a:rPr>
              <a:t>51</a:t>
            </a:r>
            <a:r>
              <a:rPr lang="de-DE" sz="1200" dirty="0">
                <a:solidFill>
                  <a:srgbClr val="064308"/>
                </a:solidFill>
              </a:rPr>
              <a:t> (3–4): 165–180.</a:t>
            </a:r>
            <a:endParaRPr lang="en-US" sz="1200" dirty="0">
              <a:solidFill>
                <a:srgbClr val="064308"/>
              </a:solidFill>
            </a:endParaRPr>
          </a:p>
        </p:txBody>
      </p:sp>
    </p:spTree>
    <p:extLst>
      <p:ext uri="{BB962C8B-B14F-4D97-AF65-F5344CB8AC3E}">
        <p14:creationId xmlns:p14="http://schemas.microsoft.com/office/powerpoint/2010/main" val="3167918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D50D5-C667-0133-A37D-28EFE6004FD2}"/>
              </a:ext>
            </a:extLst>
          </p:cNvPr>
          <p:cNvSpPr>
            <a:spLocks noGrp="1"/>
          </p:cNvSpPr>
          <p:nvPr>
            <p:ph type="title"/>
          </p:nvPr>
        </p:nvSpPr>
        <p:spPr/>
        <p:txBody>
          <a:bodyPr/>
          <a:lstStyle/>
          <a:p>
            <a:r>
              <a:rPr lang="en-US" dirty="0"/>
              <a:t>Perturbative Expansion of the Adiabatic Term</a:t>
            </a:r>
          </a:p>
        </p:txBody>
      </p:sp>
      <p:sp>
        <p:nvSpPr>
          <p:cNvPr id="4" name="Footer Placeholder 3">
            <a:extLst>
              <a:ext uri="{FF2B5EF4-FFF2-40B4-BE49-F238E27FC236}">
                <a16:creationId xmlns:a16="http://schemas.microsoft.com/office/drawing/2014/main" id="{DC1EAB5C-E09E-30A4-8892-1ADF05F6FE09}"/>
              </a:ext>
            </a:extLst>
          </p:cNvPr>
          <p:cNvSpPr>
            <a:spLocks noGrp="1"/>
          </p:cNvSpPr>
          <p:nvPr>
            <p:ph type="ftr" sz="quarter" idx="10"/>
          </p:nvPr>
        </p:nvSpPr>
        <p:spPr/>
        <p:txBody>
          <a:bodyPr/>
          <a:lstStyle/>
          <a:p>
            <a:pPr>
              <a:defRPr/>
            </a:pPr>
            <a:r>
              <a:rPr lang="it-IT"/>
              <a:t>N. Cariello, 30 May 2025</a:t>
            </a:r>
            <a:endParaRPr lang="en-US" dirty="0"/>
          </a:p>
        </p:txBody>
      </p:sp>
      <p:sp>
        <p:nvSpPr>
          <p:cNvPr id="5" name="Slide Number Placeholder 4">
            <a:extLst>
              <a:ext uri="{FF2B5EF4-FFF2-40B4-BE49-F238E27FC236}">
                <a16:creationId xmlns:a16="http://schemas.microsoft.com/office/drawing/2014/main" id="{E51CE38F-00B1-7C79-5DE2-412F8A49DA89}"/>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7</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FCF442F-8EDD-54A8-9A9B-8A8AD80373F0}"/>
                  </a:ext>
                </a:extLst>
              </p:cNvPr>
              <p:cNvSpPr txBox="1"/>
              <p:nvPr/>
            </p:nvSpPr>
            <p:spPr>
              <a:xfrm>
                <a:off x="3048000" y="1338476"/>
                <a:ext cx="5823710" cy="1455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200" i="1" smtClean="0">
                              <a:solidFill>
                                <a:srgbClr val="064308"/>
                              </a:solidFill>
                              <a:latin typeface="Cambria Math" panose="02040503050406030204" pitchFamily="18" charset="0"/>
                            </a:rPr>
                          </m:ctrlPr>
                        </m:dPr>
                        <m:e>
                          <m:sSub>
                            <m:sSubPr>
                              <m:ctrlPr>
                                <a:rPr lang="en-US" sz="2200" b="0" i="1" smtClean="0">
                                  <a:solidFill>
                                    <a:srgbClr val="064308"/>
                                  </a:solidFill>
                                  <a:latin typeface="Cambria Math" panose="02040503050406030204" pitchFamily="18" charset="0"/>
                                </a:rPr>
                              </m:ctrlPr>
                            </m:sSubPr>
                            <m:e>
                              <m:r>
                                <m:rPr>
                                  <m:sty m:val="p"/>
                                </m:rPr>
                                <a:rPr lang="en-US" sz="2200" b="0" i="0" smtClean="0">
                                  <a:solidFill>
                                    <a:srgbClr val="064308"/>
                                  </a:solidFill>
                                  <a:latin typeface="Cambria Math" panose="02040503050406030204" pitchFamily="18" charset="0"/>
                                </a:rPr>
                                <m:t>Ψ</m:t>
                              </m:r>
                            </m:e>
                            <m:sub>
                              <m:r>
                                <a:rPr lang="en-US" sz="2200" b="0" i="1" smtClean="0">
                                  <a:solidFill>
                                    <a:srgbClr val="064308"/>
                                  </a:solidFill>
                                  <a:latin typeface="Cambria Math" panose="02040503050406030204" pitchFamily="18" charset="0"/>
                                </a:rPr>
                                <m:t>𝑚</m:t>
                              </m:r>
                            </m:sub>
                          </m:sSub>
                          <m:d>
                            <m:dPr>
                              <m:ctrlPr>
                                <a:rPr lang="en-US" sz="2200" i="1">
                                  <a:solidFill>
                                    <a:srgbClr val="064308"/>
                                  </a:solidFill>
                                  <a:latin typeface="Cambria Math" panose="02040503050406030204" pitchFamily="18" charset="0"/>
                                </a:rPr>
                              </m:ctrlPr>
                            </m:dPr>
                            <m:e>
                              <m:r>
                                <a:rPr lang="en-US" sz="2200" i="1">
                                  <a:solidFill>
                                    <a:srgbClr val="064308"/>
                                  </a:solidFill>
                                  <a:latin typeface="Cambria Math" panose="02040503050406030204" pitchFamily="18" charset="0"/>
                                </a:rPr>
                                <m:t>𝑠</m:t>
                              </m:r>
                            </m:e>
                          </m:d>
                        </m:e>
                      </m:d>
                      <m:r>
                        <a:rPr lang="en-US" sz="2200" b="0" i="1" smtClean="0">
                          <a:solidFill>
                            <a:srgbClr val="064308"/>
                          </a:solidFill>
                          <a:latin typeface="Cambria Math" panose="02040503050406030204" pitchFamily="18" charset="0"/>
                        </a:rPr>
                        <m:t>≈</m:t>
                      </m:r>
                      <m:d>
                        <m:dPr>
                          <m:begChr m:val="|"/>
                          <m:endChr m:val="⟩"/>
                          <m:ctrlPr>
                            <a:rPr lang="en-US" sz="2200" b="0" i="1" smtClean="0">
                              <a:solidFill>
                                <a:srgbClr val="064308"/>
                              </a:solidFill>
                              <a:latin typeface="Cambria Math" panose="02040503050406030204" pitchFamily="18" charset="0"/>
                            </a:rPr>
                          </m:ctrlPr>
                        </m:dPr>
                        <m:e>
                          <m:sSubSup>
                            <m:sSubSupPr>
                              <m:ctrlPr>
                                <a:rPr lang="en-US" sz="2200" b="0" i="1" smtClean="0">
                                  <a:solidFill>
                                    <a:srgbClr val="064308"/>
                                  </a:solidFill>
                                  <a:latin typeface="Cambria Math" panose="02040503050406030204" pitchFamily="18" charset="0"/>
                                </a:rPr>
                              </m:ctrlPr>
                            </m:sSubSupPr>
                            <m:e>
                              <m:r>
                                <m:rPr>
                                  <m:sty m:val="p"/>
                                </m:rPr>
                                <a:rPr lang="en-US" sz="2200" b="0" i="0" smtClean="0">
                                  <a:solidFill>
                                    <a:srgbClr val="064308"/>
                                  </a:solidFill>
                                  <a:latin typeface="Cambria Math" panose="02040503050406030204" pitchFamily="18" charset="0"/>
                                </a:rPr>
                                <m:t>Ψ</m:t>
                              </m:r>
                            </m:e>
                            <m:sub>
                              <m:r>
                                <a:rPr lang="en-US" sz="2200" b="0" i="1" smtClean="0">
                                  <a:solidFill>
                                    <a:srgbClr val="064308"/>
                                  </a:solidFill>
                                  <a:latin typeface="Cambria Math" panose="02040503050406030204" pitchFamily="18" charset="0"/>
                                </a:rPr>
                                <m:t>𝑚</m:t>
                              </m:r>
                            </m:sub>
                            <m:sup>
                              <m:r>
                                <a:rPr lang="en-US" sz="2200" b="0" i="1" smtClean="0">
                                  <a:solidFill>
                                    <a:srgbClr val="064308"/>
                                  </a:solidFill>
                                  <a:latin typeface="Cambria Math" panose="02040503050406030204" pitchFamily="18" charset="0"/>
                                </a:rPr>
                                <m:t>𝑎𝑑𝑖</m:t>
                              </m:r>
                            </m:sup>
                          </m:sSubSup>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e>
                      </m:d>
                      <m:r>
                        <a:rPr lang="en-US" sz="2200" b="0" i="1" smtClean="0">
                          <a:solidFill>
                            <a:srgbClr val="064308"/>
                          </a:solidFill>
                          <a:latin typeface="Cambria Math" panose="02040503050406030204" pitchFamily="18" charset="0"/>
                        </a:rPr>
                        <m:t>=</m:t>
                      </m:r>
                      <m:sSup>
                        <m:sSupPr>
                          <m:ctrlPr>
                            <a:rPr lang="en-US" sz="2200" b="0" i="1" smtClean="0">
                              <a:solidFill>
                                <a:srgbClr val="064308"/>
                              </a:solidFill>
                              <a:latin typeface="Cambria Math" panose="02040503050406030204" pitchFamily="18" charset="0"/>
                            </a:rPr>
                          </m:ctrlPr>
                        </m:sSupPr>
                        <m:e>
                          <m:r>
                            <a:rPr lang="en-US" sz="2200" b="0" i="1" smtClean="0">
                              <a:solidFill>
                                <a:srgbClr val="064308"/>
                              </a:solidFill>
                              <a:latin typeface="Cambria Math" panose="02040503050406030204" pitchFamily="18" charset="0"/>
                            </a:rPr>
                            <m:t>𝑒</m:t>
                          </m:r>
                        </m:e>
                        <m:sup>
                          <m:r>
                            <a:rPr lang="en-US" sz="2200" b="0" i="1" smtClean="0">
                              <a:solidFill>
                                <a:srgbClr val="064308"/>
                              </a:solidFill>
                              <a:latin typeface="Cambria Math" panose="02040503050406030204" pitchFamily="18" charset="0"/>
                            </a:rPr>
                            <m:t>𝑖𝑇</m:t>
                          </m:r>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𝜃</m:t>
                              </m:r>
                            </m:e>
                            <m:sub>
                              <m:r>
                                <a:rPr lang="en-US" sz="2200" b="0" i="1" smtClean="0">
                                  <a:solidFill>
                                    <a:srgbClr val="064308"/>
                                  </a:solidFill>
                                  <a:latin typeface="Cambria Math" panose="02040503050406030204" pitchFamily="18" charset="0"/>
                                </a:rPr>
                                <m:t>𝑚</m:t>
                              </m:r>
                            </m:sub>
                          </m:sSub>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sup>
                      </m:sSup>
                      <m:r>
                        <a:rPr lang="en-US" sz="2200" b="0" i="1" smtClean="0">
                          <a:solidFill>
                            <a:srgbClr val="064308"/>
                          </a:solidFill>
                          <a:latin typeface="Cambria Math" panose="02040503050406030204" pitchFamily="18" charset="0"/>
                        </a:rPr>
                        <m:t>|</m:t>
                      </m:r>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𝜓</m:t>
                          </m:r>
                        </m:e>
                        <m:sub>
                          <m:r>
                            <a:rPr lang="en-US" sz="2200" b="0" i="1" smtClean="0">
                              <a:solidFill>
                                <a:srgbClr val="064308"/>
                              </a:solidFill>
                              <a:latin typeface="Cambria Math" panose="02040503050406030204" pitchFamily="18" charset="0"/>
                            </a:rPr>
                            <m:t>𝑚</m:t>
                          </m:r>
                        </m:sub>
                      </m:sSub>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r>
                        <a:rPr lang="en-US" sz="2200" b="0" i="1" smtClean="0">
                          <a:solidFill>
                            <a:srgbClr val="064308"/>
                          </a:solidFill>
                          <a:latin typeface="Cambria Math" panose="02040503050406030204" pitchFamily="18" charset="0"/>
                        </a:rPr>
                        <m:t>⟩</m:t>
                      </m:r>
                    </m:oMath>
                  </m:oMathPara>
                </a14:m>
                <a:endParaRPr lang="en-US" sz="2200" dirty="0">
                  <a:latin typeface="+mn-lt"/>
                </a:endParaRPr>
              </a:p>
              <a:p>
                <a:endParaRPr lang="en-US" sz="2200" dirty="0">
                  <a:latin typeface="+mn-lt"/>
                </a:endParaRPr>
              </a:p>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𝜃</m:t>
                          </m:r>
                        </m:e>
                        <m:sub>
                          <m:r>
                            <a:rPr lang="en-US" sz="2200" b="0" i="1" smtClean="0">
                              <a:latin typeface="Cambria Math" panose="02040503050406030204" pitchFamily="18" charset="0"/>
                            </a:rPr>
                            <m:t>𝑚</m:t>
                          </m:r>
                        </m:sub>
                      </m:sSub>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𝑠</m:t>
                          </m:r>
                        </m:e>
                      </m:d>
                      <m:r>
                        <a:rPr lang="en-US" sz="2200" b="0" i="1" smtClean="0">
                          <a:latin typeface="Cambria Math" panose="02040503050406030204" pitchFamily="18" charset="0"/>
                        </a:rPr>
                        <m:t>=−</m:t>
                      </m:r>
                      <m:nary>
                        <m:naryPr>
                          <m:ctrlPr>
                            <a:rPr lang="en-US" sz="2200" b="0" i="1" smtClean="0">
                              <a:latin typeface="Cambria Math" panose="02040503050406030204" pitchFamily="18" charset="0"/>
                            </a:rPr>
                          </m:ctrlPr>
                        </m:naryPr>
                        <m:sub>
                          <m:r>
                            <a:rPr lang="en-US" sz="2200" b="0" i="1" smtClean="0">
                              <a:latin typeface="Cambria Math" panose="02040503050406030204" pitchFamily="18" charset="0"/>
                            </a:rPr>
                            <m:t>0</m:t>
                          </m:r>
                        </m:sub>
                        <m:sup>
                          <m:r>
                            <a:rPr lang="en-US" sz="2200" b="0" i="1" smtClean="0">
                              <a:latin typeface="Cambria Math" panose="02040503050406030204" pitchFamily="18" charset="0"/>
                            </a:rPr>
                            <m:t>𝑠</m:t>
                          </m:r>
                        </m:sup>
                        <m:e>
                          <m:r>
                            <a:rPr lang="en-US" sz="2200" b="0" i="1" smtClean="0">
                              <a:latin typeface="Cambria Math" panose="02040503050406030204" pitchFamily="18" charset="0"/>
                            </a:rPr>
                            <m:t>𝑑𝑠</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𝐸</m:t>
                              </m:r>
                            </m:e>
                            <m:sub>
                              <m:r>
                                <a:rPr lang="en-US" sz="2200" b="0" i="1" smtClean="0">
                                  <a:latin typeface="Cambria Math" panose="02040503050406030204" pitchFamily="18" charset="0"/>
                                </a:rPr>
                                <m:t>𝑚</m:t>
                              </m:r>
                            </m:sub>
                          </m:sSub>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𝑠</m:t>
                              </m:r>
                            </m:e>
                            <m:sup>
                              <m:r>
                                <a:rPr lang="en-US" sz="2200" b="0" i="1" smtClean="0">
                                  <a:latin typeface="Cambria Math" panose="02040503050406030204" pitchFamily="18" charset="0"/>
                                </a:rPr>
                                <m:t>′</m:t>
                              </m:r>
                            </m:sup>
                          </m:sSup>
                          <m:r>
                            <a:rPr lang="en-US" sz="2200" b="0" i="1" smtClean="0">
                              <a:latin typeface="Cambria Math" panose="02040503050406030204" pitchFamily="18" charset="0"/>
                            </a:rPr>
                            <m:t>)</m:t>
                          </m:r>
                        </m:e>
                      </m:nary>
                    </m:oMath>
                  </m:oMathPara>
                </a14:m>
                <a:endParaRPr lang="en-US" sz="2200" dirty="0">
                  <a:latin typeface="+mn-lt"/>
                </a:endParaRPr>
              </a:p>
            </p:txBody>
          </p:sp>
        </mc:Choice>
        <mc:Fallback xmlns="">
          <p:sp>
            <p:nvSpPr>
              <p:cNvPr id="6" name="TextBox 5">
                <a:extLst>
                  <a:ext uri="{FF2B5EF4-FFF2-40B4-BE49-F238E27FC236}">
                    <a16:creationId xmlns:a16="http://schemas.microsoft.com/office/drawing/2014/main" id="{2FCF442F-8EDD-54A8-9A9B-8A8AD80373F0}"/>
                  </a:ext>
                </a:extLst>
              </p:cNvPr>
              <p:cNvSpPr txBox="1">
                <a:spLocks noRot="1" noChangeAspect="1" noMove="1" noResize="1" noEditPoints="1" noAdjustHandles="1" noChangeArrowheads="1" noChangeShapeType="1" noTextEdit="1"/>
              </p:cNvSpPr>
              <p:nvPr/>
            </p:nvSpPr>
            <p:spPr>
              <a:xfrm>
                <a:off x="3048000" y="1338476"/>
                <a:ext cx="5823710" cy="145546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1">
                <a:extLst>
                  <a:ext uri="{FF2B5EF4-FFF2-40B4-BE49-F238E27FC236}">
                    <a16:creationId xmlns:a16="http://schemas.microsoft.com/office/drawing/2014/main" id="{A8D9352E-5453-D7B4-64EF-D167D2AAA5E5}"/>
                  </a:ext>
                </a:extLst>
              </p:cNvPr>
              <p:cNvSpPr>
                <a:spLocks noGrp="1"/>
              </p:cNvSpPr>
              <p:nvPr>
                <p:ph idx="1"/>
              </p:nvPr>
            </p:nvSpPr>
            <p:spPr>
              <a:xfrm>
                <a:off x="101600" y="3048000"/>
                <a:ext cx="11987896" cy="3032760"/>
              </a:xfrm>
            </p:spPr>
            <p:txBody>
              <a:bodyPr/>
              <a:lstStyle/>
              <a:p>
                <a:pPr marL="0" indent="0">
                  <a:buNone/>
                </a:pPr>
                <a:r>
                  <a:rPr lang="en-US" dirty="0"/>
                  <a:t>Looking at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𝑡h</m:t>
                        </m:r>
                      </m:sup>
                    </m:sSup>
                  </m:oMath>
                </a14:m>
                <a:r>
                  <a:rPr lang="en-US" dirty="0"/>
                  <a:t>-order perturbative term at the end of the evolution:</a:t>
                </a:r>
              </a:p>
            </p:txBody>
          </p:sp>
        </mc:Choice>
        <mc:Fallback xmlns="">
          <p:sp>
            <p:nvSpPr>
              <p:cNvPr id="7" name="Content Placeholder 1">
                <a:extLst>
                  <a:ext uri="{FF2B5EF4-FFF2-40B4-BE49-F238E27FC236}">
                    <a16:creationId xmlns:a16="http://schemas.microsoft.com/office/drawing/2014/main" id="{A8D9352E-5453-D7B4-64EF-D167D2AAA5E5}"/>
                  </a:ext>
                </a:extLst>
              </p:cNvPr>
              <p:cNvSpPr>
                <a:spLocks noGrp="1" noRot="1" noChangeAspect="1" noMove="1" noResize="1" noEditPoints="1" noAdjustHandles="1" noChangeArrowheads="1" noChangeShapeType="1" noTextEdit="1"/>
              </p:cNvSpPr>
              <p:nvPr>
                <p:ph idx="1"/>
              </p:nvPr>
            </p:nvSpPr>
            <p:spPr>
              <a:xfrm>
                <a:off x="101600" y="3048000"/>
                <a:ext cx="11987896" cy="3032760"/>
              </a:xfrm>
              <a:blipFill>
                <a:blip r:embed="rId4"/>
                <a:stretch>
                  <a:fillRect l="-1424" t="-34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CB9FE33-9234-039B-8E8E-2B436DE19269}"/>
                  </a:ext>
                </a:extLst>
              </p:cNvPr>
              <p:cNvSpPr txBox="1"/>
              <p:nvPr/>
            </p:nvSpPr>
            <p:spPr>
              <a:xfrm>
                <a:off x="1462805" y="3556122"/>
                <a:ext cx="9265485" cy="9640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200" b="0" i="1" smtClean="0">
                              <a:solidFill>
                                <a:srgbClr val="064308"/>
                              </a:solidFill>
                              <a:latin typeface="Cambria Math" panose="02040503050406030204" pitchFamily="18" charset="0"/>
                            </a:rPr>
                          </m:ctrlPr>
                        </m:dPr>
                        <m:e>
                          <m:sSubSup>
                            <m:sSubSupPr>
                              <m:ctrlPr>
                                <a:rPr lang="en-US" sz="2200" b="0" i="1" smtClean="0">
                                  <a:solidFill>
                                    <a:srgbClr val="064308"/>
                                  </a:solidFill>
                                  <a:latin typeface="Cambria Math" panose="02040503050406030204" pitchFamily="18" charset="0"/>
                                </a:rPr>
                              </m:ctrlPr>
                            </m:sSubSupPr>
                            <m:e>
                              <m:r>
                                <m:rPr>
                                  <m:sty m:val="p"/>
                                </m:rPr>
                                <a:rPr lang="en-US" sz="2200" b="0" i="0" smtClean="0">
                                  <a:solidFill>
                                    <a:srgbClr val="064308"/>
                                  </a:solidFill>
                                  <a:latin typeface="Cambria Math" panose="02040503050406030204" pitchFamily="18" charset="0"/>
                                </a:rPr>
                                <m:t>Ψ</m:t>
                              </m:r>
                            </m:e>
                            <m:sub>
                              <m:r>
                                <a:rPr lang="en-US" sz="2200" b="0" i="1" smtClean="0">
                                  <a:solidFill>
                                    <a:srgbClr val="064308"/>
                                  </a:solidFill>
                                  <a:latin typeface="Cambria Math" panose="02040503050406030204" pitchFamily="18" charset="0"/>
                                </a:rPr>
                                <m:t>𝑚</m:t>
                              </m:r>
                            </m:sub>
                            <m:sup>
                              <m:r>
                                <a:rPr lang="en-US" sz="2200" b="0" i="1" smtClean="0">
                                  <a:solidFill>
                                    <a:srgbClr val="064308"/>
                                  </a:solidFill>
                                  <a:latin typeface="Cambria Math" panose="02040503050406030204" pitchFamily="18" charset="0"/>
                                </a:rPr>
                                <m:t>𝑎𝑑𝑖</m:t>
                              </m:r>
                              <m:r>
                                <a:rPr lang="en-US" sz="2200" b="0" i="1" smtClean="0">
                                  <a:solidFill>
                                    <a:srgbClr val="064308"/>
                                  </a:solidFill>
                                  <a:latin typeface="Cambria Math" panose="02040503050406030204" pitchFamily="18" charset="0"/>
                                </a:rPr>
                                <m:t> </m:t>
                              </m:r>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𝑗</m:t>
                                  </m:r>
                                </m:e>
                              </m:d>
                            </m:sup>
                          </m:sSubSup>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1</m:t>
                              </m:r>
                            </m:e>
                          </m:d>
                        </m:e>
                      </m:d>
                      <m:r>
                        <a:rPr lang="en-US" sz="2200" b="0" i="0" smtClean="0">
                          <a:solidFill>
                            <a:srgbClr val="064308"/>
                          </a:solidFill>
                          <a:latin typeface="Cambria Math" panose="02040503050406030204" pitchFamily="18" charset="0"/>
                        </a:rPr>
                        <m:t>=</m:t>
                      </m:r>
                      <m:sSup>
                        <m:sSupPr>
                          <m:ctrlPr>
                            <a:rPr lang="en-US" sz="2200" b="0" i="1" smtClean="0">
                              <a:solidFill>
                                <a:srgbClr val="064308"/>
                              </a:solidFill>
                              <a:latin typeface="Cambria Math" panose="02040503050406030204" pitchFamily="18" charset="0"/>
                            </a:rPr>
                          </m:ctrlPr>
                        </m:sSupPr>
                        <m:e>
                          <m:r>
                            <m:rPr>
                              <m:sty m:val="p"/>
                            </m:rPr>
                            <a:rPr lang="en-US" sz="2200" b="0" i="0" smtClean="0">
                              <a:solidFill>
                                <a:srgbClr val="064308"/>
                              </a:solidFill>
                              <a:latin typeface="Cambria Math" panose="02040503050406030204" pitchFamily="18" charset="0"/>
                            </a:rPr>
                            <m:t>e</m:t>
                          </m:r>
                        </m:e>
                        <m:sup>
                          <m:r>
                            <a:rPr lang="en-US" sz="2200" b="0" i="1" smtClean="0">
                              <a:solidFill>
                                <a:srgbClr val="064308"/>
                              </a:solidFill>
                              <a:latin typeface="Cambria Math" panose="02040503050406030204" pitchFamily="18" charset="0"/>
                            </a:rPr>
                            <m:t>−</m:t>
                          </m:r>
                          <m:r>
                            <a:rPr lang="en-US" sz="2200" b="0" i="1" smtClean="0">
                              <a:solidFill>
                                <a:srgbClr val="064308"/>
                              </a:solidFill>
                              <a:latin typeface="Cambria Math" panose="02040503050406030204" pitchFamily="18" charset="0"/>
                            </a:rPr>
                            <m:t>𝑖𝑇</m:t>
                          </m:r>
                          <m:sSubSup>
                            <m:sSubSupPr>
                              <m:ctrlPr>
                                <a:rPr lang="en-US" sz="2200" b="0" i="1" smtClean="0">
                                  <a:solidFill>
                                    <a:srgbClr val="064308"/>
                                  </a:solidFill>
                                  <a:latin typeface="Cambria Math" panose="02040503050406030204" pitchFamily="18" charset="0"/>
                                </a:rPr>
                              </m:ctrlPr>
                            </m:sSubSupPr>
                            <m:e>
                              <m:r>
                                <a:rPr lang="en-US" sz="2200" b="0" i="1" smtClean="0">
                                  <a:solidFill>
                                    <a:srgbClr val="064308"/>
                                  </a:solidFill>
                                  <a:latin typeface="Cambria Math" panose="02040503050406030204" pitchFamily="18" charset="0"/>
                                </a:rPr>
                                <m:t>𝐸</m:t>
                              </m:r>
                            </m:e>
                            <m:sub>
                              <m:r>
                                <a:rPr lang="en-US" sz="2200" b="0" i="1" smtClean="0">
                                  <a:solidFill>
                                    <a:srgbClr val="064308"/>
                                  </a:solidFill>
                                  <a:latin typeface="Cambria Math" panose="02040503050406030204" pitchFamily="18" charset="0"/>
                                </a:rPr>
                                <m:t>𝑚</m:t>
                              </m:r>
                            </m:sub>
                            <m:sup>
                              <m:r>
                                <a:rPr lang="en-US" sz="2200" b="0" i="1" smtClean="0">
                                  <a:solidFill>
                                    <a:srgbClr val="064308"/>
                                  </a:solidFill>
                                  <a:latin typeface="Cambria Math" panose="02040503050406030204" pitchFamily="18" charset="0"/>
                                </a:rPr>
                                <m:t>(0)</m:t>
                              </m:r>
                            </m:sup>
                          </m:sSubSup>
                        </m:sup>
                      </m:sSup>
                      <m:d>
                        <m:dPr>
                          <m:begChr m:val="|"/>
                          <m:endChr m:val="⟩"/>
                          <m:ctrlPr>
                            <a:rPr lang="en-US" sz="2200" b="0" i="1" smtClean="0">
                              <a:solidFill>
                                <a:srgbClr val="064308"/>
                              </a:solidFill>
                              <a:latin typeface="Cambria Math" panose="02040503050406030204" pitchFamily="18" charset="0"/>
                            </a:rPr>
                          </m:ctrlPr>
                        </m:dPr>
                        <m:e>
                          <m:sSubSup>
                            <m:sSubSupPr>
                              <m:ctrlPr>
                                <a:rPr lang="en-US" sz="2200" b="0" i="1" smtClean="0">
                                  <a:solidFill>
                                    <a:srgbClr val="064308"/>
                                  </a:solidFill>
                                  <a:latin typeface="Cambria Math" panose="02040503050406030204" pitchFamily="18" charset="0"/>
                                </a:rPr>
                              </m:ctrlPr>
                            </m:sSubSupPr>
                            <m:e>
                              <m:r>
                                <a:rPr lang="en-US" sz="2200" b="0" i="1" smtClean="0">
                                  <a:solidFill>
                                    <a:srgbClr val="064308"/>
                                  </a:solidFill>
                                  <a:latin typeface="Cambria Math" panose="02040503050406030204" pitchFamily="18" charset="0"/>
                                </a:rPr>
                                <m:t>𝜓</m:t>
                              </m:r>
                            </m:e>
                            <m:sub>
                              <m:r>
                                <a:rPr lang="en-US" sz="2200" b="0" i="1" smtClean="0">
                                  <a:solidFill>
                                    <a:srgbClr val="064308"/>
                                  </a:solidFill>
                                  <a:latin typeface="Cambria Math" panose="02040503050406030204" pitchFamily="18" charset="0"/>
                                </a:rPr>
                                <m:t>𝑚</m:t>
                              </m:r>
                            </m:sub>
                            <m:sup>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𝑗</m:t>
                                  </m:r>
                                </m:e>
                              </m:d>
                            </m:sup>
                          </m:sSubSup>
                          <m:r>
                            <a:rPr lang="en-US" sz="2200" b="0" i="1" smtClean="0">
                              <a:solidFill>
                                <a:srgbClr val="064308"/>
                              </a:solidFill>
                              <a:latin typeface="Cambria Math" panose="02040503050406030204" pitchFamily="18" charset="0"/>
                            </a:rPr>
                            <m:t>(1)</m:t>
                          </m:r>
                        </m:e>
                      </m:d>
                      <m:r>
                        <a:rPr lang="en-US" sz="2200" b="0" i="1" smtClean="0">
                          <a:solidFill>
                            <a:srgbClr val="064308"/>
                          </a:solidFill>
                          <a:latin typeface="Cambria Math" panose="02040503050406030204" pitchFamily="18" charset="0"/>
                        </a:rPr>
                        <m:t>+</m:t>
                      </m:r>
                      <m:nary>
                        <m:naryPr>
                          <m:chr m:val="∑"/>
                          <m:ctrlPr>
                            <a:rPr lang="en-US" sz="2200" b="0" i="1" smtClean="0">
                              <a:solidFill>
                                <a:srgbClr val="064308"/>
                              </a:solidFill>
                              <a:latin typeface="Cambria Math" panose="02040503050406030204" pitchFamily="18" charset="0"/>
                            </a:rPr>
                          </m:ctrlPr>
                        </m:naryPr>
                        <m:sub>
                          <m:r>
                            <m:rPr>
                              <m:brk m:alnAt="23"/>
                            </m:rPr>
                            <a:rPr lang="en-US" sz="2200" b="0" i="1" smtClean="0">
                              <a:solidFill>
                                <a:srgbClr val="064308"/>
                              </a:solidFill>
                              <a:latin typeface="Cambria Math" panose="02040503050406030204" pitchFamily="18" charset="0"/>
                            </a:rPr>
                            <m:t>𝑙</m:t>
                          </m:r>
                          <m:r>
                            <a:rPr lang="en-US" sz="2200" b="0" i="1" smtClean="0">
                              <a:solidFill>
                                <a:srgbClr val="064308"/>
                              </a:solidFill>
                              <a:latin typeface="Cambria Math" panose="02040503050406030204" pitchFamily="18" charset="0"/>
                            </a:rPr>
                            <m:t>=0</m:t>
                          </m:r>
                        </m:sub>
                        <m:sup>
                          <m:r>
                            <a:rPr lang="en-US" sz="2200" b="0" i="1" smtClean="0">
                              <a:solidFill>
                                <a:srgbClr val="064308"/>
                              </a:solidFill>
                              <a:latin typeface="Cambria Math" panose="02040503050406030204" pitchFamily="18" charset="0"/>
                            </a:rPr>
                            <m:t>𝑗</m:t>
                          </m:r>
                          <m:r>
                            <a:rPr lang="en-US" sz="2200" b="0" i="1" smtClean="0">
                              <a:solidFill>
                                <a:srgbClr val="064308"/>
                              </a:solidFill>
                              <a:latin typeface="Cambria Math" panose="02040503050406030204" pitchFamily="18" charset="0"/>
                            </a:rPr>
                            <m:t>−1</m:t>
                          </m:r>
                        </m:sup>
                        <m:e>
                          <m:f>
                            <m:fPr>
                              <m:ctrlPr>
                                <a:rPr lang="en-US" sz="2200" b="0" i="1" smtClean="0">
                                  <a:solidFill>
                                    <a:srgbClr val="064308"/>
                                  </a:solidFill>
                                  <a:latin typeface="Cambria Math" panose="02040503050406030204" pitchFamily="18" charset="0"/>
                                </a:rPr>
                              </m:ctrlPr>
                            </m:fPr>
                            <m:num>
                              <m:r>
                                <a:rPr lang="en-US" sz="2200" b="0" i="1" smtClean="0">
                                  <a:solidFill>
                                    <a:srgbClr val="064308"/>
                                  </a:solidFill>
                                  <a:latin typeface="Cambria Math" panose="02040503050406030204" pitchFamily="18" charset="0"/>
                                </a:rPr>
                                <m:t>1</m:t>
                              </m:r>
                            </m:num>
                            <m:den>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𝑗</m:t>
                                  </m:r>
                                  <m:r>
                                    <a:rPr lang="en-US" sz="2200" b="0" i="1" smtClean="0">
                                      <a:solidFill>
                                        <a:srgbClr val="064308"/>
                                      </a:solidFill>
                                      <a:latin typeface="Cambria Math" panose="02040503050406030204" pitchFamily="18" charset="0"/>
                                    </a:rPr>
                                    <m:t>−</m:t>
                                  </m:r>
                                  <m:r>
                                    <a:rPr lang="en-US" sz="2200" b="0" i="1" smtClean="0">
                                      <a:solidFill>
                                        <a:srgbClr val="064308"/>
                                      </a:solidFill>
                                      <a:latin typeface="Cambria Math" panose="02040503050406030204" pitchFamily="18" charset="0"/>
                                    </a:rPr>
                                    <m:t>𝑙</m:t>
                                  </m:r>
                                </m:e>
                              </m:d>
                              <m:r>
                                <a:rPr lang="en-US" sz="2200" b="0" i="1" smtClean="0">
                                  <a:solidFill>
                                    <a:srgbClr val="064308"/>
                                  </a:solidFill>
                                  <a:latin typeface="Cambria Math" panose="02040503050406030204" pitchFamily="18" charset="0"/>
                                </a:rPr>
                                <m:t>!</m:t>
                              </m:r>
                            </m:den>
                          </m:f>
                          <m:f>
                            <m:fPr>
                              <m:ctrlPr>
                                <a:rPr lang="en-US" sz="2200" b="0" i="1" smtClean="0">
                                  <a:solidFill>
                                    <a:srgbClr val="064308"/>
                                  </a:solidFill>
                                  <a:latin typeface="Cambria Math" panose="02040503050406030204" pitchFamily="18" charset="0"/>
                                </a:rPr>
                              </m:ctrlPr>
                            </m:fPr>
                            <m:num>
                              <m:sSup>
                                <m:sSupPr>
                                  <m:ctrlPr>
                                    <a:rPr lang="en-US" sz="2200" b="0" i="1" smtClean="0">
                                      <a:solidFill>
                                        <a:srgbClr val="064308"/>
                                      </a:solidFill>
                                      <a:latin typeface="Cambria Math" panose="02040503050406030204" pitchFamily="18" charset="0"/>
                                    </a:rPr>
                                  </m:ctrlPr>
                                </m:sSupPr>
                                <m:e>
                                  <m:r>
                                    <a:rPr lang="en-US" sz="2200" b="0" i="1" smtClean="0">
                                      <a:solidFill>
                                        <a:srgbClr val="064308"/>
                                      </a:solidFill>
                                      <a:latin typeface="Cambria Math" panose="02040503050406030204" pitchFamily="18" charset="0"/>
                                    </a:rPr>
                                    <m:t>𝑑</m:t>
                                  </m:r>
                                </m:e>
                                <m:sup>
                                  <m:r>
                                    <a:rPr lang="en-US" sz="2200" b="0" i="1" smtClean="0">
                                      <a:solidFill>
                                        <a:srgbClr val="064308"/>
                                      </a:solidFill>
                                      <a:latin typeface="Cambria Math" panose="02040503050406030204" pitchFamily="18" charset="0"/>
                                    </a:rPr>
                                    <m:t>𝑗</m:t>
                                  </m:r>
                                  <m:r>
                                    <a:rPr lang="en-US" sz="2200" b="0" i="1" smtClean="0">
                                      <a:solidFill>
                                        <a:srgbClr val="064308"/>
                                      </a:solidFill>
                                      <a:latin typeface="Cambria Math" panose="02040503050406030204" pitchFamily="18" charset="0"/>
                                    </a:rPr>
                                    <m:t>−</m:t>
                                  </m:r>
                                  <m:r>
                                    <a:rPr lang="en-US" sz="2200" b="0" i="1" smtClean="0">
                                      <a:solidFill>
                                        <a:srgbClr val="064308"/>
                                      </a:solidFill>
                                      <a:latin typeface="Cambria Math" panose="02040503050406030204" pitchFamily="18" charset="0"/>
                                    </a:rPr>
                                    <m:t>𝑙</m:t>
                                  </m:r>
                                </m:sup>
                              </m:sSup>
                            </m:num>
                            <m:den>
                              <m:r>
                                <a:rPr lang="en-US" sz="2200" b="0" i="1" smtClean="0">
                                  <a:solidFill>
                                    <a:srgbClr val="064308"/>
                                  </a:solidFill>
                                  <a:latin typeface="Cambria Math" panose="02040503050406030204" pitchFamily="18" charset="0"/>
                                </a:rPr>
                                <m:t>𝑑</m:t>
                              </m:r>
                              <m:sSup>
                                <m:sSupPr>
                                  <m:ctrlPr>
                                    <a:rPr lang="en-US" sz="2200" b="0" i="1" smtClean="0">
                                      <a:solidFill>
                                        <a:srgbClr val="064308"/>
                                      </a:solidFill>
                                      <a:latin typeface="Cambria Math" panose="02040503050406030204" pitchFamily="18" charset="0"/>
                                    </a:rPr>
                                  </m:ctrlPr>
                                </m:sSupPr>
                                <m:e>
                                  <m:r>
                                    <a:rPr lang="en-US" sz="2200" b="0" i="1" smtClean="0">
                                      <a:solidFill>
                                        <a:srgbClr val="064308"/>
                                      </a:solidFill>
                                      <a:latin typeface="Cambria Math" panose="02040503050406030204" pitchFamily="18" charset="0"/>
                                    </a:rPr>
                                    <m:t>𝜆</m:t>
                                  </m:r>
                                </m:e>
                                <m:sup>
                                  <m:r>
                                    <a:rPr lang="en-US" sz="2200" b="0" i="1" smtClean="0">
                                      <a:solidFill>
                                        <a:srgbClr val="064308"/>
                                      </a:solidFill>
                                      <a:latin typeface="Cambria Math" panose="02040503050406030204" pitchFamily="18" charset="0"/>
                                    </a:rPr>
                                    <m:t>𝑗</m:t>
                                  </m:r>
                                  <m:r>
                                    <a:rPr lang="en-US" sz="2200" b="0" i="1" smtClean="0">
                                      <a:solidFill>
                                        <a:srgbClr val="064308"/>
                                      </a:solidFill>
                                      <a:latin typeface="Cambria Math" panose="02040503050406030204" pitchFamily="18" charset="0"/>
                                    </a:rPr>
                                    <m:t>−</m:t>
                                  </m:r>
                                  <m:r>
                                    <a:rPr lang="en-US" sz="2200" b="0" i="1" smtClean="0">
                                      <a:solidFill>
                                        <a:srgbClr val="064308"/>
                                      </a:solidFill>
                                      <a:latin typeface="Cambria Math" panose="02040503050406030204" pitchFamily="18" charset="0"/>
                                    </a:rPr>
                                    <m:t>𝑙</m:t>
                                  </m:r>
                                </m:sup>
                              </m:sSup>
                            </m:den>
                          </m:f>
                          <m:d>
                            <m:dPr>
                              <m:ctrlPr>
                                <a:rPr lang="en-US" sz="2200" b="0" i="1" smtClean="0">
                                  <a:solidFill>
                                    <a:srgbClr val="064308"/>
                                  </a:solidFill>
                                  <a:latin typeface="Cambria Math" panose="02040503050406030204" pitchFamily="18" charset="0"/>
                                </a:rPr>
                              </m:ctrlPr>
                            </m:dPr>
                            <m:e>
                              <m:sSup>
                                <m:sSupPr>
                                  <m:ctrlPr>
                                    <a:rPr lang="en-US" sz="2200" b="0" i="1" smtClean="0">
                                      <a:solidFill>
                                        <a:srgbClr val="064308"/>
                                      </a:solidFill>
                                      <a:latin typeface="Cambria Math" panose="02040503050406030204" pitchFamily="18" charset="0"/>
                                    </a:rPr>
                                  </m:ctrlPr>
                                </m:sSupPr>
                                <m:e>
                                  <m:r>
                                    <a:rPr lang="en-US" sz="2200" b="0" i="1" smtClean="0">
                                      <a:solidFill>
                                        <a:srgbClr val="064308"/>
                                      </a:solidFill>
                                      <a:latin typeface="Cambria Math" panose="02040503050406030204" pitchFamily="18" charset="0"/>
                                    </a:rPr>
                                    <m:t>𝑒</m:t>
                                  </m:r>
                                </m:e>
                                <m:sup>
                                  <m:r>
                                    <a:rPr lang="en-US" sz="2200" b="0" i="1" smtClean="0">
                                      <a:solidFill>
                                        <a:srgbClr val="064308"/>
                                      </a:solidFill>
                                      <a:latin typeface="Cambria Math" panose="02040503050406030204" pitchFamily="18" charset="0"/>
                                    </a:rPr>
                                    <m:t>𝑖𝑇</m:t>
                                  </m:r>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𝜃</m:t>
                                      </m:r>
                                    </m:e>
                                    <m:sub>
                                      <m:r>
                                        <a:rPr lang="en-US" sz="2200" b="0" i="1" smtClean="0">
                                          <a:solidFill>
                                            <a:srgbClr val="064308"/>
                                          </a:solidFill>
                                          <a:latin typeface="Cambria Math" panose="02040503050406030204" pitchFamily="18" charset="0"/>
                                        </a:rPr>
                                        <m:t>𝑚</m:t>
                                      </m:r>
                                    </m:sub>
                                  </m:sSub>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1</m:t>
                                      </m:r>
                                    </m:e>
                                  </m:d>
                                </m:sup>
                              </m:sSup>
                            </m:e>
                          </m:d>
                          <m:sSub>
                            <m:sSubPr>
                              <m:ctrlPr>
                                <a:rPr lang="en-US" sz="2200" b="0" i="1" smtClean="0">
                                  <a:solidFill>
                                    <a:srgbClr val="064308"/>
                                  </a:solidFill>
                                  <a:latin typeface="Cambria Math" panose="02040503050406030204" pitchFamily="18" charset="0"/>
                                </a:rPr>
                              </m:ctrlPr>
                            </m:sSubPr>
                            <m:e>
                              <m:d>
                                <m:dPr>
                                  <m:begChr m:val=""/>
                                  <m:endChr m:val="|"/>
                                  <m:ctrlPr>
                                    <a:rPr lang="en-US" sz="2200" b="0" i="1" smtClean="0">
                                      <a:solidFill>
                                        <a:srgbClr val="064308"/>
                                      </a:solidFill>
                                      <a:latin typeface="Cambria Math" panose="02040503050406030204" pitchFamily="18" charset="0"/>
                                    </a:rPr>
                                  </m:ctrlPr>
                                </m:dPr>
                                <m:e>
                                  <m:r>
                                    <a:rPr lang="en-US">
                                      <a:latin typeface="Cambria Math" panose="02040503050406030204" pitchFamily="18" charset="0"/>
                                    </a:rPr>
                                    <m:t>​</m:t>
                                  </m:r>
                                </m:e>
                              </m:d>
                            </m:e>
                            <m:sub>
                              <m:r>
                                <a:rPr lang="en-US" sz="2200" b="0" i="1" smtClean="0">
                                  <a:solidFill>
                                    <a:srgbClr val="064308"/>
                                  </a:solidFill>
                                  <a:latin typeface="Cambria Math" panose="02040503050406030204" pitchFamily="18" charset="0"/>
                                </a:rPr>
                                <m:t>𝜆</m:t>
                              </m:r>
                              <m:r>
                                <a:rPr lang="en-US" sz="2200" b="0" i="1" smtClean="0">
                                  <a:solidFill>
                                    <a:srgbClr val="064308"/>
                                  </a:solidFill>
                                  <a:latin typeface="Cambria Math" panose="02040503050406030204" pitchFamily="18" charset="0"/>
                                </a:rPr>
                                <m:t>=0</m:t>
                              </m:r>
                            </m:sub>
                          </m:sSub>
                          <m:d>
                            <m:dPr>
                              <m:begChr m:val="|"/>
                              <m:endChr m:val="⟩"/>
                              <m:ctrlPr>
                                <a:rPr lang="en-US" sz="2200" b="0" i="1" smtClean="0">
                                  <a:solidFill>
                                    <a:srgbClr val="064308"/>
                                  </a:solidFill>
                                  <a:latin typeface="Cambria Math" panose="02040503050406030204" pitchFamily="18" charset="0"/>
                                </a:rPr>
                              </m:ctrlPr>
                            </m:dPr>
                            <m:e>
                              <m:sSubSup>
                                <m:sSubSupPr>
                                  <m:ctrlPr>
                                    <a:rPr lang="en-US" sz="2200" b="0" i="1" smtClean="0">
                                      <a:solidFill>
                                        <a:srgbClr val="064308"/>
                                      </a:solidFill>
                                      <a:latin typeface="Cambria Math" panose="02040503050406030204" pitchFamily="18" charset="0"/>
                                    </a:rPr>
                                  </m:ctrlPr>
                                </m:sSubSupPr>
                                <m:e>
                                  <m:r>
                                    <a:rPr lang="en-US" sz="2200" b="0" i="1" smtClean="0">
                                      <a:solidFill>
                                        <a:srgbClr val="064308"/>
                                      </a:solidFill>
                                      <a:latin typeface="Cambria Math" panose="02040503050406030204" pitchFamily="18" charset="0"/>
                                    </a:rPr>
                                    <m:t>𝜓</m:t>
                                  </m:r>
                                </m:e>
                                <m:sub>
                                  <m:r>
                                    <a:rPr lang="en-US" sz="2200" b="0" i="1" smtClean="0">
                                      <a:solidFill>
                                        <a:srgbClr val="064308"/>
                                      </a:solidFill>
                                      <a:latin typeface="Cambria Math" panose="02040503050406030204" pitchFamily="18" charset="0"/>
                                    </a:rPr>
                                    <m:t>𝑚</m:t>
                                  </m:r>
                                </m:sub>
                                <m:sup>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𝑙</m:t>
                                      </m:r>
                                    </m:e>
                                  </m:d>
                                </m:sup>
                              </m:sSubSup>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1</m:t>
                                  </m:r>
                                </m:e>
                              </m:d>
                            </m:e>
                          </m:d>
                        </m:e>
                      </m:nary>
                    </m:oMath>
                  </m:oMathPara>
                </a14:m>
                <a:endParaRPr lang="en-US" sz="2200" dirty="0">
                  <a:solidFill>
                    <a:srgbClr val="064308"/>
                  </a:solidFill>
                  <a:latin typeface="+mn-lt"/>
                </a:endParaRPr>
              </a:p>
            </p:txBody>
          </p:sp>
        </mc:Choice>
        <mc:Fallback>
          <p:sp>
            <p:nvSpPr>
              <p:cNvPr id="8" name="TextBox 7">
                <a:extLst>
                  <a:ext uri="{FF2B5EF4-FFF2-40B4-BE49-F238E27FC236}">
                    <a16:creationId xmlns:a16="http://schemas.microsoft.com/office/drawing/2014/main" id="{2CB9FE33-9234-039B-8E8E-2B436DE19269}"/>
                  </a:ext>
                </a:extLst>
              </p:cNvPr>
              <p:cNvSpPr txBox="1">
                <a:spLocks noRot="1" noChangeAspect="1" noMove="1" noResize="1" noEditPoints="1" noAdjustHandles="1" noChangeArrowheads="1" noChangeShapeType="1" noTextEdit="1"/>
              </p:cNvSpPr>
              <p:nvPr/>
            </p:nvSpPr>
            <p:spPr>
              <a:xfrm>
                <a:off x="1462805" y="3556122"/>
                <a:ext cx="9265485" cy="96404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8884F8F-C26A-68B1-F3B4-80ECAD0F7A36}"/>
                  </a:ext>
                </a:extLst>
              </p:cNvPr>
              <p:cNvSpPr txBox="1"/>
              <p:nvPr/>
            </p:nvSpPr>
            <p:spPr>
              <a:xfrm>
                <a:off x="533400" y="4909427"/>
                <a:ext cx="3352799" cy="782074"/>
              </a:xfrm>
              <a:prstGeom prst="rect">
                <a:avLst/>
              </a:prstGeom>
              <a:solidFill>
                <a:srgbClr val="064308">
                  <a:alpha val="5000"/>
                </a:srgbClr>
              </a:solidFill>
              <a:ln w="25400">
                <a:solidFill>
                  <a:srgbClr val="064308"/>
                </a:solidFill>
              </a:ln>
            </p:spPr>
            <p:txBody>
              <a:bodyPr wrap="square" rtlCol="0">
                <a:spAutoFit/>
              </a:bodyPr>
              <a:lstStyle/>
              <a:p>
                <a:pPr algn="ctr"/>
                <a:endParaRPr lang="en-US" sz="1100" i="1" dirty="0">
                  <a:solidFill>
                    <a:srgbClr val="064308"/>
                  </a:solidFill>
                  <a:latin typeface="+mn-lt"/>
                </a:endParaRPr>
              </a:p>
              <a:p>
                <a:pPr algn="ctr"/>
                <a14:m>
                  <m:oMath xmlns:m="http://schemas.openxmlformats.org/officeDocument/2006/math">
                    <m:sSup>
                      <m:sSupPr>
                        <m:ctrlPr>
                          <a:rPr lang="en-US" sz="2200" i="1" smtClean="0">
                            <a:solidFill>
                              <a:srgbClr val="064308"/>
                            </a:solidFill>
                            <a:latin typeface="Cambria Math" panose="02040503050406030204" pitchFamily="18" charset="0"/>
                          </a:rPr>
                        </m:ctrlPr>
                      </m:sSupPr>
                      <m:e>
                        <m:r>
                          <a:rPr lang="en-US" sz="2200" i="1">
                            <a:solidFill>
                              <a:srgbClr val="064308"/>
                            </a:solidFill>
                            <a:latin typeface="Cambria Math" panose="02040503050406030204" pitchFamily="18" charset="0"/>
                          </a:rPr>
                          <m:t>𝑗</m:t>
                        </m:r>
                      </m:e>
                      <m:sup>
                        <m:r>
                          <a:rPr lang="en-US" sz="2200" i="1">
                            <a:solidFill>
                              <a:srgbClr val="064308"/>
                            </a:solidFill>
                            <a:latin typeface="Cambria Math" panose="02040503050406030204" pitchFamily="18" charset="0"/>
                          </a:rPr>
                          <m:t>𝑡h</m:t>
                        </m:r>
                      </m:sup>
                    </m:sSup>
                  </m:oMath>
                </a14:m>
                <a:r>
                  <a:rPr lang="en-US" sz="2200" dirty="0">
                    <a:solidFill>
                      <a:srgbClr val="064308"/>
                    </a:solidFill>
                    <a:latin typeface="+mn-lt"/>
                  </a:rPr>
                  <a:t>-order term of interest</a:t>
                </a:r>
              </a:p>
              <a:p>
                <a:pPr algn="ctr"/>
                <a:endParaRPr lang="en-US" sz="1100" dirty="0">
                  <a:solidFill>
                    <a:srgbClr val="064308"/>
                  </a:solidFill>
                  <a:latin typeface="+mn-lt"/>
                </a:endParaRPr>
              </a:p>
            </p:txBody>
          </p:sp>
        </mc:Choice>
        <mc:Fallback xmlns="">
          <p:sp>
            <p:nvSpPr>
              <p:cNvPr id="9" name="TextBox 8">
                <a:extLst>
                  <a:ext uri="{FF2B5EF4-FFF2-40B4-BE49-F238E27FC236}">
                    <a16:creationId xmlns:a16="http://schemas.microsoft.com/office/drawing/2014/main" id="{48884F8F-C26A-68B1-F3B4-80ECAD0F7A36}"/>
                  </a:ext>
                </a:extLst>
              </p:cNvPr>
              <p:cNvSpPr txBox="1">
                <a:spLocks noRot="1" noChangeAspect="1" noMove="1" noResize="1" noEditPoints="1" noAdjustHandles="1" noChangeArrowheads="1" noChangeShapeType="1" noTextEdit="1"/>
              </p:cNvSpPr>
              <p:nvPr/>
            </p:nvSpPr>
            <p:spPr>
              <a:xfrm>
                <a:off x="533400" y="4909427"/>
                <a:ext cx="3352799" cy="782074"/>
              </a:xfrm>
              <a:prstGeom prst="rect">
                <a:avLst/>
              </a:prstGeom>
              <a:blipFill>
                <a:blip r:embed="rId6"/>
                <a:stretch>
                  <a:fillRect/>
                </a:stretch>
              </a:blipFill>
              <a:ln w="25400">
                <a:solidFill>
                  <a:srgbClr val="064308"/>
                </a:solidFill>
              </a:ln>
            </p:spPr>
            <p:txBody>
              <a:bodyPr/>
              <a:lstStyle/>
              <a:p>
                <a:r>
                  <a:rPr lang="en-US">
                    <a:noFill/>
                  </a:rPr>
                  <a:t> </a:t>
                </a:r>
              </a:p>
            </p:txBody>
          </p:sp>
        </mc:Fallback>
      </mc:AlternateContent>
      <p:sp>
        <p:nvSpPr>
          <p:cNvPr id="10" name="Arrow: Bent 9">
            <a:extLst>
              <a:ext uri="{FF2B5EF4-FFF2-40B4-BE49-F238E27FC236}">
                <a16:creationId xmlns:a16="http://schemas.microsoft.com/office/drawing/2014/main" id="{2D07638B-A0C4-6AFB-F931-9452A2AF0F3C}"/>
              </a:ext>
            </a:extLst>
          </p:cNvPr>
          <p:cNvSpPr/>
          <p:nvPr/>
        </p:nvSpPr>
        <p:spPr>
          <a:xfrm rot="16200000" flipV="1">
            <a:off x="3823195" y="4627859"/>
            <a:ext cx="735609" cy="609600"/>
          </a:xfrm>
          <a:prstGeom prst="bentArrow">
            <a:avLst>
              <a:gd name="adj1" fmla="val 10714"/>
              <a:gd name="adj2" fmla="val 18956"/>
              <a:gd name="adj3" fmla="val 29395"/>
              <a:gd name="adj4" fmla="val 0"/>
            </a:avLst>
          </a:prstGeom>
          <a:solidFill>
            <a:srgbClr val="064308">
              <a:alpha val="90000"/>
            </a:srgbClr>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F004F13-C008-D479-98BC-623C550347A7}"/>
                  </a:ext>
                </a:extLst>
              </p:cNvPr>
              <p:cNvSpPr txBox="1"/>
              <p:nvPr/>
            </p:nvSpPr>
            <p:spPr>
              <a:xfrm>
                <a:off x="5944089" y="4909427"/>
                <a:ext cx="4655883" cy="769441"/>
              </a:xfrm>
              <a:prstGeom prst="rect">
                <a:avLst/>
              </a:prstGeom>
              <a:solidFill>
                <a:srgbClr val="064308">
                  <a:alpha val="5000"/>
                </a:srgbClr>
              </a:solidFill>
              <a:ln w="25400">
                <a:solidFill>
                  <a:srgbClr val="064308"/>
                </a:solidFill>
              </a:ln>
            </p:spPr>
            <p:txBody>
              <a:bodyPr wrap="square" rtlCol="0">
                <a:spAutoFit/>
              </a:bodyPr>
              <a:lstStyle/>
              <a:p>
                <a:pPr algn="ctr"/>
                <a:endParaRPr lang="en-US" sz="1100" i="1" dirty="0">
                  <a:solidFill>
                    <a:srgbClr val="064308"/>
                  </a:solidFill>
                  <a:latin typeface="+mn-lt"/>
                </a:endParaRPr>
              </a:p>
              <a:p>
                <a:pPr algn="ctr"/>
                <a:r>
                  <a:rPr lang="en-US" sz="2200" dirty="0">
                    <a:solidFill>
                      <a:srgbClr val="064308"/>
                    </a:solidFill>
                    <a:latin typeface="+mn-lt"/>
                  </a:rPr>
                  <a:t>Lower order terms that diverge in </a:t>
                </a:r>
                <a14:m>
                  <m:oMath xmlns:m="http://schemas.openxmlformats.org/officeDocument/2006/math">
                    <m:r>
                      <a:rPr lang="en-US" sz="2200" b="0" i="1" smtClean="0">
                        <a:solidFill>
                          <a:srgbClr val="064308"/>
                        </a:solidFill>
                        <a:latin typeface="Cambria Math" panose="02040503050406030204" pitchFamily="18" charset="0"/>
                      </a:rPr>
                      <m:t>𝑇</m:t>
                    </m:r>
                  </m:oMath>
                </a14:m>
                <a:endParaRPr lang="en-US" sz="2200" dirty="0">
                  <a:solidFill>
                    <a:srgbClr val="064308"/>
                  </a:solidFill>
                  <a:latin typeface="+mn-lt"/>
                </a:endParaRPr>
              </a:p>
              <a:p>
                <a:pPr algn="ctr"/>
                <a:endParaRPr lang="en-US" sz="1100" dirty="0">
                  <a:solidFill>
                    <a:srgbClr val="064308"/>
                  </a:solidFill>
                  <a:latin typeface="+mn-lt"/>
                </a:endParaRPr>
              </a:p>
            </p:txBody>
          </p:sp>
        </mc:Choice>
        <mc:Fallback>
          <p:sp>
            <p:nvSpPr>
              <p:cNvPr id="11" name="TextBox 10">
                <a:extLst>
                  <a:ext uri="{FF2B5EF4-FFF2-40B4-BE49-F238E27FC236}">
                    <a16:creationId xmlns:a16="http://schemas.microsoft.com/office/drawing/2014/main" id="{8F004F13-C008-D479-98BC-623C550347A7}"/>
                  </a:ext>
                </a:extLst>
              </p:cNvPr>
              <p:cNvSpPr txBox="1">
                <a:spLocks noRot="1" noChangeAspect="1" noMove="1" noResize="1" noEditPoints="1" noAdjustHandles="1" noChangeArrowheads="1" noChangeShapeType="1" noTextEdit="1"/>
              </p:cNvSpPr>
              <p:nvPr/>
            </p:nvSpPr>
            <p:spPr>
              <a:xfrm>
                <a:off x="5944089" y="4909427"/>
                <a:ext cx="4655883" cy="769441"/>
              </a:xfrm>
              <a:prstGeom prst="rect">
                <a:avLst/>
              </a:prstGeom>
              <a:blipFill>
                <a:blip r:embed="rId7"/>
                <a:stretch>
                  <a:fillRect l="-130"/>
                </a:stretch>
              </a:blipFill>
              <a:ln w="25400">
                <a:solidFill>
                  <a:srgbClr val="064308"/>
                </a:solidFill>
              </a:ln>
            </p:spPr>
            <p:txBody>
              <a:bodyPr/>
              <a:lstStyle/>
              <a:p>
                <a:r>
                  <a:rPr lang="en-US">
                    <a:noFill/>
                  </a:rPr>
                  <a:t> </a:t>
                </a:r>
              </a:p>
            </p:txBody>
          </p:sp>
        </mc:Fallback>
      </mc:AlternateContent>
      <p:sp>
        <p:nvSpPr>
          <p:cNvPr id="2" name="Right Brace 1">
            <a:extLst>
              <a:ext uri="{FF2B5EF4-FFF2-40B4-BE49-F238E27FC236}">
                <a16:creationId xmlns:a16="http://schemas.microsoft.com/office/drawing/2014/main" id="{CCCF8B00-018A-179B-7F19-DAE0C85EEBEF}"/>
              </a:ext>
            </a:extLst>
          </p:cNvPr>
          <p:cNvSpPr/>
          <p:nvPr/>
        </p:nvSpPr>
        <p:spPr>
          <a:xfrm rot="5400000">
            <a:off x="8103087" y="2576116"/>
            <a:ext cx="379096" cy="4267200"/>
          </a:xfrm>
          <a:prstGeom prst="rightBrace">
            <a:avLst>
              <a:gd name="adj1" fmla="val 78586"/>
              <a:gd name="adj2" fmla="val 50000"/>
            </a:avLst>
          </a:prstGeom>
          <a:ln>
            <a:solidFill>
              <a:srgbClr val="06430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1036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E6519-F0F5-56D8-8165-ADF36BDD7FA9}"/>
              </a:ext>
            </a:extLst>
          </p:cNvPr>
          <p:cNvSpPr>
            <a:spLocks noGrp="1"/>
          </p:cNvSpPr>
          <p:nvPr>
            <p:ph type="title"/>
          </p:nvPr>
        </p:nvSpPr>
        <p:spPr/>
        <p:txBody>
          <a:bodyPr/>
          <a:lstStyle/>
          <a:p>
            <a:r>
              <a:rPr lang="en-US" dirty="0"/>
              <a:t>Non-Adiabatic Term</a:t>
            </a:r>
          </a:p>
        </p:txBody>
      </p:sp>
      <p:sp>
        <p:nvSpPr>
          <p:cNvPr id="4" name="Footer Placeholder 3">
            <a:extLst>
              <a:ext uri="{FF2B5EF4-FFF2-40B4-BE49-F238E27FC236}">
                <a16:creationId xmlns:a16="http://schemas.microsoft.com/office/drawing/2014/main" id="{3B133D41-5CA7-DAA5-75FC-56F66A710EFC}"/>
              </a:ext>
            </a:extLst>
          </p:cNvPr>
          <p:cNvSpPr>
            <a:spLocks noGrp="1"/>
          </p:cNvSpPr>
          <p:nvPr>
            <p:ph type="ftr" sz="quarter" idx="10"/>
          </p:nvPr>
        </p:nvSpPr>
        <p:spPr/>
        <p:txBody>
          <a:bodyPr/>
          <a:lstStyle/>
          <a:p>
            <a:pPr>
              <a:defRPr/>
            </a:pPr>
            <a:r>
              <a:rPr lang="it-IT"/>
              <a:t>N. Cariello, 30 May 2025</a:t>
            </a:r>
            <a:endParaRPr lang="en-US" dirty="0"/>
          </a:p>
        </p:txBody>
      </p:sp>
      <p:sp>
        <p:nvSpPr>
          <p:cNvPr id="5" name="Slide Number Placeholder 4">
            <a:extLst>
              <a:ext uri="{FF2B5EF4-FFF2-40B4-BE49-F238E27FC236}">
                <a16:creationId xmlns:a16="http://schemas.microsoft.com/office/drawing/2014/main" id="{9EE433B5-BFEA-B736-EF1D-0A512145D1AB}"/>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8</a:t>
            </a:fld>
            <a:endParaRPr lang="en-US"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2A6C8A7-0027-2F94-F90D-C098E5BB734F}"/>
                  </a:ext>
                </a:extLst>
              </p:cNvPr>
              <p:cNvSpPr txBox="1"/>
              <p:nvPr/>
            </p:nvSpPr>
            <p:spPr>
              <a:xfrm>
                <a:off x="3962400" y="1529554"/>
                <a:ext cx="4495800" cy="38215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200" i="1" smtClean="0">
                              <a:solidFill>
                                <a:srgbClr val="064308"/>
                              </a:solidFill>
                              <a:latin typeface="Cambria Math" panose="02040503050406030204" pitchFamily="18" charset="0"/>
                            </a:rPr>
                          </m:ctrlPr>
                        </m:dPr>
                        <m:e>
                          <m:sSub>
                            <m:sSubPr>
                              <m:ctrlPr>
                                <a:rPr lang="en-US" sz="2200" b="0" i="1" smtClean="0">
                                  <a:solidFill>
                                    <a:srgbClr val="064308"/>
                                  </a:solidFill>
                                  <a:latin typeface="Cambria Math" panose="02040503050406030204" pitchFamily="18" charset="0"/>
                                </a:rPr>
                              </m:ctrlPr>
                            </m:sSubPr>
                            <m:e>
                              <m:r>
                                <m:rPr>
                                  <m:sty m:val="p"/>
                                </m:rPr>
                                <a:rPr lang="en-US" sz="2200" b="0" i="0" smtClean="0">
                                  <a:solidFill>
                                    <a:srgbClr val="064308"/>
                                  </a:solidFill>
                                  <a:latin typeface="Cambria Math" panose="02040503050406030204" pitchFamily="18" charset="0"/>
                                </a:rPr>
                                <m:t>Ψ</m:t>
                              </m:r>
                            </m:e>
                            <m:sub>
                              <m:r>
                                <a:rPr lang="en-US" sz="2200" b="0" i="1" smtClean="0">
                                  <a:solidFill>
                                    <a:srgbClr val="064308"/>
                                  </a:solidFill>
                                  <a:latin typeface="Cambria Math" panose="02040503050406030204" pitchFamily="18" charset="0"/>
                                </a:rPr>
                                <m:t>𝑚</m:t>
                              </m:r>
                            </m:sub>
                          </m:sSub>
                          <m:d>
                            <m:dPr>
                              <m:ctrlPr>
                                <a:rPr lang="en-US" sz="2200" i="1">
                                  <a:solidFill>
                                    <a:srgbClr val="064308"/>
                                  </a:solidFill>
                                  <a:latin typeface="Cambria Math" panose="02040503050406030204" pitchFamily="18" charset="0"/>
                                </a:rPr>
                              </m:ctrlPr>
                            </m:dPr>
                            <m:e>
                              <m:r>
                                <a:rPr lang="en-US" sz="2200" i="1">
                                  <a:solidFill>
                                    <a:srgbClr val="064308"/>
                                  </a:solidFill>
                                  <a:latin typeface="Cambria Math" panose="02040503050406030204" pitchFamily="18" charset="0"/>
                                </a:rPr>
                                <m:t>𝑠</m:t>
                              </m:r>
                            </m:e>
                          </m:d>
                        </m:e>
                      </m:d>
                      <m:r>
                        <a:rPr lang="en-US" sz="2200" b="0" i="1" smtClean="0">
                          <a:solidFill>
                            <a:srgbClr val="064308"/>
                          </a:solidFill>
                          <a:latin typeface="Cambria Math" panose="02040503050406030204" pitchFamily="18" charset="0"/>
                        </a:rPr>
                        <m:t>=</m:t>
                      </m:r>
                      <m:d>
                        <m:dPr>
                          <m:begChr m:val="|"/>
                          <m:endChr m:val="⟩"/>
                          <m:ctrlPr>
                            <a:rPr lang="en-US" sz="2200" b="0" i="1" smtClean="0">
                              <a:solidFill>
                                <a:srgbClr val="064308"/>
                              </a:solidFill>
                              <a:latin typeface="Cambria Math" panose="02040503050406030204" pitchFamily="18" charset="0"/>
                            </a:rPr>
                          </m:ctrlPr>
                        </m:dPr>
                        <m:e>
                          <m:sSubSup>
                            <m:sSubSupPr>
                              <m:ctrlPr>
                                <a:rPr lang="en-US" sz="2200" b="0" i="1" smtClean="0">
                                  <a:solidFill>
                                    <a:srgbClr val="064308"/>
                                  </a:solidFill>
                                  <a:latin typeface="Cambria Math" panose="02040503050406030204" pitchFamily="18" charset="0"/>
                                </a:rPr>
                              </m:ctrlPr>
                            </m:sSubSupPr>
                            <m:e>
                              <m:r>
                                <m:rPr>
                                  <m:sty m:val="p"/>
                                </m:rPr>
                                <a:rPr lang="en-US" sz="2200" b="0" i="0" smtClean="0">
                                  <a:solidFill>
                                    <a:srgbClr val="064308"/>
                                  </a:solidFill>
                                  <a:latin typeface="Cambria Math" panose="02040503050406030204" pitchFamily="18" charset="0"/>
                                </a:rPr>
                                <m:t>Ψ</m:t>
                              </m:r>
                            </m:e>
                            <m:sub>
                              <m:r>
                                <a:rPr lang="en-US" sz="2200" b="0" i="1" smtClean="0">
                                  <a:solidFill>
                                    <a:srgbClr val="064308"/>
                                  </a:solidFill>
                                  <a:latin typeface="Cambria Math" panose="02040503050406030204" pitchFamily="18" charset="0"/>
                                </a:rPr>
                                <m:t>𝑚</m:t>
                              </m:r>
                            </m:sub>
                            <m:sup>
                              <m:r>
                                <a:rPr lang="en-US" sz="2200" b="0" i="1" smtClean="0">
                                  <a:solidFill>
                                    <a:srgbClr val="064308"/>
                                  </a:solidFill>
                                  <a:latin typeface="Cambria Math" panose="02040503050406030204" pitchFamily="18" charset="0"/>
                                </a:rPr>
                                <m:t>𝑎𝑑𝑖</m:t>
                              </m:r>
                            </m:sup>
                          </m:sSubSup>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e>
                      </m:d>
                      <m:r>
                        <a:rPr lang="en-US" sz="2200" b="0" i="1" smtClean="0">
                          <a:solidFill>
                            <a:srgbClr val="064308"/>
                          </a:solidFill>
                          <a:latin typeface="Cambria Math" panose="02040503050406030204" pitchFamily="18" charset="0"/>
                        </a:rPr>
                        <m:t>+</m:t>
                      </m:r>
                      <m:d>
                        <m:dPr>
                          <m:begChr m:val="|"/>
                          <m:endChr m:val="⟩"/>
                          <m:ctrlPr>
                            <a:rPr lang="en-US" sz="2200" b="0" i="1" smtClean="0">
                              <a:solidFill>
                                <a:srgbClr val="064308"/>
                              </a:solidFill>
                              <a:latin typeface="Cambria Math" panose="02040503050406030204" pitchFamily="18" charset="0"/>
                            </a:rPr>
                          </m:ctrlPr>
                        </m:dPr>
                        <m:e>
                          <m:sSubSup>
                            <m:sSubSupPr>
                              <m:ctrlPr>
                                <a:rPr lang="en-US" sz="2200" b="0" i="1" smtClean="0">
                                  <a:solidFill>
                                    <a:srgbClr val="064308"/>
                                  </a:solidFill>
                                  <a:latin typeface="Cambria Math" panose="02040503050406030204" pitchFamily="18" charset="0"/>
                                </a:rPr>
                              </m:ctrlPr>
                            </m:sSubSupPr>
                            <m:e>
                              <m:r>
                                <m:rPr>
                                  <m:sty m:val="p"/>
                                </m:rPr>
                                <a:rPr lang="en-US" sz="2200" b="0" i="0" smtClean="0">
                                  <a:solidFill>
                                    <a:srgbClr val="064308"/>
                                  </a:solidFill>
                                  <a:latin typeface="Cambria Math" panose="02040503050406030204" pitchFamily="18" charset="0"/>
                                </a:rPr>
                                <m:t>Ψ</m:t>
                              </m:r>
                            </m:e>
                            <m:sub>
                              <m:r>
                                <a:rPr lang="en-US" sz="2200" b="0" i="1" smtClean="0">
                                  <a:solidFill>
                                    <a:srgbClr val="064308"/>
                                  </a:solidFill>
                                  <a:latin typeface="Cambria Math" panose="02040503050406030204" pitchFamily="18" charset="0"/>
                                </a:rPr>
                                <m:t>𝑚</m:t>
                              </m:r>
                            </m:sub>
                            <m:sup>
                              <m:r>
                                <a:rPr lang="en-US" sz="2200" b="0" i="1" smtClean="0">
                                  <a:solidFill>
                                    <a:srgbClr val="064308"/>
                                  </a:solidFill>
                                  <a:latin typeface="Cambria Math" panose="02040503050406030204" pitchFamily="18" charset="0"/>
                                </a:rPr>
                                <m:t>𝑛𝑜𝑛𝑎𝑑𝑖</m:t>
                              </m:r>
                            </m:sup>
                          </m:sSubSup>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e>
                      </m:d>
                    </m:oMath>
                  </m:oMathPara>
                </a14:m>
                <a:endParaRPr lang="en-US" sz="2200" dirty="0">
                  <a:latin typeface="+mn-lt"/>
                </a:endParaRPr>
              </a:p>
            </p:txBody>
          </p:sp>
        </mc:Choice>
        <mc:Fallback>
          <p:sp>
            <p:nvSpPr>
              <p:cNvPr id="8" name="TextBox 7">
                <a:extLst>
                  <a:ext uri="{FF2B5EF4-FFF2-40B4-BE49-F238E27FC236}">
                    <a16:creationId xmlns:a16="http://schemas.microsoft.com/office/drawing/2014/main" id="{C2A6C8A7-0027-2F94-F90D-C098E5BB734F}"/>
                  </a:ext>
                </a:extLst>
              </p:cNvPr>
              <p:cNvSpPr txBox="1">
                <a:spLocks noRot="1" noChangeAspect="1" noMove="1" noResize="1" noEditPoints="1" noAdjustHandles="1" noChangeArrowheads="1" noChangeShapeType="1" noTextEdit="1"/>
              </p:cNvSpPr>
              <p:nvPr/>
            </p:nvSpPr>
            <p:spPr>
              <a:xfrm>
                <a:off x="3962400" y="1529554"/>
                <a:ext cx="4495800" cy="382156"/>
              </a:xfrm>
              <a:prstGeom prst="rect">
                <a:avLst/>
              </a:prstGeom>
              <a:blipFill>
                <a:blip r:embed="rId3"/>
                <a:stretch>
                  <a:fillRect b="-1587"/>
                </a:stretch>
              </a:blipFill>
            </p:spPr>
            <p:txBody>
              <a:bodyPr/>
              <a:lstStyle/>
              <a:p>
                <a:r>
                  <a:rPr lang="en-US">
                    <a:noFill/>
                  </a:rPr>
                  <a:t> </a:t>
                </a:r>
              </a:p>
            </p:txBody>
          </p:sp>
        </mc:Fallback>
      </mc:AlternateContent>
      <p:sp>
        <p:nvSpPr>
          <p:cNvPr id="9" name="Content Placeholder 1">
            <a:extLst>
              <a:ext uri="{FF2B5EF4-FFF2-40B4-BE49-F238E27FC236}">
                <a16:creationId xmlns:a16="http://schemas.microsoft.com/office/drawing/2014/main" id="{8A3AF614-8A8E-9C1D-C622-BB8FC2BBA41F}"/>
              </a:ext>
            </a:extLst>
          </p:cNvPr>
          <p:cNvSpPr>
            <a:spLocks noGrp="1"/>
          </p:cNvSpPr>
          <p:nvPr>
            <p:ph idx="1"/>
          </p:nvPr>
        </p:nvSpPr>
        <p:spPr>
          <a:xfrm>
            <a:off x="101600" y="2209800"/>
            <a:ext cx="11987896" cy="3870960"/>
          </a:xfrm>
        </p:spPr>
        <p:txBody>
          <a:bodyPr/>
          <a:lstStyle/>
          <a:p>
            <a:pPr marL="0" indent="0">
              <a:buNone/>
            </a:pPr>
            <a:r>
              <a:rPr lang="en-US" dirty="0"/>
              <a:t>Probability amplitudes that the final system transitioned into a different state: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C856E9E-3282-8C8E-FEF5-C14FEEA92D33}"/>
                  </a:ext>
                </a:extLst>
              </p:cNvPr>
              <p:cNvSpPr txBox="1"/>
              <p:nvPr/>
            </p:nvSpPr>
            <p:spPr>
              <a:xfrm>
                <a:off x="2235484" y="2805072"/>
                <a:ext cx="7720127" cy="944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𝑐</m:t>
                          </m:r>
                        </m:e>
                        <m:sub>
                          <m:r>
                            <a:rPr lang="en-US" sz="2200" b="0" i="1" smtClean="0">
                              <a:solidFill>
                                <a:srgbClr val="064308"/>
                              </a:solidFill>
                              <a:latin typeface="Cambria Math" panose="02040503050406030204" pitchFamily="18" charset="0"/>
                            </a:rPr>
                            <m:t>𝑛</m:t>
                          </m:r>
                          <m:r>
                            <a:rPr lang="en-US" sz="2200" b="0" i="1" smtClean="0">
                              <a:solidFill>
                                <a:srgbClr val="064308"/>
                              </a:solidFill>
                              <a:latin typeface="Cambria Math" panose="02040503050406030204" pitchFamily="18" charset="0"/>
                            </a:rPr>
                            <m:t>≠</m:t>
                          </m:r>
                          <m:r>
                            <a:rPr lang="en-US" sz="2200" b="0" i="1" smtClean="0">
                              <a:solidFill>
                                <a:srgbClr val="064308"/>
                              </a:solidFill>
                              <a:latin typeface="Cambria Math" panose="02040503050406030204" pitchFamily="18" charset="0"/>
                            </a:rPr>
                            <m:t>𝑚</m:t>
                          </m:r>
                        </m:sub>
                      </m:sSub>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1</m:t>
                          </m:r>
                        </m:e>
                      </m:d>
                      <m:r>
                        <a:rPr lang="en-US" sz="2200" b="0" i="1" smtClean="0">
                          <a:solidFill>
                            <a:srgbClr val="064308"/>
                          </a:solidFill>
                          <a:latin typeface="Cambria Math" panose="02040503050406030204" pitchFamily="18" charset="0"/>
                        </a:rPr>
                        <m:t>=</m:t>
                      </m:r>
                      <m:nary>
                        <m:naryPr>
                          <m:ctrlPr>
                            <a:rPr lang="en-US" sz="2200" b="0" i="1" smtClean="0">
                              <a:solidFill>
                                <a:srgbClr val="064308"/>
                              </a:solidFill>
                              <a:latin typeface="Cambria Math" panose="02040503050406030204" pitchFamily="18" charset="0"/>
                            </a:rPr>
                          </m:ctrlPr>
                        </m:naryPr>
                        <m:sub>
                          <m:r>
                            <a:rPr lang="en-US" sz="2200" b="0" i="1" smtClean="0">
                              <a:solidFill>
                                <a:srgbClr val="064308"/>
                              </a:solidFill>
                              <a:latin typeface="Cambria Math" panose="02040503050406030204" pitchFamily="18" charset="0"/>
                            </a:rPr>
                            <m:t>0</m:t>
                          </m:r>
                        </m:sub>
                        <m:sup>
                          <m:r>
                            <a:rPr lang="en-US" sz="2200" b="0" i="1" smtClean="0">
                              <a:solidFill>
                                <a:srgbClr val="064308"/>
                              </a:solidFill>
                              <a:latin typeface="Cambria Math" panose="02040503050406030204" pitchFamily="18" charset="0"/>
                            </a:rPr>
                            <m:t>1</m:t>
                          </m:r>
                        </m:sup>
                        <m:e>
                          <m:r>
                            <a:rPr lang="en-US" sz="2200" b="0" i="1" smtClean="0">
                              <a:solidFill>
                                <a:srgbClr val="064308"/>
                              </a:solidFill>
                              <a:latin typeface="Cambria Math" panose="02040503050406030204" pitchFamily="18" charset="0"/>
                            </a:rPr>
                            <m:t>𝑑𝑠</m:t>
                          </m:r>
                          <m:f>
                            <m:fPr>
                              <m:ctrlPr>
                                <a:rPr lang="en-US" sz="2200" b="0" i="1" smtClean="0">
                                  <a:solidFill>
                                    <a:srgbClr val="064308"/>
                                  </a:solidFill>
                                  <a:latin typeface="Cambria Math" panose="02040503050406030204" pitchFamily="18" charset="0"/>
                                </a:rPr>
                              </m:ctrlPr>
                            </m:fPr>
                            <m:num>
                              <m:d>
                                <m:dPr>
                                  <m:begChr m:val="⟨"/>
                                  <m:endChr m:val="|"/>
                                  <m:ctrlPr>
                                    <a:rPr lang="en-US" sz="2200" b="0" i="1" smtClean="0">
                                      <a:solidFill>
                                        <a:srgbClr val="064308"/>
                                      </a:solidFill>
                                      <a:latin typeface="Cambria Math" panose="02040503050406030204" pitchFamily="18" charset="0"/>
                                    </a:rPr>
                                  </m:ctrlPr>
                                </m:dPr>
                                <m:e>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𝜓</m:t>
                                      </m:r>
                                    </m:e>
                                    <m:sub>
                                      <m:r>
                                        <a:rPr lang="en-US" sz="2200" b="0" i="1" smtClean="0">
                                          <a:solidFill>
                                            <a:srgbClr val="064308"/>
                                          </a:solidFill>
                                          <a:latin typeface="Cambria Math" panose="02040503050406030204" pitchFamily="18" charset="0"/>
                                        </a:rPr>
                                        <m:t>𝑛</m:t>
                                      </m:r>
                                    </m:sub>
                                  </m:sSub>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e>
                              </m:d>
                              <m:f>
                                <m:fPr>
                                  <m:ctrlPr>
                                    <a:rPr lang="en-US" sz="2200" b="0" i="1" smtClean="0">
                                      <a:solidFill>
                                        <a:srgbClr val="064308"/>
                                      </a:solidFill>
                                      <a:latin typeface="Cambria Math" panose="02040503050406030204" pitchFamily="18" charset="0"/>
                                    </a:rPr>
                                  </m:ctrlPr>
                                </m:fPr>
                                <m:num>
                                  <m:r>
                                    <a:rPr lang="en-US" sz="2200" b="0" i="1" smtClean="0">
                                      <a:solidFill>
                                        <a:srgbClr val="064308"/>
                                      </a:solidFill>
                                      <a:latin typeface="Cambria Math" panose="02040503050406030204" pitchFamily="18" charset="0"/>
                                    </a:rPr>
                                    <m:t>𝑑</m:t>
                                  </m:r>
                                </m:num>
                                <m:den>
                                  <m:r>
                                    <a:rPr lang="en-US" sz="2200" b="0" i="1" smtClean="0">
                                      <a:solidFill>
                                        <a:srgbClr val="064308"/>
                                      </a:solidFill>
                                      <a:latin typeface="Cambria Math" panose="02040503050406030204" pitchFamily="18" charset="0"/>
                                    </a:rPr>
                                    <m:t>𝑑𝑠</m:t>
                                  </m:r>
                                </m:den>
                              </m:f>
                              <m:r>
                                <a:rPr lang="en-US" sz="2200" b="0" i="1" smtClean="0">
                                  <a:solidFill>
                                    <a:srgbClr val="064308"/>
                                  </a:solidFill>
                                  <a:latin typeface="Cambria Math" panose="02040503050406030204" pitchFamily="18" charset="0"/>
                                </a:rPr>
                                <m:t>𝐻</m:t>
                              </m:r>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r>
                                <a:rPr lang="en-US" sz="2200" b="0" i="1" smtClean="0">
                                  <a:solidFill>
                                    <a:srgbClr val="064308"/>
                                  </a:solidFill>
                                  <a:latin typeface="Cambria Math" panose="02040503050406030204" pitchFamily="18" charset="0"/>
                                </a:rPr>
                                <m:t>|</m:t>
                              </m:r>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𝜓</m:t>
                                  </m:r>
                                </m:e>
                                <m:sub>
                                  <m:r>
                                    <a:rPr lang="en-US" sz="2200" b="0" i="1" smtClean="0">
                                      <a:solidFill>
                                        <a:srgbClr val="064308"/>
                                      </a:solidFill>
                                      <a:latin typeface="Cambria Math" panose="02040503050406030204" pitchFamily="18" charset="0"/>
                                    </a:rPr>
                                    <m:t>𝑚</m:t>
                                  </m:r>
                                </m:sub>
                              </m:sSub>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r>
                                <a:rPr lang="en-US" sz="2200" b="0" i="1" smtClean="0">
                                  <a:solidFill>
                                    <a:srgbClr val="064308"/>
                                  </a:solidFill>
                                  <a:latin typeface="Cambria Math" panose="02040503050406030204" pitchFamily="18" charset="0"/>
                                </a:rPr>
                                <m:t>⟩</m:t>
                              </m:r>
                            </m:num>
                            <m:den>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𝐸</m:t>
                                  </m:r>
                                </m:e>
                                <m:sub>
                                  <m:r>
                                    <a:rPr lang="en-US" sz="2200" b="0" i="1" smtClean="0">
                                      <a:solidFill>
                                        <a:srgbClr val="064308"/>
                                      </a:solidFill>
                                      <a:latin typeface="Cambria Math" panose="02040503050406030204" pitchFamily="18" charset="0"/>
                                    </a:rPr>
                                    <m:t>𝑛</m:t>
                                  </m:r>
                                </m:sub>
                              </m:sSub>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r>
                                <a:rPr lang="en-US" sz="2200" b="0" i="1" smtClean="0">
                                  <a:solidFill>
                                    <a:srgbClr val="064308"/>
                                  </a:solidFill>
                                  <a:latin typeface="Cambria Math" panose="02040503050406030204" pitchFamily="18" charset="0"/>
                                </a:rPr>
                                <m:t>−</m:t>
                              </m:r>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𝐸</m:t>
                                  </m:r>
                                </m:e>
                                <m:sub>
                                  <m:r>
                                    <a:rPr lang="en-US" sz="2200" b="0" i="1" smtClean="0">
                                      <a:solidFill>
                                        <a:srgbClr val="064308"/>
                                      </a:solidFill>
                                      <a:latin typeface="Cambria Math" panose="02040503050406030204" pitchFamily="18" charset="0"/>
                                    </a:rPr>
                                    <m:t>𝑚</m:t>
                                  </m:r>
                                </m:sub>
                              </m:sSub>
                              <m:r>
                                <a:rPr lang="en-US" sz="2200" b="0" i="1" smtClean="0">
                                  <a:solidFill>
                                    <a:srgbClr val="064308"/>
                                  </a:solidFill>
                                  <a:latin typeface="Cambria Math" panose="02040503050406030204" pitchFamily="18" charset="0"/>
                                </a:rPr>
                                <m:t>(</m:t>
                              </m:r>
                              <m:r>
                                <a:rPr lang="en-US" sz="2200" b="0" i="1" smtClean="0">
                                  <a:solidFill>
                                    <a:srgbClr val="064308"/>
                                  </a:solidFill>
                                  <a:latin typeface="Cambria Math" panose="02040503050406030204" pitchFamily="18" charset="0"/>
                                </a:rPr>
                                <m:t>𝑠</m:t>
                              </m:r>
                              <m:r>
                                <a:rPr lang="en-US" sz="2200" b="0" i="1" smtClean="0">
                                  <a:solidFill>
                                    <a:srgbClr val="064308"/>
                                  </a:solidFill>
                                  <a:latin typeface="Cambria Math" panose="02040503050406030204" pitchFamily="18" charset="0"/>
                                </a:rPr>
                                <m:t>)</m:t>
                              </m:r>
                            </m:den>
                          </m:f>
                        </m:e>
                      </m:nary>
                      <m:sSup>
                        <m:sSupPr>
                          <m:ctrlPr>
                            <a:rPr lang="en-US" sz="2200" b="0" i="1" smtClean="0">
                              <a:solidFill>
                                <a:srgbClr val="064308"/>
                              </a:solidFill>
                              <a:latin typeface="Cambria Math" panose="02040503050406030204" pitchFamily="18" charset="0"/>
                            </a:rPr>
                          </m:ctrlPr>
                        </m:sSupPr>
                        <m:e>
                          <m:r>
                            <a:rPr lang="en-US" sz="2200" b="0" i="1" smtClean="0">
                              <a:solidFill>
                                <a:srgbClr val="064308"/>
                              </a:solidFill>
                              <a:latin typeface="Cambria Math" panose="02040503050406030204" pitchFamily="18" charset="0"/>
                            </a:rPr>
                            <m:t>𝑒</m:t>
                          </m:r>
                        </m:e>
                        <m:sup>
                          <m:r>
                            <a:rPr lang="en-US" sz="2200" b="0" i="1" smtClean="0">
                              <a:solidFill>
                                <a:srgbClr val="064308"/>
                              </a:solidFill>
                              <a:latin typeface="Cambria Math" panose="02040503050406030204" pitchFamily="18" charset="0"/>
                            </a:rPr>
                            <m:t>𝑖𝑇</m:t>
                          </m:r>
                          <m:nary>
                            <m:naryPr>
                              <m:ctrlPr>
                                <a:rPr lang="en-US" sz="2200" b="0" i="1" smtClean="0">
                                  <a:solidFill>
                                    <a:srgbClr val="064308"/>
                                  </a:solidFill>
                                  <a:latin typeface="Cambria Math" panose="02040503050406030204" pitchFamily="18" charset="0"/>
                                </a:rPr>
                              </m:ctrlPr>
                            </m:naryPr>
                            <m:sub>
                              <m:r>
                                <a:rPr lang="en-US" sz="2200" b="0" i="1" smtClean="0">
                                  <a:solidFill>
                                    <a:srgbClr val="064308"/>
                                  </a:solidFill>
                                  <a:latin typeface="Cambria Math" panose="02040503050406030204" pitchFamily="18" charset="0"/>
                                </a:rPr>
                                <m:t>0</m:t>
                              </m:r>
                            </m:sub>
                            <m:sup>
                              <m:r>
                                <a:rPr lang="en-US" sz="2200" b="0" i="1" smtClean="0">
                                  <a:solidFill>
                                    <a:srgbClr val="064308"/>
                                  </a:solidFill>
                                  <a:latin typeface="Cambria Math" panose="02040503050406030204" pitchFamily="18" charset="0"/>
                                </a:rPr>
                                <m:t>𝑠</m:t>
                              </m:r>
                            </m:sup>
                            <m:e>
                              <m:r>
                                <a:rPr lang="en-US" sz="2200" b="0" i="1" smtClean="0">
                                  <a:solidFill>
                                    <a:srgbClr val="064308"/>
                                  </a:solidFill>
                                  <a:latin typeface="Cambria Math" panose="02040503050406030204" pitchFamily="18" charset="0"/>
                                </a:rPr>
                                <m:t>𝑑</m:t>
                              </m:r>
                              <m:sSup>
                                <m:sSupPr>
                                  <m:ctrlPr>
                                    <a:rPr lang="en-US" sz="2200" b="0" i="1" smtClean="0">
                                      <a:solidFill>
                                        <a:srgbClr val="064308"/>
                                      </a:solidFill>
                                      <a:latin typeface="Cambria Math" panose="02040503050406030204" pitchFamily="18" charset="0"/>
                                    </a:rPr>
                                  </m:ctrlPr>
                                </m:sSupPr>
                                <m:e>
                                  <m:r>
                                    <a:rPr lang="en-US" sz="2200" b="0" i="1" smtClean="0">
                                      <a:solidFill>
                                        <a:srgbClr val="064308"/>
                                      </a:solidFill>
                                      <a:latin typeface="Cambria Math" panose="02040503050406030204" pitchFamily="18" charset="0"/>
                                    </a:rPr>
                                    <m:t>𝑠</m:t>
                                  </m:r>
                                </m:e>
                                <m:sup>
                                  <m:r>
                                    <a:rPr lang="en-US" sz="2200" b="0" i="1" smtClean="0">
                                      <a:solidFill>
                                        <a:srgbClr val="064308"/>
                                      </a:solidFill>
                                      <a:latin typeface="Cambria Math" panose="02040503050406030204" pitchFamily="18" charset="0"/>
                                    </a:rPr>
                                    <m:t>′</m:t>
                                  </m:r>
                                </m:sup>
                              </m:sSup>
                              <m:r>
                                <a:rPr lang="en-US" sz="2200" b="0" i="1" smtClean="0">
                                  <a:solidFill>
                                    <a:srgbClr val="064308"/>
                                  </a:solidFill>
                                  <a:latin typeface="Cambria Math" panose="02040503050406030204" pitchFamily="18" charset="0"/>
                                </a:rPr>
                                <m:t>(</m:t>
                              </m:r>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𝐸</m:t>
                                  </m:r>
                                </m:e>
                                <m:sub>
                                  <m:r>
                                    <a:rPr lang="en-US" sz="2200" b="0" i="1" smtClean="0">
                                      <a:solidFill>
                                        <a:srgbClr val="064308"/>
                                      </a:solidFill>
                                      <a:latin typeface="Cambria Math" panose="02040503050406030204" pitchFamily="18" charset="0"/>
                                    </a:rPr>
                                    <m:t>𝑛</m:t>
                                  </m:r>
                                </m:sub>
                              </m:sSub>
                              <m:d>
                                <m:dPr>
                                  <m:ctrlPr>
                                    <a:rPr lang="en-US" sz="2200" b="0" i="1" smtClean="0">
                                      <a:solidFill>
                                        <a:srgbClr val="064308"/>
                                      </a:solidFill>
                                      <a:latin typeface="Cambria Math" panose="02040503050406030204" pitchFamily="18" charset="0"/>
                                    </a:rPr>
                                  </m:ctrlPr>
                                </m:dPr>
                                <m:e>
                                  <m:sSup>
                                    <m:sSupPr>
                                      <m:ctrlPr>
                                        <a:rPr lang="en-US" sz="2200" b="0" i="1" smtClean="0">
                                          <a:solidFill>
                                            <a:srgbClr val="064308"/>
                                          </a:solidFill>
                                          <a:latin typeface="Cambria Math" panose="02040503050406030204" pitchFamily="18" charset="0"/>
                                        </a:rPr>
                                      </m:ctrlPr>
                                    </m:sSupPr>
                                    <m:e>
                                      <m:r>
                                        <a:rPr lang="en-US" sz="2200" b="0" i="1" smtClean="0">
                                          <a:solidFill>
                                            <a:srgbClr val="064308"/>
                                          </a:solidFill>
                                          <a:latin typeface="Cambria Math" panose="02040503050406030204" pitchFamily="18" charset="0"/>
                                        </a:rPr>
                                        <m:t>𝑠</m:t>
                                      </m:r>
                                    </m:e>
                                    <m:sup>
                                      <m:r>
                                        <a:rPr lang="en-US" sz="2200" b="0" i="1" smtClean="0">
                                          <a:solidFill>
                                            <a:srgbClr val="064308"/>
                                          </a:solidFill>
                                          <a:latin typeface="Cambria Math" panose="02040503050406030204" pitchFamily="18" charset="0"/>
                                        </a:rPr>
                                        <m:t>′</m:t>
                                      </m:r>
                                    </m:sup>
                                  </m:sSup>
                                </m:e>
                              </m:d>
                              <m:r>
                                <a:rPr lang="en-US" sz="2200" b="0" i="1" smtClean="0">
                                  <a:solidFill>
                                    <a:srgbClr val="064308"/>
                                  </a:solidFill>
                                  <a:latin typeface="Cambria Math" panose="02040503050406030204" pitchFamily="18" charset="0"/>
                                </a:rPr>
                                <m:t>−</m:t>
                              </m:r>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𝐸</m:t>
                                  </m:r>
                                </m:e>
                                <m:sub>
                                  <m:r>
                                    <a:rPr lang="en-US" sz="2200" b="0" i="1" smtClean="0">
                                      <a:solidFill>
                                        <a:srgbClr val="064308"/>
                                      </a:solidFill>
                                      <a:latin typeface="Cambria Math" panose="02040503050406030204" pitchFamily="18" charset="0"/>
                                    </a:rPr>
                                    <m:t>𝑚</m:t>
                                  </m:r>
                                </m:sub>
                              </m:sSub>
                              <m:r>
                                <a:rPr lang="en-US" sz="2200" b="0" i="1" smtClean="0">
                                  <a:solidFill>
                                    <a:srgbClr val="064308"/>
                                  </a:solidFill>
                                  <a:latin typeface="Cambria Math" panose="02040503050406030204" pitchFamily="18" charset="0"/>
                                </a:rPr>
                                <m:t>(</m:t>
                              </m:r>
                              <m:sSup>
                                <m:sSupPr>
                                  <m:ctrlPr>
                                    <a:rPr lang="en-US" sz="2200" b="0" i="1" smtClean="0">
                                      <a:solidFill>
                                        <a:srgbClr val="064308"/>
                                      </a:solidFill>
                                      <a:latin typeface="Cambria Math" panose="02040503050406030204" pitchFamily="18" charset="0"/>
                                    </a:rPr>
                                  </m:ctrlPr>
                                </m:sSupPr>
                                <m:e>
                                  <m:r>
                                    <a:rPr lang="en-US" sz="2200" b="0" i="1" smtClean="0">
                                      <a:solidFill>
                                        <a:srgbClr val="064308"/>
                                      </a:solidFill>
                                      <a:latin typeface="Cambria Math" panose="02040503050406030204" pitchFamily="18" charset="0"/>
                                    </a:rPr>
                                    <m:t>𝑠</m:t>
                                  </m:r>
                                </m:e>
                                <m:sup>
                                  <m:r>
                                    <a:rPr lang="en-US" sz="2200" b="0" i="1" smtClean="0">
                                      <a:solidFill>
                                        <a:srgbClr val="064308"/>
                                      </a:solidFill>
                                      <a:latin typeface="Cambria Math" panose="02040503050406030204" pitchFamily="18" charset="0"/>
                                    </a:rPr>
                                    <m:t>′</m:t>
                                  </m:r>
                                </m:sup>
                              </m:sSup>
                              <m:r>
                                <a:rPr lang="en-US" sz="2200" b="0" i="1" smtClean="0">
                                  <a:solidFill>
                                    <a:srgbClr val="064308"/>
                                  </a:solidFill>
                                  <a:latin typeface="Cambria Math" panose="02040503050406030204" pitchFamily="18" charset="0"/>
                                </a:rPr>
                                <m:t>))</m:t>
                              </m:r>
                            </m:e>
                          </m:nary>
                          <m:r>
                            <a:rPr lang="en-US" sz="2200" b="0" i="1" smtClean="0">
                              <a:solidFill>
                                <a:srgbClr val="064308"/>
                              </a:solidFill>
                              <a:latin typeface="Cambria Math" panose="02040503050406030204" pitchFamily="18" charset="0"/>
                            </a:rPr>
                            <m:t> </m:t>
                          </m:r>
                        </m:sup>
                      </m:sSup>
                      <m:r>
                        <a:rPr lang="en-US" sz="2200" b="0" i="1" smtClean="0">
                          <a:solidFill>
                            <a:srgbClr val="064308"/>
                          </a:solidFill>
                          <a:latin typeface="Cambria Math" panose="02040503050406030204" pitchFamily="18" charset="0"/>
                        </a:rPr>
                        <m:t> </m:t>
                      </m:r>
                    </m:oMath>
                  </m:oMathPara>
                </a14:m>
                <a:endParaRPr lang="en-US" sz="2200" dirty="0">
                  <a:latin typeface="+mn-lt"/>
                </a:endParaRPr>
              </a:p>
            </p:txBody>
          </p:sp>
        </mc:Choice>
        <mc:Fallback xmlns="">
          <p:sp>
            <p:nvSpPr>
              <p:cNvPr id="10" name="TextBox 9">
                <a:extLst>
                  <a:ext uri="{FF2B5EF4-FFF2-40B4-BE49-F238E27FC236}">
                    <a16:creationId xmlns:a16="http://schemas.microsoft.com/office/drawing/2014/main" id="{DC856E9E-3282-8C8E-FEF5-C14FEEA92D33}"/>
                  </a:ext>
                </a:extLst>
              </p:cNvPr>
              <p:cNvSpPr txBox="1">
                <a:spLocks noRot="1" noChangeAspect="1" noMove="1" noResize="1" noEditPoints="1" noAdjustHandles="1" noChangeArrowheads="1" noChangeShapeType="1" noTextEdit="1"/>
              </p:cNvSpPr>
              <p:nvPr/>
            </p:nvSpPr>
            <p:spPr>
              <a:xfrm>
                <a:off x="2235484" y="2805072"/>
                <a:ext cx="7720127" cy="94455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23D6FAB-1516-FDBD-4E43-03670462184A}"/>
                  </a:ext>
                </a:extLst>
              </p:cNvPr>
              <p:cNvSpPr txBox="1"/>
              <p:nvPr/>
            </p:nvSpPr>
            <p:spPr>
              <a:xfrm>
                <a:off x="407577" y="4417600"/>
                <a:ext cx="4655883" cy="1446550"/>
              </a:xfrm>
              <a:prstGeom prst="rect">
                <a:avLst/>
              </a:prstGeom>
              <a:solidFill>
                <a:srgbClr val="064308">
                  <a:alpha val="5000"/>
                </a:srgbClr>
              </a:solidFill>
              <a:ln w="25400">
                <a:solidFill>
                  <a:srgbClr val="064308"/>
                </a:solidFill>
              </a:ln>
            </p:spPr>
            <p:txBody>
              <a:bodyPr wrap="square" rtlCol="0">
                <a:spAutoFit/>
              </a:bodyPr>
              <a:lstStyle/>
              <a:p>
                <a:pPr algn="ctr"/>
                <a:endParaRPr lang="en-US" sz="1100" i="1" dirty="0">
                  <a:solidFill>
                    <a:srgbClr val="064308"/>
                  </a:solidFill>
                  <a:latin typeface="+mn-lt"/>
                </a:endParaRPr>
              </a:p>
              <a:p>
                <a:pPr algn="ctr"/>
                <a:r>
                  <a:rPr lang="en-US" sz="2200" dirty="0">
                    <a:solidFill>
                      <a:srgbClr val="064308"/>
                    </a:solidFill>
                    <a:latin typeface="+mn-lt"/>
                  </a:rPr>
                  <a:t>Successive integration by parts yields powers of </a:t>
                </a:r>
                <a14:m>
                  <m:oMath xmlns:m="http://schemas.openxmlformats.org/officeDocument/2006/math">
                    <m:r>
                      <a:rPr lang="en-US" sz="2200" b="0" i="1" smtClean="0">
                        <a:solidFill>
                          <a:srgbClr val="064308"/>
                        </a:solidFill>
                        <a:latin typeface="Cambria Math" panose="02040503050406030204" pitchFamily="18" charset="0"/>
                      </a:rPr>
                      <m:t>𝑇</m:t>
                    </m:r>
                  </m:oMath>
                </a14:m>
                <a:r>
                  <a:rPr lang="en-US" sz="2200" dirty="0">
                    <a:solidFill>
                      <a:srgbClr val="064308"/>
                    </a:solidFill>
                    <a:latin typeface="+mn-lt"/>
                  </a:rPr>
                  <a:t> in the denominator</a:t>
                </a:r>
              </a:p>
              <a:p>
                <a:pPr algn="ctr"/>
                <a:endParaRPr lang="en-US" sz="1100" dirty="0">
                  <a:solidFill>
                    <a:srgbClr val="064308"/>
                  </a:solidFill>
                  <a:latin typeface="+mn-lt"/>
                </a:endParaRPr>
              </a:p>
            </p:txBody>
          </p:sp>
        </mc:Choice>
        <mc:Fallback xmlns="">
          <p:sp>
            <p:nvSpPr>
              <p:cNvPr id="11" name="TextBox 10">
                <a:extLst>
                  <a:ext uri="{FF2B5EF4-FFF2-40B4-BE49-F238E27FC236}">
                    <a16:creationId xmlns:a16="http://schemas.microsoft.com/office/drawing/2014/main" id="{A23D6FAB-1516-FDBD-4E43-03670462184A}"/>
                  </a:ext>
                </a:extLst>
              </p:cNvPr>
              <p:cNvSpPr txBox="1">
                <a:spLocks noRot="1" noChangeAspect="1" noMove="1" noResize="1" noEditPoints="1" noAdjustHandles="1" noChangeArrowheads="1" noChangeShapeType="1" noTextEdit="1"/>
              </p:cNvSpPr>
              <p:nvPr/>
            </p:nvSpPr>
            <p:spPr>
              <a:xfrm>
                <a:off x="407577" y="4417600"/>
                <a:ext cx="4655883" cy="1446550"/>
              </a:xfrm>
              <a:prstGeom prst="rect">
                <a:avLst/>
              </a:prstGeom>
              <a:blipFill>
                <a:blip r:embed="rId5"/>
                <a:stretch>
                  <a:fillRect/>
                </a:stretch>
              </a:blipFill>
              <a:ln w="25400">
                <a:solidFill>
                  <a:srgbClr val="064308"/>
                </a:solidFill>
              </a:ln>
            </p:spPr>
            <p:txBody>
              <a:bodyPr/>
              <a:lstStyle/>
              <a:p>
                <a:r>
                  <a:rPr lang="en-US">
                    <a:noFill/>
                  </a:rPr>
                  <a:t> </a:t>
                </a:r>
              </a:p>
            </p:txBody>
          </p:sp>
        </mc:Fallback>
      </mc:AlternateContent>
      <p:sp>
        <p:nvSpPr>
          <p:cNvPr id="12" name="Arrow: Bent 11">
            <a:extLst>
              <a:ext uri="{FF2B5EF4-FFF2-40B4-BE49-F238E27FC236}">
                <a16:creationId xmlns:a16="http://schemas.microsoft.com/office/drawing/2014/main" id="{8F74A327-36EF-B759-4745-3A9536FBA99A}"/>
              </a:ext>
            </a:extLst>
          </p:cNvPr>
          <p:cNvSpPr/>
          <p:nvPr/>
        </p:nvSpPr>
        <p:spPr>
          <a:xfrm rot="16200000" flipV="1">
            <a:off x="5231966" y="4255845"/>
            <a:ext cx="735610" cy="1059119"/>
          </a:xfrm>
          <a:prstGeom prst="bentArrow">
            <a:avLst>
              <a:gd name="adj1" fmla="val 10714"/>
              <a:gd name="adj2" fmla="val 18956"/>
              <a:gd name="adj3" fmla="val 29395"/>
              <a:gd name="adj4" fmla="val 0"/>
            </a:avLst>
          </a:prstGeom>
          <a:solidFill>
            <a:srgbClr val="064308">
              <a:alpha val="90000"/>
            </a:srgbClr>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C06D66D-988C-8851-17C7-AC816D62CDF4}"/>
                  </a:ext>
                </a:extLst>
              </p:cNvPr>
              <p:cNvSpPr txBox="1"/>
              <p:nvPr/>
            </p:nvSpPr>
            <p:spPr>
              <a:xfrm>
                <a:off x="7500395" y="4541821"/>
                <a:ext cx="3498811" cy="7467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 </m:t>
                          </m:r>
                          <m:sSubSup>
                            <m:sSubSupPr>
                              <m:ctrlPr>
                                <a:rPr lang="en-US" sz="2200" b="0" i="1" smtClean="0">
                                  <a:solidFill>
                                    <a:srgbClr val="064308"/>
                                  </a:solidFill>
                                  <a:latin typeface="Cambria Math" panose="02040503050406030204" pitchFamily="18" charset="0"/>
                                </a:rPr>
                              </m:ctrlPr>
                            </m:sSubSupPr>
                            <m:e>
                              <m:r>
                                <m:rPr>
                                  <m:sty m:val="p"/>
                                </m:rPr>
                                <a:rPr lang="en-US" sz="2200" b="0" i="0" smtClean="0">
                                  <a:solidFill>
                                    <a:srgbClr val="064308"/>
                                  </a:solidFill>
                                  <a:latin typeface="Cambria Math" panose="02040503050406030204" pitchFamily="18" charset="0"/>
                                </a:rPr>
                                <m:t>Ψ</m:t>
                              </m:r>
                            </m:e>
                            <m:sub>
                              <m:r>
                                <a:rPr lang="en-US" sz="2200" b="0" i="1" smtClean="0">
                                  <a:solidFill>
                                    <a:srgbClr val="064308"/>
                                  </a:solidFill>
                                  <a:latin typeface="Cambria Math" panose="02040503050406030204" pitchFamily="18" charset="0"/>
                                </a:rPr>
                                <m:t>𝑚</m:t>
                              </m:r>
                            </m:sub>
                            <m:sup>
                              <m:r>
                                <a:rPr lang="en-US" sz="2200" b="0" i="1" smtClean="0">
                                  <a:solidFill>
                                    <a:srgbClr val="064308"/>
                                  </a:solidFill>
                                  <a:latin typeface="Cambria Math" panose="02040503050406030204" pitchFamily="18" charset="0"/>
                                </a:rPr>
                                <m:t>𝑛𝑜𝑛𝑎𝑑𝑖</m:t>
                              </m:r>
                              <m:r>
                                <a:rPr lang="en-US" sz="2200" b="0" i="1" smtClean="0">
                                  <a:solidFill>
                                    <a:srgbClr val="064308"/>
                                  </a:solidFill>
                                  <a:latin typeface="Cambria Math" panose="02040503050406030204" pitchFamily="18" charset="0"/>
                                </a:rPr>
                                <m:t> </m:t>
                              </m:r>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𝑗</m:t>
                                  </m:r>
                                </m:e>
                              </m:d>
                            </m:sup>
                          </m:sSubSup>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e>
                      </m:d>
                      <m:r>
                        <a:rPr lang="en-US" sz="2200" b="0" i="1" smtClean="0">
                          <a:solidFill>
                            <a:srgbClr val="064308"/>
                          </a:solidFill>
                          <a:latin typeface="Cambria Math" panose="02040503050406030204" pitchFamily="18" charset="0"/>
                        </a:rPr>
                        <m:t>∼</m:t>
                      </m:r>
                      <m:f>
                        <m:fPr>
                          <m:ctrlPr>
                            <a:rPr lang="en-US" sz="2200" b="0" i="1" smtClean="0">
                              <a:solidFill>
                                <a:srgbClr val="064308"/>
                              </a:solidFill>
                              <a:latin typeface="Cambria Math" panose="02040503050406030204" pitchFamily="18" charset="0"/>
                            </a:rPr>
                          </m:ctrlPr>
                        </m:fPr>
                        <m:num>
                          <m:r>
                            <a:rPr lang="en-US" sz="2200" b="0" i="1" smtClean="0">
                              <a:solidFill>
                                <a:srgbClr val="064308"/>
                              </a:solidFill>
                              <a:latin typeface="Cambria Math" panose="02040503050406030204" pitchFamily="18" charset="0"/>
                            </a:rPr>
                            <m:t>1</m:t>
                          </m:r>
                        </m:num>
                        <m:den>
                          <m:sSup>
                            <m:sSupPr>
                              <m:ctrlPr>
                                <a:rPr lang="en-US" sz="2200" b="0" i="1" smtClean="0">
                                  <a:solidFill>
                                    <a:srgbClr val="064308"/>
                                  </a:solidFill>
                                  <a:latin typeface="Cambria Math" panose="02040503050406030204" pitchFamily="18" charset="0"/>
                                </a:rPr>
                              </m:ctrlPr>
                            </m:sSupPr>
                            <m:e>
                              <m:r>
                                <a:rPr lang="en-US" sz="2200" b="0" i="1" smtClean="0">
                                  <a:solidFill>
                                    <a:srgbClr val="064308"/>
                                  </a:solidFill>
                                  <a:latin typeface="Cambria Math" panose="02040503050406030204" pitchFamily="18" charset="0"/>
                                </a:rPr>
                                <m:t>𝑇</m:t>
                              </m:r>
                            </m:e>
                            <m:sup>
                              <m:r>
                                <a:rPr lang="en-US" sz="2200" b="0" i="1" smtClean="0">
                                  <a:solidFill>
                                    <a:srgbClr val="064308"/>
                                  </a:solidFill>
                                  <a:latin typeface="Cambria Math" panose="02040503050406030204" pitchFamily="18" charset="0"/>
                                </a:rPr>
                                <m:t>2+</m:t>
                              </m:r>
                              <m:r>
                                <a:rPr lang="en-US" sz="2200" b="0" i="1" smtClean="0">
                                  <a:solidFill>
                                    <a:srgbClr val="064308"/>
                                  </a:solidFill>
                                  <a:latin typeface="Cambria Math" panose="02040503050406030204" pitchFamily="18" charset="0"/>
                                </a:rPr>
                                <m:t>𝑘</m:t>
                              </m:r>
                              <m:r>
                                <a:rPr lang="en-US" sz="2200" b="0" i="1" smtClean="0">
                                  <a:solidFill>
                                    <a:srgbClr val="064308"/>
                                  </a:solidFill>
                                  <a:latin typeface="Cambria Math" panose="02040503050406030204" pitchFamily="18" charset="0"/>
                                </a:rPr>
                                <m:t>−</m:t>
                              </m:r>
                              <m:r>
                                <a:rPr lang="en-US" sz="2200" b="0" i="1" smtClean="0">
                                  <a:solidFill>
                                    <a:srgbClr val="064308"/>
                                  </a:solidFill>
                                  <a:latin typeface="Cambria Math" panose="02040503050406030204" pitchFamily="18" charset="0"/>
                                </a:rPr>
                                <m:t>𝑗</m:t>
                              </m:r>
                            </m:sup>
                          </m:sSup>
                        </m:den>
                      </m:f>
                    </m:oMath>
                  </m:oMathPara>
                </a14:m>
                <a:endParaRPr lang="en-US" sz="2200" dirty="0">
                  <a:latin typeface="+mn-lt"/>
                </a:endParaRPr>
              </a:p>
            </p:txBody>
          </p:sp>
        </mc:Choice>
        <mc:Fallback xmlns="">
          <p:sp>
            <p:nvSpPr>
              <p:cNvPr id="13" name="TextBox 12">
                <a:extLst>
                  <a:ext uri="{FF2B5EF4-FFF2-40B4-BE49-F238E27FC236}">
                    <a16:creationId xmlns:a16="http://schemas.microsoft.com/office/drawing/2014/main" id="{BC06D66D-988C-8851-17C7-AC816D62CDF4}"/>
                  </a:ext>
                </a:extLst>
              </p:cNvPr>
              <p:cNvSpPr txBox="1">
                <a:spLocks noRot="1" noChangeAspect="1" noMove="1" noResize="1" noEditPoints="1" noAdjustHandles="1" noChangeArrowheads="1" noChangeShapeType="1" noTextEdit="1"/>
              </p:cNvSpPr>
              <p:nvPr/>
            </p:nvSpPr>
            <p:spPr>
              <a:xfrm>
                <a:off x="7500395" y="4541821"/>
                <a:ext cx="3498811" cy="74674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0830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45EAFB-7F9C-B096-FE81-DD67B5E38798}"/>
              </a:ext>
            </a:extLst>
          </p:cNvPr>
          <p:cNvSpPr>
            <a:spLocks noGrp="1"/>
          </p:cNvSpPr>
          <p:nvPr>
            <p:ph idx="1"/>
          </p:nvPr>
        </p:nvSpPr>
        <p:spPr>
          <a:xfrm>
            <a:off x="101600" y="3545653"/>
            <a:ext cx="11987896" cy="2458907"/>
          </a:xfrm>
        </p:spPr>
        <p:txBody>
          <a:bodyPr/>
          <a:lstStyle/>
          <a:p>
            <a:pPr marL="0" indent="0">
              <a:buNone/>
            </a:pPr>
            <a:r>
              <a:rPr lang="en-US" dirty="0"/>
              <a:t>Solve the time-dependent Schrödinger equation perturbatively:</a:t>
            </a:r>
          </a:p>
        </p:txBody>
      </p:sp>
      <p:sp>
        <p:nvSpPr>
          <p:cNvPr id="3" name="Title 2">
            <a:extLst>
              <a:ext uri="{FF2B5EF4-FFF2-40B4-BE49-F238E27FC236}">
                <a16:creationId xmlns:a16="http://schemas.microsoft.com/office/drawing/2014/main" id="{67335D8C-341A-C5D0-9FCA-47E0F6694729}"/>
              </a:ext>
            </a:extLst>
          </p:cNvPr>
          <p:cNvSpPr>
            <a:spLocks noGrp="1"/>
          </p:cNvSpPr>
          <p:nvPr>
            <p:ph type="title"/>
          </p:nvPr>
        </p:nvSpPr>
        <p:spPr/>
        <p:txBody>
          <a:bodyPr/>
          <a:lstStyle/>
          <a:p>
            <a:r>
              <a:rPr lang="en-US" dirty="0"/>
              <a:t>Implementation – Dyson Series</a:t>
            </a:r>
          </a:p>
        </p:txBody>
      </p:sp>
      <p:sp>
        <p:nvSpPr>
          <p:cNvPr id="4" name="Footer Placeholder 3">
            <a:extLst>
              <a:ext uri="{FF2B5EF4-FFF2-40B4-BE49-F238E27FC236}">
                <a16:creationId xmlns:a16="http://schemas.microsoft.com/office/drawing/2014/main" id="{9AA85220-7C30-AAF6-C029-513EA4E6162D}"/>
              </a:ext>
            </a:extLst>
          </p:cNvPr>
          <p:cNvSpPr>
            <a:spLocks noGrp="1"/>
          </p:cNvSpPr>
          <p:nvPr>
            <p:ph type="ftr" sz="quarter" idx="10"/>
          </p:nvPr>
        </p:nvSpPr>
        <p:spPr/>
        <p:txBody>
          <a:bodyPr/>
          <a:lstStyle/>
          <a:p>
            <a:pPr>
              <a:defRPr/>
            </a:pPr>
            <a:r>
              <a:rPr lang="it-IT"/>
              <a:t>N. Cariello, 30 May 2025</a:t>
            </a:r>
            <a:endParaRPr lang="en-US" dirty="0"/>
          </a:p>
        </p:txBody>
      </p:sp>
      <p:sp>
        <p:nvSpPr>
          <p:cNvPr id="5" name="Slide Number Placeholder 4">
            <a:extLst>
              <a:ext uri="{FF2B5EF4-FFF2-40B4-BE49-F238E27FC236}">
                <a16:creationId xmlns:a16="http://schemas.microsoft.com/office/drawing/2014/main" id="{0ED25149-9425-D1D3-B09E-9AD7A7E7B7B4}"/>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9</a:t>
            </a:fld>
            <a:endParaRPr lang="en-US" dirty="0"/>
          </a:p>
        </p:txBody>
      </p:sp>
      <p:sp>
        <p:nvSpPr>
          <p:cNvPr id="6" name="Freeform: Shape 5">
            <a:extLst>
              <a:ext uri="{FF2B5EF4-FFF2-40B4-BE49-F238E27FC236}">
                <a16:creationId xmlns:a16="http://schemas.microsoft.com/office/drawing/2014/main" id="{93E9A368-7DA7-06EA-0561-04CE44B839A8}"/>
              </a:ext>
            </a:extLst>
          </p:cNvPr>
          <p:cNvSpPr/>
          <p:nvPr/>
        </p:nvSpPr>
        <p:spPr>
          <a:xfrm>
            <a:off x="2920269" y="1752600"/>
            <a:ext cx="6350558" cy="1127097"/>
          </a:xfrm>
          <a:custGeom>
            <a:avLst/>
            <a:gdLst>
              <a:gd name="connsiteX0" fmla="*/ 0 w 6350558"/>
              <a:gd name="connsiteY0" fmla="*/ 1127097 h 1127097"/>
              <a:gd name="connsiteX1" fmla="*/ 2029767 w 6350558"/>
              <a:gd name="connsiteY1" fmla="*/ 1682 h 1127097"/>
              <a:gd name="connsiteX2" fmla="*/ 5124659 w 6350558"/>
              <a:gd name="connsiteY2" fmla="*/ 855791 h 1127097"/>
              <a:gd name="connsiteX3" fmla="*/ 6350558 w 6350558"/>
              <a:gd name="connsiteY3" fmla="*/ 112213 h 1127097"/>
            </a:gdLst>
            <a:ahLst/>
            <a:cxnLst>
              <a:cxn ang="0">
                <a:pos x="connsiteX0" y="connsiteY0"/>
              </a:cxn>
              <a:cxn ang="0">
                <a:pos x="connsiteX1" y="connsiteY1"/>
              </a:cxn>
              <a:cxn ang="0">
                <a:pos x="connsiteX2" y="connsiteY2"/>
              </a:cxn>
              <a:cxn ang="0">
                <a:pos x="connsiteX3" y="connsiteY3"/>
              </a:cxn>
            </a:cxnLst>
            <a:rect l="l" t="t" r="r" b="b"/>
            <a:pathLst>
              <a:path w="6350558" h="1127097">
                <a:moveTo>
                  <a:pt x="0" y="1127097"/>
                </a:moveTo>
                <a:cubicBezTo>
                  <a:pt x="587828" y="586998"/>
                  <a:pt x="1175657" y="46900"/>
                  <a:pt x="2029767" y="1682"/>
                </a:cubicBezTo>
                <a:cubicBezTo>
                  <a:pt x="2883877" y="-43536"/>
                  <a:pt x="4404527" y="837369"/>
                  <a:pt x="5124659" y="855791"/>
                </a:cubicBezTo>
                <a:cubicBezTo>
                  <a:pt x="5844791" y="874213"/>
                  <a:pt x="6097674" y="493213"/>
                  <a:pt x="6350558" y="112213"/>
                </a:cubicBezTo>
              </a:path>
            </a:pathLst>
          </a:custGeom>
          <a:noFill/>
          <a:ln w="50800">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DAEF35F-1BD1-86C4-D954-830AE1A8C22E}"/>
              </a:ext>
            </a:extLst>
          </p:cNvPr>
          <p:cNvSpPr/>
          <p:nvPr/>
        </p:nvSpPr>
        <p:spPr>
          <a:xfrm>
            <a:off x="2844069" y="2827042"/>
            <a:ext cx="152400" cy="152400"/>
          </a:xfrm>
          <a:prstGeom prst="ellipse">
            <a:avLst/>
          </a:prstGeom>
          <a:solidFill>
            <a:srgbClr val="06430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1D9F9D5-FF7E-90C7-68B2-277064922D1E}"/>
              </a:ext>
            </a:extLst>
          </p:cNvPr>
          <p:cNvSpPr/>
          <p:nvPr/>
        </p:nvSpPr>
        <p:spPr>
          <a:xfrm>
            <a:off x="7391400" y="2423847"/>
            <a:ext cx="152400" cy="152400"/>
          </a:xfrm>
          <a:prstGeom prst="ellipse">
            <a:avLst/>
          </a:prstGeom>
          <a:solidFill>
            <a:srgbClr val="06430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E6AA2D7-E2C5-6CC5-C530-EDCC881F540E}"/>
              </a:ext>
            </a:extLst>
          </p:cNvPr>
          <p:cNvSpPr/>
          <p:nvPr/>
        </p:nvSpPr>
        <p:spPr>
          <a:xfrm>
            <a:off x="9194627" y="1787348"/>
            <a:ext cx="152400" cy="152400"/>
          </a:xfrm>
          <a:prstGeom prst="ellipse">
            <a:avLst/>
          </a:prstGeom>
          <a:solidFill>
            <a:srgbClr val="06430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1FB62E-82DD-CA75-CECB-670529E1D173}"/>
                  </a:ext>
                </a:extLst>
              </p:cNvPr>
              <p:cNvSpPr txBox="1"/>
              <p:nvPr/>
            </p:nvSpPr>
            <p:spPr>
              <a:xfrm>
                <a:off x="5986426" y="2710420"/>
                <a:ext cx="2892010"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dirty="0" smtClean="0">
                          <a:solidFill>
                            <a:srgbClr val="064308"/>
                          </a:solidFill>
                          <a:latin typeface="Cambria Math" panose="02040503050406030204" pitchFamily="18" charset="0"/>
                        </a:rPr>
                        <m:t>𝐻</m:t>
                      </m:r>
                      <m:d>
                        <m:dPr>
                          <m:ctrlPr>
                            <a:rPr lang="en-US" sz="2200" i="1" dirty="0" smtClean="0">
                              <a:solidFill>
                                <a:srgbClr val="064308"/>
                              </a:solidFill>
                              <a:latin typeface="Cambria Math" panose="02040503050406030204" pitchFamily="18" charset="0"/>
                            </a:rPr>
                          </m:ctrlPr>
                        </m:dPr>
                        <m:e>
                          <m:r>
                            <a:rPr lang="en-US" sz="2200" i="1" dirty="0" smtClean="0">
                              <a:solidFill>
                                <a:srgbClr val="064308"/>
                              </a:solidFill>
                              <a:latin typeface="Cambria Math" panose="02040503050406030204" pitchFamily="18" charset="0"/>
                            </a:rPr>
                            <m:t>𝑠</m:t>
                          </m:r>
                        </m:e>
                      </m:d>
                      <m:r>
                        <a:rPr lang="en-US" sz="2200" i="1" dirty="0" smtClean="0">
                          <a:solidFill>
                            <a:srgbClr val="064308"/>
                          </a:solidFill>
                          <a:latin typeface="Cambria Math" panose="02040503050406030204" pitchFamily="18" charset="0"/>
                        </a:rPr>
                        <m:t>= </m:t>
                      </m:r>
                      <m:sSub>
                        <m:sSubPr>
                          <m:ctrlPr>
                            <a:rPr lang="en-US" sz="2200" i="1" dirty="0" smtClean="0">
                              <a:solidFill>
                                <a:srgbClr val="064308"/>
                              </a:solidFill>
                              <a:latin typeface="Cambria Math" panose="02040503050406030204" pitchFamily="18" charset="0"/>
                            </a:rPr>
                          </m:ctrlPr>
                        </m:sSubPr>
                        <m:e>
                          <m:r>
                            <a:rPr lang="en-US" sz="2200" i="1" dirty="0" smtClean="0">
                              <a:solidFill>
                                <a:srgbClr val="064308"/>
                              </a:solidFill>
                              <a:latin typeface="Cambria Math" panose="02040503050406030204" pitchFamily="18" charset="0"/>
                            </a:rPr>
                            <m:t>𝐻</m:t>
                          </m:r>
                        </m:e>
                        <m:sub>
                          <m:r>
                            <a:rPr lang="en-US" sz="2200" i="1" dirty="0" smtClean="0">
                              <a:solidFill>
                                <a:srgbClr val="064308"/>
                              </a:solidFill>
                              <a:latin typeface="Cambria Math" panose="02040503050406030204" pitchFamily="18" charset="0"/>
                            </a:rPr>
                            <m:t>0</m:t>
                          </m:r>
                        </m:sub>
                      </m:sSub>
                      <m:r>
                        <a:rPr lang="en-US" sz="2200" i="1" dirty="0" smtClean="0">
                          <a:solidFill>
                            <a:srgbClr val="064308"/>
                          </a:solidFill>
                          <a:latin typeface="Cambria Math" panose="02040503050406030204" pitchFamily="18" charset="0"/>
                        </a:rPr>
                        <m:t>+ </m:t>
                      </m:r>
                      <m:r>
                        <a:rPr lang="en-US" sz="2200" i="1" dirty="0" smtClean="0">
                          <a:solidFill>
                            <a:srgbClr val="064308"/>
                          </a:solidFill>
                          <a:latin typeface="Cambria Math" panose="02040503050406030204" pitchFamily="18" charset="0"/>
                        </a:rPr>
                        <m:t>𝜆</m:t>
                      </m:r>
                      <m:sSub>
                        <m:sSubPr>
                          <m:ctrlPr>
                            <a:rPr lang="en-US" sz="2200" b="0" i="1" dirty="0" smtClean="0">
                              <a:solidFill>
                                <a:srgbClr val="064308"/>
                              </a:solidFill>
                              <a:latin typeface="Cambria Math" panose="02040503050406030204" pitchFamily="18" charset="0"/>
                            </a:rPr>
                          </m:ctrlPr>
                        </m:sSubPr>
                        <m:e>
                          <m:r>
                            <a:rPr lang="en-US" sz="2200" i="1" dirty="0" smtClean="0">
                              <a:solidFill>
                                <a:srgbClr val="064308"/>
                              </a:solidFill>
                              <a:latin typeface="Cambria Math" panose="02040503050406030204" pitchFamily="18" charset="0"/>
                            </a:rPr>
                            <m:t>𝑓</m:t>
                          </m:r>
                        </m:e>
                        <m:sub>
                          <m:r>
                            <a:rPr lang="en-US" sz="2200" b="0" i="1" dirty="0" smtClean="0">
                              <a:solidFill>
                                <a:srgbClr val="064308"/>
                              </a:solidFill>
                              <a:latin typeface="Cambria Math" panose="02040503050406030204" pitchFamily="18" charset="0"/>
                            </a:rPr>
                            <m:t>𝑘</m:t>
                          </m:r>
                        </m:sub>
                      </m:sSub>
                      <m:d>
                        <m:dPr>
                          <m:ctrlPr>
                            <a:rPr lang="en-US" sz="2200" i="1" dirty="0" smtClean="0">
                              <a:solidFill>
                                <a:srgbClr val="064308"/>
                              </a:solidFill>
                              <a:latin typeface="Cambria Math" panose="02040503050406030204" pitchFamily="18" charset="0"/>
                            </a:rPr>
                          </m:ctrlPr>
                        </m:dPr>
                        <m:e>
                          <m:r>
                            <a:rPr lang="en-US" sz="2200" i="1" dirty="0" smtClean="0">
                              <a:solidFill>
                                <a:srgbClr val="064308"/>
                              </a:solidFill>
                              <a:latin typeface="Cambria Math" panose="02040503050406030204" pitchFamily="18" charset="0"/>
                            </a:rPr>
                            <m:t>𝑠</m:t>
                          </m:r>
                        </m:e>
                      </m:d>
                      <m:sSub>
                        <m:sSubPr>
                          <m:ctrlPr>
                            <a:rPr lang="en-US" sz="2200" i="1" dirty="0" smtClean="0">
                              <a:solidFill>
                                <a:srgbClr val="064308"/>
                              </a:solidFill>
                              <a:latin typeface="Cambria Math" panose="02040503050406030204" pitchFamily="18" charset="0"/>
                            </a:rPr>
                          </m:ctrlPr>
                        </m:sSubPr>
                        <m:e>
                          <m:r>
                            <a:rPr lang="en-US" sz="2200" i="1" dirty="0" smtClean="0">
                              <a:solidFill>
                                <a:srgbClr val="064308"/>
                              </a:solidFill>
                              <a:latin typeface="Cambria Math" panose="02040503050406030204" pitchFamily="18" charset="0"/>
                            </a:rPr>
                            <m:t>𝐻</m:t>
                          </m:r>
                        </m:e>
                        <m:sub>
                          <m:r>
                            <a:rPr lang="en-US" sz="2200" i="1" dirty="0" smtClean="0">
                              <a:solidFill>
                                <a:srgbClr val="064308"/>
                              </a:solidFill>
                              <a:latin typeface="Cambria Math" panose="02040503050406030204" pitchFamily="18" charset="0"/>
                            </a:rPr>
                            <m:t>1</m:t>
                          </m:r>
                        </m:sub>
                      </m:sSub>
                    </m:oMath>
                  </m:oMathPara>
                </a14:m>
                <a:endParaRPr lang="en-US" sz="2200" dirty="0">
                  <a:solidFill>
                    <a:srgbClr val="064308"/>
                  </a:solidFill>
                  <a:latin typeface="+mn-lt"/>
                </a:endParaRPr>
              </a:p>
            </p:txBody>
          </p:sp>
        </mc:Choice>
        <mc:Fallback xmlns="">
          <p:sp>
            <p:nvSpPr>
              <p:cNvPr id="10" name="TextBox 9">
                <a:extLst>
                  <a:ext uri="{FF2B5EF4-FFF2-40B4-BE49-F238E27FC236}">
                    <a16:creationId xmlns:a16="http://schemas.microsoft.com/office/drawing/2014/main" id="{ED1FB62E-82DD-CA75-CECB-670529E1D173}"/>
                  </a:ext>
                </a:extLst>
              </p:cNvPr>
              <p:cNvSpPr txBox="1">
                <a:spLocks noRot="1" noChangeAspect="1" noMove="1" noResize="1" noEditPoints="1" noAdjustHandles="1" noChangeArrowheads="1" noChangeShapeType="1" noTextEdit="1"/>
              </p:cNvSpPr>
              <p:nvPr/>
            </p:nvSpPr>
            <p:spPr>
              <a:xfrm>
                <a:off x="5986426" y="2710420"/>
                <a:ext cx="2892010" cy="338554"/>
              </a:xfrm>
              <a:prstGeom prst="rect">
                <a:avLst/>
              </a:prstGeom>
              <a:blipFill>
                <a:blip r:embed="rId3"/>
                <a:stretch>
                  <a:fillRect l="-1477" b="-3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E698234-A415-FF8E-2E97-349C9DFDD692}"/>
                  </a:ext>
                </a:extLst>
              </p:cNvPr>
              <p:cNvSpPr txBox="1"/>
              <p:nvPr/>
            </p:nvSpPr>
            <p:spPr>
              <a:xfrm>
                <a:off x="2131534" y="2973794"/>
                <a:ext cx="142506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dirty="0" smtClean="0">
                          <a:solidFill>
                            <a:srgbClr val="064308"/>
                          </a:solidFill>
                          <a:latin typeface="Cambria Math" panose="02040503050406030204" pitchFamily="18" charset="0"/>
                        </a:rPr>
                        <m:t>𝐻</m:t>
                      </m:r>
                      <m:d>
                        <m:dPr>
                          <m:ctrlPr>
                            <a:rPr lang="en-US" sz="2200" i="1" dirty="0" smtClean="0">
                              <a:solidFill>
                                <a:srgbClr val="064308"/>
                              </a:solidFill>
                              <a:latin typeface="Cambria Math" panose="02040503050406030204" pitchFamily="18" charset="0"/>
                            </a:rPr>
                          </m:ctrlPr>
                        </m:dPr>
                        <m:e>
                          <m:r>
                            <a:rPr lang="en-US" sz="2200" b="0" i="1" dirty="0" smtClean="0">
                              <a:solidFill>
                                <a:srgbClr val="064308"/>
                              </a:solidFill>
                              <a:latin typeface="Cambria Math" panose="02040503050406030204" pitchFamily="18" charset="0"/>
                            </a:rPr>
                            <m:t>0</m:t>
                          </m:r>
                        </m:e>
                      </m:d>
                      <m:r>
                        <a:rPr lang="en-US" sz="2200" i="1" dirty="0" smtClean="0">
                          <a:solidFill>
                            <a:srgbClr val="064308"/>
                          </a:solidFill>
                          <a:latin typeface="Cambria Math" panose="02040503050406030204" pitchFamily="18" charset="0"/>
                        </a:rPr>
                        <m:t>= </m:t>
                      </m:r>
                      <m:sSub>
                        <m:sSubPr>
                          <m:ctrlPr>
                            <a:rPr lang="en-US" sz="2200" i="1" dirty="0" smtClean="0">
                              <a:solidFill>
                                <a:srgbClr val="064308"/>
                              </a:solidFill>
                              <a:latin typeface="Cambria Math" panose="02040503050406030204" pitchFamily="18" charset="0"/>
                            </a:rPr>
                          </m:ctrlPr>
                        </m:sSubPr>
                        <m:e>
                          <m:r>
                            <a:rPr lang="en-US" sz="2200" i="1" dirty="0" smtClean="0">
                              <a:solidFill>
                                <a:srgbClr val="064308"/>
                              </a:solidFill>
                              <a:latin typeface="Cambria Math" panose="02040503050406030204" pitchFamily="18" charset="0"/>
                            </a:rPr>
                            <m:t>𝐻</m:t>
                          </m:r>
                        </m:e>
                        <m:sub>
                          <m:r>
                            <a:rPr lang="en-US" sz="2200" i="1" dirty="0" smtClean="0">
                              <a:solidFill>
                                <a:srgbClr val="064308"/>
                              </a:solidFill>
                              <a:latin typeface="Cambria Math" panose="02040503050406030204" pitchFamily="18" charset="0"/>
                            </a:rPr>
                            <m:t>0</m:t>
                          </m:r>
                        </m:sub>
                      </m:sSub>
                    </m:oMath>
                  </m:oMathPara>
                </a14:m>
                <a:endParaRPr lang="en-US" sz="2200" dirty="0">
                  <a:solidFill>
                    <a:srgbClr val="064308"/>
                  </a:solidFill>
                  <a:latin typeface="+mn-lt"/>
                </a:endParaRPr>
              </a:p>
            </p:txBody>
          </p:sp>
        </mc:Choice>
        <mc:Fallback xmlns="">
          <p:sp>
            <p:nvSpPr>
              <p:cNvPr id="11" name="TextBox 10">
                <a:extLst>
                  <a:ext uri="{FF2B5EF4-FFF2-40B4-BE49-F238E27FC236}">
                    <a16:creationId xmlns:a16="http://schemas.microsoft.com/office/drawing/2014/main" id="{2E698234-A415-FF8E-2E97-349C9DFDD692}"/>
                  </a:ext>
                </a:extLst>
              </p:cNvPr>
              <p:cNvSpPr txBox="1">
                <a:spLocks noRot="1" noChangeAspect="1" noMove="1" noResize="1" noEditPoints="1" noAdjustHandles="1" noChangeArrowheads="1" noChangeShapeType="1" noTextEdit="1"/>
              </p:cNvSpPr>
              <p:nvPr/>
            </p:nvSpPr>
            <p:spPr>
              <a:xfrm>
                <a:off x="2131534" y="2973794"/>
                <a:ext cx="1425069" cy="338554"/>
              </a:xfrm>
              <a:prstGeom prst="rect">
                <a:avLst/>
              </a:prstGeom>
              <a:blipFill>
                <a:blip r:embed="rId4"/>
                <a:stretch>
                  <a:fillRect l="-3863" r="-429"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0F041D5-F9C5-8D30-049D-181DFCDE4224}"/>
                  </a:ext>
                </a:extLst>
              </p:cNvPr>
              <p:cNvSpPr txBox="1"/>
              <p:nvPr/>
            </p:nvSpPr>
            <p:spPr>
              <a:xfrm>
                <a:off x="7901022" y="1385756"/>
                <a:ext cx="228786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dirty="0" smtClean="0">
                          <a:solidFill>
                            <a:srgbClr val="064308"/>
                          </a:solidFill>
                          <a:latin typeface="Cambria Math" panose="02040503050406030204" pitchFamily="18" charset="0"/>
                        </a:rPr>
                        <m:t>𝐻</m:t>
                      </m:r>
                      <m:d>
                        <m:dPr>
                          <m:ctrlPr>
                            <a:rPr lang="en-US" sz="2200" i="1" dirty="0" smtClean="0">
                              <a:solidFill>
                                <a:srgbClr val="064308"/>
                              </a:solidFill>
                              <a:latin typeface="Cambria Math" panose="02040503050406030204" pitchFamily="18" charset="0"/>
                            </a:rPr>
                          </m:ctrlPr>
                        </m:dPr>
                        <m:e>
                          <m:r>
                            <a:rPr lang="en-US" sz="2200" b="0" i="1" dirty="0" smtClean="0">
                              <a:solidFill>
                                <a:srgbClr val="064308"/>
                              </a:solidFill>
                              <a:latin typeface="Cambria Math" panose="02040503050406030204" pitchFamily="18" charset="0"/>
                            </a:rPr>
                            <m:t>1</m:t>
                          </m:r>
                        </m:e>
                      </m:d>
                      <m:r>
                        <a:rPr lang="en-US" sz="2200" i="1" dirty="0" smtClean="0">
                          <a:solidFill>
                            <a:srgbClr val="064308"/>
                          </a:solidFill>
                          <a:latin typeface="Cambria Math" panose="02040503050406030204" pitchFamily="18" charset="0"/>
                        </a:rPr>
                        <m:t>= </m:t>
                      </m:r>
                      <m:sSub>
                        <m:sSubPr>
                          <m:ctrlPr>
                            <a:rPr lang="en-US" sz="2200" i="1" dirty="0" smtClean="0">
                              <a:solidFill>
                                <a:srgbClr val="064308"/>
                              </a:solidFill>
                              <a:latin typeface="Cambria Math" panose="02040503050406030204" pitchFamily="18" charset="0"/>
                            </a:rPr>
                          </m:ctrlPr>
                        </m:sSubPr>
                        <m:e>
                          <m:r>
                            <a:rPr lang="en-US" sz="2200" i="1" dirty="0" smtClean="0">
                              <a:solidFill>
                                <a:srgbClr val="064308"/>
                              </a:solidFill>
                              <a:latin typeface="Cambria Math" panose="02040503050406030204" pitchFamily="18" charset="0"/>
                            </a:rPr>
                            <m:t>𝐻</m:t>
                          </m:r>
                        </m:e>
                        <m:sub>
                          <m:r>
                            <a:rPr lang="en-US" sz="2200" i="1" dirty="0" smtClean="0">
                              <a:solidFill>
                                <a:srgbClr val="064308"/>
                              </a:solidFill>
                              <a:latin typeface="Cambria Math" panose="02040503050406030204" pitchFamily="18" charset="0"/>
                            </a:rPr>
                            <m:t>0</m:t>
                          </m:r>
                        </m:sub>
                      </m:sSub>
                      <m:r>
                        <a:rPr lang="en-US" sz="2200" i="1" dirty="0" smtClean="0">
                          <a:solidFill>
                            <a:srgbClr val="064308"/>
                          </a:solidFill>
                          <a:latin typeface="Cambria Math" panose="02040503050406030204" pitchFamily="18" charset="0"/>
                        </a:rPr>
                        <m:t>+ </m:t>
                      </m:r>
                      <m:r>
                        <a:rPr lang="en-US" sz="2200" i="1" dirty="0" smtClean="0">
                          <a:solidFill>
                            <a:srgbClr val="064308"/>
                          </a:solidFill>
                          <a:latin typeface="Cambria Math" panose="02040503050406030204" pitchFamily="18" charset="0"/>
                        </a:rPr>
                        <m:t>𝜆</m:t>
                      </m:r>
                      <m:sSub>
                        <m:sSubPr>
                          <m:ctrlPr>
                            <a:rPr lang="en-US" sz="2200" i="1" dirty="0" smtClean="0">
                              <a:solidFill>
                                <a:srgbClr val="064308"/>
                              </a:solidFill>
                              <a:latin typeface="Cambria Math" panose="02040503050406030204" pitchFamily="18" charset="0"/>
                            </a:rPr>
                          </m:ctrlPr>
                        </m:sSubPr>
                        <m:e>
                          <m:r>
                            <a:rPr lang="en-US" sz="2200" i="1" dirty="0" smtClean="0">
                              <a:solidFill>
                                <a:srgbClr val="064308"/>
                              </a:solidFill>
                              <a:latin typeface="Cambria Math" panose="02040503050406030204" pitchFamily="18" charset="0"/>
                            </a:rPr>
                            <m:t>𝐻</m:t>
                          </m:r>
                        </m:e>
                        <m:sub>
                          <m:r>
                            <a:rPr lang="en-US" sz="2200" i="1" dirty="0" smtClean="0">
                              <a:solidFill>
                                <a:srgbClr val="064308"/>
                              </a:solidFill>
                              <a:latin typeface="Cambria Math" panose="02040503050406030204" pitchFamily="18" charset="0"/>
                            </a:rPr>
                            <m:t>1</m:t>
                          </m:r>
                        </m:sub>
                      </m:sSub>
                    </m:oMath>
                  </m:oMathPara>
                </a14:m>
                <a:endParaRPr lang="en-US" sz="2200" dirty="0">
                  <a:solidFill>
                    <a:srgbClr val="064308"/>
                  </a:solidFill>
                  <a:latin typeface="+mn-lt"/>
                </a:endParaRPr>
              </a:p>
            </p:txBody>
          </p:sp>
        </mc:Choice>
        <mc:Fallback xmlns="">
          <p:sp>
            <p:nvSpPr>
              <p:cNvPr id="12" name="TextBox 11">
                <a:extLst>
                  <a:ext uri="{FF2B5EF4-FFF2-40B4-BE49-F238E27FC236}">
                    <a16:creationId xmlns:a16="http://schemas.microsoft.com/office/drawing/2014/main" id="{70F041D5-F9C5-8D30-049D-181DFCDE4224}"/>
                  </a:ext>
                </a:extLst>
              </p:cNvPr>
              <p:cNvSpPr txBox="1">
                <a:spLocks noRot="1" noChangeAspect="1" noMove="1" noResize="1" noEditPoints="1" noAdjustHandles="1" noChangeArrowheads="1" noChangeShapeType="1" noTextEdit="1"/>
              </p:cNvSpPr>
              <p:nvPr/>
            </p:nvSpPr>
            <p:spPr>
              <a:xfrm>
                <a:off x="7901022" y="1385756"/>
                <a:ext cx="2287869" cy="338554"/>
              </a:xfrm>
              <a:prstGeom prst="rect">
                <a:avLst/>
              </a:prstGeom>
              <a:blipFill>
                <a:blip r:embed="rId5"/>
                <a:stretch>
                  <a:fillRect l="-2133" r="-267"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7330845-3F2F-E261-A022-3B3B3666A6D7}"/>
                  </a:ext>
                </a:extLst>
              </p:cNvPr>
              <p:cNvSpPr txBox="1"/>
              <p:nvPr/>
            </p:nvSpPr>
            <p:spPr>
              <a:xfrm>
                <a:off x="304800" y="4251825"/>
                <a:ext cx="11887200" cy="7763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200" b="0" i="1" smtClean="0">
                              <a:solidFill>
                                <a:srgbClr val="064308"/>
                              </a:solidFill>
                              <a:latin typeface="Cambria Math" panose="02040503050406030204" pitchFamily="18" charset="0"/>
                            </a:rPr>
                          </m:ctrlPr>
                        </m:dPr>
                        <m:e>
                          <m:sSub>
                            <m:sSubPr>
                              <m:ctrlPr>
                                <a:rPr lang="en-US" sz="2200" b="0" i="1" smtClean="0">
                                  <a:solidFill>
                                    <a:srgbClr val="064308"/>
                                  </a:solidFill>
                                  <a:latin typeface="Cambria Math" panose="02040503050406030204" pitchFamily="18" charset="0"/>
                                </a:rPr>
                              </m:ctrlPr>
                            </m:sSubPr>
                            <m:e>
                              <m:r>
                                <m:rPr>
                                  <m:sty m:val="p"/>
                                </m:rPr>
                                <a:rPr lang="en-US" sz="2200" b="0" i="0" smtClean="0">
                                  <a:solidFill>
                                    <a:srgbClr val="064308"/>
                                  </a:solidFill>
                                  <a:latin typeface="Cambria Math" panose="02040503050406030204" pitchFamily="18" charset="0"/>
                                </a:rPr>
                                <m:t>Ψ</m:t>
                              </m:r>
                            </m:e>
                            <m:sub>
                              <m:r>
                                <a:rPr lang="en-US" sz="2200" b="0" i="1" smtClean="0">
                                  <a:solidFill>
                                    <a:srgbClr val="064308"/>
                                  </a:solidFill>
                                  <a:latin typeface="Cambria Math" panose="02040503050406030204" pitchFamily="18" charset="0"/>
                                </a:rPr>
                                <m:t>𝑚</m:t>
                              </m:r>
                            </m:sub>
                          </m:sSub>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e>
                      </m:d>
                      <m:r>
                        <a:rPr lang="en-US" sz="2200" b="0" i="1" smtClean="0">
                          <a:solidFill>
                            <a:srgbClr val="064308"/>
                          </a:solidFill>
                          <a:latin typeface="Cambria Math" panose="02040503050406030204" pitchFamily="18" charset="0"/>
                        </a:rPr>
                        <m:t>=</m:t>
                      </m:r>
                      <m:d>
                        <m:dPr>
                          <m:begChr m:val="["/>
                          <m:endChr m:val="]"/>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 1 −</m:t>
                          </m:r>
                          <m:r>
                            <a:rPr lang="en-US" sz="2200" b="0" i="1" smtClean="0">
                              <a:solidFill>
                                <a:srgbClr val="064308"/>
                              </a:solidFill>
                              <a:latin typeface="Cambria Math" panose="02040503050406030204" pitchFamily="18" charset="0"/>
                            </a:rPr>
                            <m:t>𝑖</m:t>
                          </m:r>
                          <m:r>
                            <a:rPr lang="en-US" sz="2200" b="0" i="1" smtClean="0">
                              <a:solidFill>
                                <a:srgbClr val="064308"/>
                              </a:solidFill>
                              <a:latin typeface="Cambria Math" panose="02040503050406030204" pitchFamily="18" charset="0"/>
                            </a:rPr>
                            <m:t>𝜆</m:t>
                          </m:r>
                          <m:r>
                            <a:rPr lang="en-US" sz="2200" b="0" i="1" smtClean="0">
                              <a:solidFill>
                                <a:srgbClr val="064308"/>
                              </a:solidFill>
                              <a:latin typeface="Cambria Math" panose="02040503050406030204" pitchFamily="18" charset="0"/>
                            </a:rPr>
                            <m:t>𝑇</m:t>
                          </m:r>
                          <m:nary>
                            <m:naryPr>
                              <m:ctrlPr>
                                <a:rPr lang="en-US" sz="2200" b="0" i="1" smtClean="0">
                                  <a:solidFill>
                                    <a:srgbClr val="064308"/>
                                  </a:solidFill>
                                  <a:latin typeface="Cambria Math" panose="02040503050406030204" pitchFamily="18" charset="0"/>
                                </a:rPr>
                              </m:ctrlPr>
                            </m:naryPr>
                            <m:sub>
                              <m:r>
                                <a:rPr lang="en-US" sz="2200" b="0" i="1" smtClean="0">
                                  <a:solidFill>
                                    <a:srgbClr val="064308"/>
                                  </a:solidFill>
                                  <a:latin typeface="Cambria Math" panose="02040503050406030204" pitchFamily="18" charset="0"/>
                                </a:rPr>
                                <m:t>0</m:t>
                              </m:r>
                            </m:sub>
                            <m:sup>
                              <m:r>
                                <a:rPr lang="en-US" sz="2200" b="0" i="1" smtClean="0">
                                  <a:solidFill>
                                    <a:srgbClr val="064308"/>
                                  </a:solidFill>
                                  <a:latin typeface="Cambria Math" panose="02040503050406030204" pitchFamily="18" charset="0"/>
                                </a:rPr>
                                <m:t>1</m:t>
                              </m:r>
                            </m:sup>
                            <m:e>
                              <m:r>
                                <a:rPr lang="en-US" sz="2200" b="0" i="1" smtClean="0">
                                  <a:solidFill>
                                    <a:srgbClr val="064308"/>
                                  </a:solidFill>
                                  <a:latin typeface="Cambria Math" panose="02040503050406030204" pitchFamily="18" charset="0"/>
                                </a:rPr>
                                <m:t>𝑑</m:t>
                              </m:r>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𝑠</m:t>
                                  </m:r>
                                </m:e>
                                <m:sub>
                                  <m:r>
                                    <a:rPr lang="en-US" sz="2200" b="0" i="1" smtClean="0">
                                      <a:solidFill>
                                        <a:srgbClr val="064308"/>
                                      </a:solidFill>
                                      <a:latin typeface="Cambria Math" panose="02040503050406030204" pitchFamily="18" charset="0"/>
                                    </a:rPr>
                                    <m:t>1</m:t>
                                  </m:r>
                                </m:sub>
                              </m:sSub>
                              <m:r>
                                <a:rPr lang="en-US" sz="2200" b="0" i="1" smtClean="0">
                                  <a:solidFill>
                                    <a:srgbClr val="064308"/>
                                  </a:solidFill>
                                  <a:latin typeface="Cambria Math" panose="02040503050406030204" pitchFamily="18" charset="0"/>
                                </a:rPr>
                                <m:t>𝑉</m:t>
                              </m:r>
                              <m:d>
                                <m:dPr>
                                  <m:ctrlPr>
                                    <a:rPr lang="en-US" sz="2200" b="0" i="1" smtClean="0">
                                      <a:solidFill>
                                        <a:srgbClr val="064308"/>
                                      </a:solidFill>
                                      <a:latin typeface="Cambria Math" panose="02040503050406030204" pitchFamily="18" charset="0"/>
                                    </a:rPr>
                                  </m:ctrlPr>
                                </m:dPr>
                                <m:e>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𝑠</m:t>
                                      </m:r>
                                    </m:e>
                                    <m:sub>
                                      <m:r>
                                        <a:rPr lang="en-US" sz="2200" b="0" i="1" smtClean="0">
                                          <a:solidFill>
                                            <a:srgbClr val="064308"/>
                                          </a:solidFill>
                                          <a:latin typeface="Cambria Math" panose="02040503050406030204" pitchFamily="18" charset="0"/>
                                        </a:rPr>
                                        <m:t>1</m:t>
                                      </m:r>
                                    </m:sub>
                                  </m:sSub>
                                </m:e>
                              </m:d>
                            </m:e>
                          </m:nary>
                          <m:r>
                            <a:rPr lang="en-US" sz="2200" b="0" i="1" smtClean="0">
                              <a:solidFill>
                                <a:srgbClr val="064308"/>
                              </a:solidFill>
                              <a:latin typeface="Cambria Math" panose="02040503050406030204" pitchFamily="18" charset="0"/>
                            </a:rPr>
                            <m:t>−</m:t>
                          </m:r>
                          <m:sSup>
                            <m:sSupPr>
                              <m:ctrlPr>
                                <a:rPr lang="en-US" sz="2200" b="0" i="1" smtClean="0">
                                  <a:solidFill>
                                    <a:srgbClr val="064308"/>
                                  </a:solidFill>
                                  <a:latin typeface="Cambria Math" panose="02040503050406030204" pitchFamily="18" charset="0"/>
                                </a:rPr>
                              </m:ctrlPr>
                            </m:sSupPr>
                            <m:e>
                              <m:r>
                                <a:rPr lang="en-US" sz="2200" b="0" i="1" smtClean="0">
                                  <a:solidFill>
                                    <a:srgbClr val="064308"/>
                                  </a:solidFill>
                                  <a:latin typeface="Cambria Math" panose="02040503050406030204" pitchFamily="18" charset="0"/>
                                </a:rPr>
                                <m:t>𝜆</m:t>
                              </m:r>
                            </m:e>
                            <m:sup>
                              <m:r>
                                <a:rPr lang="en-US" sz="2200" b="0" i="1" smtClean="0">
                                  <a:solidFill>
                                    <a:srgbClr val="064308"/>
                                  </a:solidFill>
                                  <a:latin typeface="Cambria Math" panose="02040503050406030204" pitchFamily="18" charset="0"/>
                                </a:rPr>
                                <m:t>2</m:t>
                              </m:r>
                            </m:sup>
                          </m:sSup>
                          <m:sSup>
                            <m:sSupPr>
                              <m:ctrlPr>
                                <a:rPr lang="en-US" sz="2200" b="0" i="1" smtClean="0">
                                  <a:solidFill>
                                    <a:srgbClr val="064308"/>
                                  </a:solidFill>
                                  <a:latin typeface="Cambria Math" panose="02040503050406030204" pitchFamily="18" charset="0"/>
                                </a:rPr>
                              </m:ctrlPr>
                            </m:sSupPr>
                            <m:e>
                              <m:r>
                                <a:rPr lang="en-US" sz="2200" b="0" i="1" smtClean="0">
                                  <a:solidFill>
                                    <a:srgbClr val="064308"/>
                                  </a:solidFill>
                                  <a:latin typeface="Cambria Math" panose="02040503050406030204" pitchFamily="18" charset="0"/>
                                </a:rPr>
                                <m:t>𝑇</m:t>
                              </m:r>
                            </m:e>
                            <m:sup>
                              <m:r>
                                <a:rPr lang="en-US" sz="2200" b="0" i="1" smtClean="0">
                                  <a:solidFill>
                                    <a:srgbClr val="064308"/>
                                  </a:solidFill>
                                  <a:latin typeface="Cambria Math" panose="02040503050406030204" pitchFamily="18" charset="0"/>
                                </a:rPr>
                                <m:t>2</m:t>
                              </m:r>
                            </m:sup>
                          </m:sSup>
                          <m:nary>
                            <m:naryPr>
                              <m:ctrlPr>
                                <a:rPr lang="en-US" sz="2200" b="0" i="1" smtClean="0">
                                  <a:solidFill>
                                    <a:srgbClr val="064308"/>
                                  </a:solidFill>
                                  <a:latin typeface="Cambria Math" panose="02040503050406030204" pitchFamily="18" charset="0"/>
                                </a:rPr>
                              </m:ctrlPr>
                            </m:naryPr>
                            <m:sub>
                              <m:r>
                                <a:rPr lang="en-US" sz="2200" b="0" i="1" smtClean="0">
                                  <a:solidFill>
                                    <a:srgbClr val="064308"/>
                                  </a:solidFill>
                                  <a:latin typeface="Cambria Math" panose="02040503050406030204" pitchFamily="18" charset="0"/>
                                </a:rPr>
                                <m:t>0</m:t>
                              </m:r>
                            </m:sub>
                            <m:sup>
                              <m:r>
                                <a:rPr lang="en-US" sz="2200" b="0" i="1" smtClean="0">
                                  <a:solidFill>
                                    <a:srgbClr val="064308"/>
                                  </a:solidFill>
                                  <a:latin typeface="Cambria Math" panose="02040503050406030204" pitchFamily="18" charset="0"/>
                                </a:rPr>
                                <m:t>1</m:t>
                              </m:r>
                            </m:sup>
                            <m:e>
                              <m:nary>
                                <m:naryPr>
                                  <m:ctrlPr>
                                    <a:rPr lang="en-US" sz="2200" b="0" i="1" smtClean="0">
                                      <a:solidFill>
                                        <a:srgbClr val="064308"/>
                                      </a:solidFill>
                                      <a:latin typeface="Cambria Math" panose="02040503050406030204" pitchFamily="18" charset="0"/>
                                    </a:rPr>
                                  </m:ctrlPr>
                                </m:naryPr>
                                <m:sub>
                                  <m:r>
                                    <a:rPr lang="en-US" sz="2200" b="0" i="1" smtClean="0">
                                      <a:solidFill>
                                        <a:srgbClr val="064308"/>
                                      </a:solidFill>
                                      <a:latin typeface="Cambria Math" panose="02040503050406030204" pitchFamily="18" charset="0"/>
                                    </a:rPr>
                                    <m:t>0</m:t>
                                  </m:r>
                                </m:sub>
                                <m:sup>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𝑠</m:t>
                                      </m:r>
                                    </m:e>
                                    <m:sub>
                                      <m:r>
                                        <a:rPr lang="en-US" sz="2200" b="0" i="1" smtClean="0">
                                          <a:solidFill>
                                            <a:srgbClr val="064308"/>
                                          </a:solidFill>
                                          <a:latin typeface="Cambria Math" panose="02040503050406030204" pitchFamily="18" charset="0"/>
                                        </a:rPr>
                                        <m:t>2</m:t>
                                      </m:r>
                                    </m:sub>
                                  </m:sSub>
                                </m:sup>
                                <m:e>
                                  <m:r>
                                    <a:rPr lang="en-US" sz="2200" b="0" i="1" smtClean="0">
                                      <a:solidFill>
                                        <a:srgbClr val="064308"/>
                                      </a:solidFill>
                                      <a:latin typeface="Cambria Math" panose="02040503050406030204" pitchFamily="18" charset="0"/>
                                    </a:rPr>
                                    <m:t>𝑑</m:t>
                                  </m:r>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𝑠</m:t>
                                      </m:r>
                                    </m:e>
                                    <m:sub>
                                      <m:r>
                                        <a:rPr lang="en-US" sz="2200" b="0" i="1" smtClean="0">
                                          <a:solidFill>
                                            <a:srgbClr val="064308"/>
                                          </a:solidFill>
                                          <a:latin typeface="Cambria Math" panose="02040503050406030204" pitchFamily="18" charset="0"/>
                                        </a:rPr>
                                        <m:t>1</m:t>
                                      </m:r>
                                    </m:sub>
                                  </m:sSub>
                                  <m:r>
                                    <a:rPr lang="en-US" sz="2200" b="0" i="1" smtClean="0">
                                      <a:solidFill>
                                        <a:srgbClr val="064308"/>
                                      </a:solidFill>
                                      <a:latin typeface="Cambria Math" panose="02040503050406030204" pitchFamily="18" charset="0"/>
                                    </a:rPr>
                                    <m:t>𝑑</m:t>
                                  </m:r>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𝑠</m:t>
                                      </m:r>
                                    </m:e>
                                    <m:sub>
                                      <m:r>
                                        <a:rPr lang="en-US" sz="2200" b="0" i="1" smtClean="0">
                                          <a:solidFill>
                                            <a:srgbClr val="064308"/>
                                          </a:solidFill>
                                          <a:latin typeface="Cambria Math" panose="02040503050406030204" pitchFamily="18" charset="0"/>
                                        </a:rPr>
                                        <m:t>2</m:t>
                                      </m:r>
                                    </m:sub>
                                  </m:sSub>
                                  <m:r>
                                    <a:rPr lang="en-US" sz="2200" b="0" i="1" smtClean="0">
                                      <a:solidFill>
                                        <a:srgbClr val="064308"/>
                                      </a:solidFill>
                                      <a:latin typeface="Cambria Math" panose="02040503050406030204" pitchFamily="18" charset="0"/>
                                    </a:rPr>
                                    <m:t>𝑉</m:t>
                                  </m:r>
                                  <m:d>
                                    <m:dPr>
                                      <m:ctrlPr>
                                        <a:rPr lang="en-US" sz="2200" b="0" i="1" smtClean="0">
                                          <a:solidFill>
                                            <a:srgbClr val="064308"/>
                                          </a:solidFill>
                                          <a:latin typeface="Cambria Math" panose="02040503050406030204" pitchFamily="18" charset="0"/>
                                        </a:rPr>
                                      </m:ctrlPr>
                                    </m:dPr>
                                    <m:e>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𝑠</m:t>
                                          </m:r>
                                        </m:e>
                                        <m:sub>
                                          <m:r>
                                            <a:rPr lang="en-US" sz="2200" b="0" i="1" smtClean="0">
                                              <a:solidFill>
                                                <a:srgbClr val="064308"/>
                                              </a:solidFill>
                                              <a:latin typeface="Cambria Math" panose="02040503050406030204" pitchFamily="18" charset="0"/>
                                            </a:rPr>
                                            <m:t>2</m:t>
                                          </m:r>
                                        </m:sub>
                                      </m:sSub>
                                    </m:e>
                                  </m:d>
                                  <m:r>
                                    <a:rPr lang="en-US" sz="2200" b="0" i="1" smtClean="0">
                                      <a:solidFill>
                                        <a:srgbClr val="064308"/>
                                      </a:solidFill>
                                      <a:latin typeface="Cambria Math" panose="02040503050406030204" pitchFamily="18" charset="0"/>
                                    </a:rPr>
                                    <m:t>𝑉</m:t>
                                  </m:r>
                                  <m:d>
                                    <m:dPr>
                                      <m:ctrlPr>
                                        <a:rPr lang="en-US" sz="2200" b="0" i="1" smtClean="0">
                                          <a:solidFill>
                                            <a:srgbClr val="064308"/>
                                          </a:solidFill>
                                          <a:latin typeface="Cambria Math" panose="02040503050406030204" pitchFamily="18" charset="0"/>
                                        </a:rPr>
                                      </m:ctrlPr>
                                    </m:dPr>
                                    <m:e>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𝑠</m:t>
                                          </m:r>
                                        </m:e>
                                        <m:sub>
                                          <m:r>
                                            <a:rPr lang="en-US" sz="2200" b="0" i="1" smtClean="0">
                                              <a:solidFill>
                                                <a:srgbClr val="064308"/>
                                              </a:solidFill>
                                              <a:latin typeface="Cambria Math" panose="02040503050406030204" pitchFamily="18" charset="0"/>
                                            </a:rPr>
                                            <m:t>1</m:t>
                                          </m:r>
                                        </m:sub>
                                      </m:sSub>
                                    </m:e>
                                  </m:d>
                                  <m:r>
                                    <a:rPr lang="en-US" sz="2200" b="0" i="1" smtClean="0">
                                      <a:solidFill>
                                        <a:srgbClr val="064308"/>
                                      </a:solidFill>
                                      <a:latin typeface="Cambria Math" panose="02040503050406030204" pitchFamily="18" charset="0"/>
                                    </a:rPr>
                                    <m:t>+…</m:t>
                                  </m:r>
                                </m:e>
                              </m:nary>
                            </m:e>
                          </m:nary>
                        </m:e>
                      </m:d>
                      <m:r>
                        <a:rPr lang="en-US" sz="2200" b="0" i="1" smtClean="0">
                          <a:solidFill>
                            <a:srgbClr val="064308"/>
                          </a:solidFill>
                          <a:latin typeface="Cambria Math" panose="02040503050406030204" pitchFamily="18" charset="0"/>
                        </a:rPr>
                        <m:t> |</m:t>
                      </m:r>
                      <m:sSubSup>
                        <m:sSubSupPr>
                          <m:ctrlPr>
                            <a:rPr lang="en-US" sz="2200" b="0" i="1" smtClean="0">
                              <a:solidFill>
                                <a:srgbClr val="064308"/>
                              </a:solidFill>
                              <a:latin typeface="Cambria Math" panose="02040503050406030204" pitchFamily="18" charset="0"/>
                            </a:rPr>
                          </m:ctrlPr>
                        </m:sSubSupPr>
                        <m:e>
                          <m:r>
                            <a:rPr lang="en-US" sz="2200" b="0" i="1" smtClean="0">
                              <a:solidFill>
                                <a:srgbClr val="064308"/>
                              </a:solidFill>
                              <a:latin typeface="Cambria Math" panose="02040503050406030204" pitchFamily="18" charset="0"/>
                            </a:rPr>
                            <m:t>𝜓</m:t>
                          </m:r>
                        </m:e>
                        <m:sub>
                          <m:r>
                            <a:rPr lang="en-US" sz="2200" b="0" i="1" smtClean="0">
                              <a:solidFill>
                                <a:srgbClr val="064308"/>
                              </a:solidFill>
                              <a:latin typeface="Cambria Math" panose="02040503050406030204" pitchFamily="18" charset="0"/>
                            </a:rPr>
                            <m:t>𝑚</m:t>
                          </m:r>
                        </m:sub>
                        <m:sup>
                          <m:r>
                            <a:rPr lang="en-US" sz="2200" b="0" i="1" smtClean="0">
                              <a:solidFill>
                                <a:srgbClr val="064308"/>
                              </a:solidFill>
                              <a:latin typeface="Cambria Math" panose="02040503050406030204" pitchFamily="18" charset="0"/>
                            </a:rPr>
                            <m:t>(0)</m:t>
                          </m:r>
                        </m:sup>
                      </m:sSubSup>
                      <m:r>
                        <a:rPr lang="en-US" sz="2200" b="0" i="1" smtClean="0">
                          <a:solidFill>
                            <a:srgbClr val="064308"/>
                          </a:solidFill>
                          <a:latin typeface="Cambria Math" panose="02040503050406030204" pitchFamily="18" charset="0"/>
                        </a:rPr>
                        <m:t>⟩</m:t>
                      </m:r>
                    </m:oMath>
                  </m:oMathPara>
                </a14:m>
                <a:endParaRPr lang="en-US" sz="2200" dirty="0">
                  <a:solidFill>
                    <a:srgbClr val="064308"/>
                  </a:solidFill>
                  <a:latin typeface="+mn-lt"/>
                </a:endParaRPr>
              </a:p>
            </p:txBody>
          </p:sp>
        </mc:Choice>
        <mc:Fallback xmlns="">
          <p:sp>
            <p:nvSpPr>
              <p:cNvPr id="13" name="TextBox 12">
                <a:extLst>
                  <a:ext uri="{FF2B5EF4-FFF2-40B4-BE49-F238E27FC236}">
                    <a16:creationId xmlns:a16="http://schemas.microsoft.com/office/drawing/2014/main" id="{C7330845-3F2F-E261-A022-3B3B3666A6D7}"/>
                  </a:ext>
                </a:extLst>
              </p:cNvPr>
              <p:cNvSpPr txBox="1">
                <a:spLocks noRot="1" noChangeAspect="1" noMove="1" noResize="1" noEditPoints="1" noAdjustHandles="1" noChangeArrowheads="1" noChangeShapeType="1" noTextEdit="1"/>
              </p:cNvSpPr>
              <p:nvPr/>
            </p:nvSpPr>
            <p:spPr>
              <a:xfrm>
                <a:off x="304800" y="4251825"/>
                <a:ext cx="11887200" cy="77636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06DD7B1-75C5-0378-B0EE-B58388483C31}"/>
                  </a:ext>
                </a:extLst>
              </p:cNvPr>
              <p:cNvSpPr txBox="1"/>
              <p:nvPr/>
            </p:nvSpPr>
            <p:spPr>
              <a:xfrm>
                <a:off x="306729" y="5261496"/>
                <a:ext cx="11887200" cy="349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rgbClr val="064308"/>
                          </a:solidFill>
                          <a:latin typeface="Cambria Math" panose="02040503050406030204" pitchFamily="18" charset="0"/>
                        </a:rPr>
                        <m:t>𝑉</m:t>
                      </m:r>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r>
                        <a:rPr lang="en-US" sz="2200" b="0" i="1" smtClean="0">
                          <a:solidFill>
                            <a:srgbClr val="064308"/>
                          </a:solidFill>
                          <a:latin typeface="Cambria Math" panose="02040503050406030204" pitchFamily="18" charset="0"/>
                        </a:rPr>
                        <m:t>=</m:t>
                      </m:r>
                      <m:sSup>
                        <m:sSupPr>
                          <m:ctrlPr>
                            <a:rPr lang="en-US" sz="2200" b="0" i="1" smtClean="0">
                              <a:solidFill>
                                <a:srgbClr val="064308"/>
                              </a:solidFill>
                              <a:latin typeface="Cambria Math" panose="02040503050406030204" pitchFamily="18" charset="0"/>
                            </a:rPr>
                          </m:ctrlPr>
                        </m:sSupPr>
                        <m:e>
                          <m:r>
                            <a:rPr lang="en-US" sz="2200" b="0" i="1" smtClean="0">
                              <a:solidFill>
                                <a:srgbClr val="064308"/>
                              </a:solidFill>
                              <a:latin typeface="Cambria Math" panose="02040503050406030204" pitchFamily="18" charset="0"/>
                            </a:rPr>
                            <m:t>𝑒</m:t>
                          </m:r>
                        </m:e>
                        <m:sup>
                          <m:r>
                            <a:rPr lang="en-US" sz="2200" b="0" i="1" smtClean="0">
                              <a:solidFill>
                                <a:srgbClr val="064308"/>
                              </a:solidFill>
                              <a:latin typeface="Cambria Math" panose="02040503050406030204" pitchFamily="18" charset="0"/>
                            </a:rPr>
                            <m:t>+</m:t>
                          </m:r>
                          <m:r>
                            <a:rPr lang="en-US" sz="2200" b="0" i="1" smtClean="0">
                              <a:solidFill>
                                <a:srgbClr val="064308"/>
                              </a:solidFill>
                              <a:latin typeface="Cambria Math" panose="02040503050406030204" pitchFamily="18" charset="0"/>
                            </a:rPr>
                            <m:t>𝑖𝑇</m:t>
                          </m:r>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𝐻</m:t>
                              </m:r>
                            </m:e>
                            <m:sub>
                              <m:r>
                                <a:rPr lang="en-US" sz="2200" b="0" i="1" smtClean="0">
                                  <a:solidFill>
                                    <a:srgbClr val="064308"/>
                                  </a:solidFill>
                                  <a:latin typeface="Cambria Math" panose="02040503050406030204" pitchFamily="18" charset="0"/>
                                </a:rPr>
                                <m:t>0</m:t>
                              </m:r>
                            </m:sub>
                          </m:sSub>
                          <m:r>
                            <a:rPr lang="en-US" sz="2200" b="0" i="1" smtClean="0">
                              <a:solidFill>
                                <a:srgbClr val="064308"/>
                              </a:solidFill>
                              <a:latin typeface="Cambria Math" panose="02040503050406030204" pitchFamily="18" charset="0"/>
                            </a:rPr>
                            <m:t>𝑠</m:t>
                          </m:r>
                        </m:sup>
                      </m:sSup>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𝑓</m:t>
                          </m:r>
                        </m:e>
                        <m:sub>
                          <m:r>
                            <a:rPr lang="en-US" sz="2200" b="0" i="1" smtClean="0">
                              <a:solidFill>
                                <a:srgbClr val="064308"/>
                              </a:solidFill>
                              <a:latin typeface="Cambria Math" panose="02040503050406030204" pitchFamily="18" charset="0"/>
                            </a:rPr>
                            <m:t>𝑘</m:t>
                          </m:r>
                        </m:sub>
                      </m:sSub>
                      <m:d>
                        <m:dPr>
                          <m:ctrlPr>
                            <a:rPr lang="en-US" sz="2200" b="0" i="1" smtClean="0">
                              <a:solidFill>
                                <a:srgbClr val="064308"/>
                              </a:solidFill>
                              <a:latin typeface="Cambria Math" panose="02040503050406030204" pitchFamily="18" charset="0"/>
                            </a:rPr>
                          </m:ctrlPr>
                        </m:dPr>
                        <m:e>
                          <m:r>
                            <a:rPr lang="en-US" sz="2200" b="0" i="1" smtClean="0">
                              <a:solidFill>
                                <a:srgbClr val="064308"/>
                              </a:solidFill>
                              <a:latin typeface="Cambria Math" panose="02040503050406030204" pitchFamily="18" charset="0"/>
                            </a:rPr>
                            <m:t>𝑠</m:t>
                          </m:r>
                        </m:e>
                      </m:d>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𝐻</m:t>
                          </m:r>
                        </m:e>
                        <m:sub>
                          <m:r>
                            <a:rPr lang="en-US" sz="2200" b="0" i="1" smtClean="0">
                              <a:solidFill>
                                <a:srgbClr val="064308"/>
                              </a:solidFill>
                              <a:latin typeface="Cambria Math" panose="02040503050406030204" pitchFamily="18" charset="0"/>
                            </a:rPr>
                            <m:t>1</m:t>
                          </m:r>
                        </m:sub>
                      </m:sSub>
                      <m:sSup>
                        <m:sSupPr>
                          <m:ctrlPr>
                            <a:rPr lang="en-US" sz="2200" b="0" i="1" smtClean="0">
                              <a:solidFill>
                                <a:srgbClr val="064308"/>
                              </a:solidFill>
                              <a:latin typeface="Cambria Math" panose="02040503050406030204" pitchFamily="18" charset="0"/>
                            </a:rPr>
                          </m:ctrlPr>
                        </m:sSupPr>
                        <m:e>
                          <m:r>
                            <a:rPr lang="en-US" sz="2200" b="0" i="1" smtClean="0">
                              <a:solidFill>
                                <a:srgbClr val="064308"/>
                              </a:solidFill>
                              <a:latin typeface="Cambria Math" panose="02040503050406030204" pitchFamily="18" charset="0"/>
                            </a:rPr>
                            <m:t>𝑒</m:t>
                          </m:r>
                        </m:e>
                        <m:sup>
                          <m:r>
                            <a:rPr lang="en-US" sz="2200" b="0" i="1" smtClean="0">
                              <a:solidFill>
                                <a:srgbClr val="064308"/>
                              </a:solidFill>
                              <a:latin typeface="Cambria Math" panose="02040503050406030204" pitchFamily="18" charset="0"/>
                            </a:rPr>
                            <m:t>−</m:t>
                          </m:r>
                          <m:r>
                            <a:rPr lang="en-US" sz="2200" b="0" i="1" smtClean="0">
                              <a:solidFill>
                                <a:srgbClr val="064308"/>
                              </a:solidFill>
                              <a:latin typeface="Cambria Math" panose="02040503050406030204" pitchFamily="18" charset="0"/>
                            </a:rPr>
                            <m:t>𝑖𝑇</m:t>
                          </m:r>
                          <m:sSub>
                            <m:sSubPr>
                              <m:ctrlPr>
                                <a:rPr lang="en-US" sz="2200" b="0" i="1" smtClean="0">
                                  <a:solidFill>
                                    <a:srgbClr val="064308"/>
                                  </a:solidFill>
                                  <a:latin typeface="Cambria Math" panose="02040503050406030204" pitchFamily="18" charset="0"/>
                                </a:rPr>
                              </m:ctrlPr>
                            </m:sSubPr>
                            <m:e>
                              <m:r>
                                <a:rPr lang="en-US" sz="2200" b="0" i="1" smtClean="0">
                                  <a:solidFill>
                                    <a:srgbClr val="064308"/>
                                  </a:solidFill>
                                  <a:latin typeface="Cambria Math" panose="02040503050406030204" pitchFamily="18" charset="0"/>
                                </a:rPr>
                                <m:t>𝐻</m:t>
                              </m:r>
                            </m:e>
                            <m:sub>
                              <m:r>
                                <a:rPr lang="en-US" sz="2200" b="0" i="1" smtClean="0">
                                  <a:solidFill>
                                    <a:srgbClr val="064308"/>
                                  </a:solidFill>
                                  <a:latin typeface="Cambria Math" panose="02040503050406030204" pitchFamily="18" charset="0"/>
                                </a:rPr>
                                <m:t>0</m:t>
                              </m:r>
                            </m:sub>
                          </m:sSub>
                          <m:r>
                            <a:rPr lang="en-US" sz="2200" b="0" i="1" smtClean="0">
                              <a:solidFill>
                                <a:srgbClr val="064308"/>
                              </a:solidFill>
                              <a:latin typeface="Cambria Math" panose="02040503050406030204" pitchFamily="18" charset="0"/>
                            </a:rPr>
                            <m:t>𝑠</m:t>
                          </m:r>
                        </m:sup>
                      </m:sSup>
                      <m:r>
                        <a:rPr lang="en-US" sz="2200" b="0" i="1" smtClean="0">
                          <a:solidFill>
                            <a:srgbClr val="064308"/>
                          </a:solidFill>
                          <a:latin typeface="Cambria Math" panose="02040503050406030204" pitchFamily="18" charset="0"/>
                        </a:rPr>
                        <m:t> </m:t>
                      </m:r>
                    </m:oMath>
                  </m:oMathPara>
                </a14:m>
                <a:endParaRPr lang="en-US" sz="2200" dirty="0">
                  <a:solidFill>
                    <a:srgbClr val="064308"/>
                  </a:solidFill>
                  <a:latin typeface="+mn-lt"/>
                </a:endParaRPr>
              </a:p>
            </p:txBody>
          </p:sp>
        </mc:Choice>
        <mc:Fallback xmlns="">
          <p:sp>
            <p:nvSpPr>
              <p:cNvPr id="14" name="TextBox 13">
                <a:extLst>
                  <a:ext uri="{FF2B5EF4-FFF2-40B4-BE49-F238E27FC236}">
                    <a16:creationId xmlns:a16="http://schemas.microsoft.com/office/drawing/2014/main" id="{606DD7B1-75C5-0378-B0EE-B58388483C31}"/>
                  </a:ext>
                </a:extLst>
              </p:cNvPr>
              <p:cNvSpPr txBox="1">
                <a:spLocks noRot="1" noChangeAspect="1" noMove="1" noResize="1" noEditPoints="1" noAdjustHandles="1" noChangeArrowheads="1" noChangeShapeType="1" noTextEdit="1"/>
              </p:cNvSpPr>
              <p:nvPr/>
            </p:nvSpPr>
            <p:spPr>
              <a:xfrm>
                <a:off x="306729" y="5261496"/>
                <a:ext cx="11887200" cy="349583"/>
              </a:xfrm>
              <a:prstGeom prst="rect">
                <a:avLst/>
              </a:prstGeom>
              <a:blipFill>
                <a:blip r:embed="rId7"/>
                <a:stretch>
                  <a:fillRect b="-36842"/>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858F4D2D-D200-6639-EBD0-ED6BCD724329}"/>
              </a:ext>
            </a:extLst>
          </p:cNvPr>
          <p:cNvSpPr txBox="1"/>
          <p:nvPr/>
        </p:nvSpPr>
        <p:spPr>
          <a:xfrm>
            <a:off x="0" y="5791200"/>
            <a:ext cx="11582400" cy="276999"/>
          </a:xfrm>
          <a:prstGeom prst="rect">
            <a:avLst/>
          </a:prstGeom>
          <a:noFill/>
        </p:spPr>
        <p:txBody>
          <a:bodyPr wrap="square" rtlCol="0">
            <a:spAutoFit/>
          </a:bodyPr>
          <a:lstStyle/>
          <a:p>
            <a:r>
              <a:rPr lang="en-US" sz="1200" dirty="0" err="1">
                <a:solidFill>
                  <a:srgbClr val="064308"/>
                </a:solidFill>
              </a:rPr>
              <a:t>Raimes</a:t>
            </a:r>
            <a:r>
              <a:rPr lang="en-US" sz="1200" dirty="0">
                <a:solidFill>
                  <a:srgbClr val="064308"/>
                </a:solidFill>
              </a:rPr>
              <a:t>, S. (1972) Many-Electron Theory. North-Holland, Amsterdam.</a:t>
            </a:r>
          </a:p>
        </p:txBody>
      </p:sp>
    </p:spTree>
    <p:extLst>
      <p:ext uri="{BB962C8B-B14F-4D97-AF65-F5344CB8AC3E}">
        <p14:creationId xmlns:p14="http://schemas.microsoft.com/office/powerpoint/2010/main" val="2469702114"/>
      </p:ext>
    </p:extLst>
  </p:cSld>
  <p:clrMapOvr>
    <a:masterClrMapping/>
  </p:clrMapOvr>
</p:sld>
</file>

<file path=ppt/theme/theme1.xml><?xml version="1.0" encoding="utf-8"?>
<a:theme xmlns:a="http://schemas.openxmlformats.org/drawingml/2006/main" name="1_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IB-PowerPoint-Template-16x9-v5" id="{386E0BD5-C86C-4D62-9771-31771216E89C}" vid="{4ACF4385-ADC6-4C4F-9B7B-D66EF0FAE7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TaxCatchAll xmlns="27e6a43e-a4c4-4f52-b0e1-49827a209077">
      <Value>447</Value>
      <Value>283</Value>
      <Value>471</Value>
    </TaxCatchAll>
    <Document_x0020_Number xmlns="27e6a43e-a4c4-4f52-b0e1-49827a209077">48689</Document_x0020_Number>
    <AuthorizedDocs xmlns="51b9806a-5185-426e-8026-9f8401f8c974" xsi:nil="true"/>
    <Formatted_x0020_Sequence_x0020_Number xmlns="51b9806a-5185-426e-8026-9f8401f8c974">000454</Formatted_x0020_Sequence_x0020_Number>
    <Author1 xmlns="51b9806a-5185-426e-8026-9f8401f8c974">Parsons, Alex|61354939-8ef1-40bf-a344-a283b52ba8e0</Author1>
    <af7f2bdd3e3f4144927c8f46bf137639 xmlns="6819902c-d263-4340-a3b4-c7375668d2ad">
      <Terms xmlns="http://schemas.microsoft.com/office/infopath/2007/PartnerControls">
        <TermInfo xmlns="http://schemas.microsoft.com/office/infopath/2007/PartnerControls">
          <TermName xmlns="http://schemas.microsoft.com/office/infopath/2007/PartnerControls">S10000 Management and Administration</TermName>
          <TermId xmlns="http://schemas.microsoft.com/office/infopath/2007/PartnerControls">26ad7ea8-87d4-42ac-9781-b7fff1d89416</TermId>
        </TermInfo>
      </Terms>
    </af7f2bdd3e3f4144927c8f46bf137639>
    <WBS_x0020_Abbreviation xmlns="51b9806a-5185-426e-8026-9f8401f8c974">S10000</WBS_x0020_Abbreviation>
    <InternalSigners xmlns="51b9806a-5185-426e-8026-9f8401f8c974">
      <UserInfo>
        <DisplayName>Parsons, Alex</DisplayName>
        <AccountId>936</AccountId>
        <AccountType/>
      </UserInfo>
    </InternalSigners>
    <k249c3db22e246c8be4b953e603e4d6b xmlns="6819902c-d263-4340-a3b4-c7375668d2ad">
      <Terms xmlns="http://schemas.microsoft.com/office/infopath/2007/PartnerControls">
        <TermInfo xmlns="http://schemas.microsoft.com/office/infopath/2007/PartnerControls">
          <TermName xmlns="http://schemas.microsoft.com/office/infopath/2007/PartnerControls">Parsons, Alex</TermName>
          <TermId xmlns="http://schemas.microsoft.com/office/infopath/2007/PartnerControls">61354939-8ef1-40bf-a344-a283b52ba8e0</TermId>
        </TermInfo>
      </Terms>
    </k249c3db22e246c8be4b953e603e4d6b>
    <ExternalSigners xmlns="51b9806a-5185-426e-8026-9f8401f8c974" xsi:nil="true"/>
    <AuthorizingDoc xmlns="51b9806a-5185-426e-8026-9f8401f8c974" xsi:nil="true"/>
    <i71e836a5a224468bea9b04c4fae55f7 xmlns="6819902c-d263-4340-a3b4-c7375668d2ad">
      <Terms xmlns="http://schemas.microsoft.com/office/infopath/2007/PartnerControls"/>
    </i71e836a5a224468bea9b04c4fae55f7>
    <e9dd64bcc98445289e39b91f109bdcd5 xmlns="6819902c-d263-4340-a3b4-c7375668d2ad">
      <Terms xmlns="http://schemas.microsoft.com/office/infopath/2007/PartnerControls">
        <TermInfo xmlns="http://schemas.microsoft.com/office/infopath/2007/PartnerControls">
          <TermName xmlns="http://schemas.microsoft.com/office/infopath/2007/PartnerControls">FM</TermName>
          <TermId xmlns="http://schemas.microsoft.com/office/infopath/2007/PartnerControls">6b363047-e12c-44ec-9837-aeed4884c22d</TermId>
        </TermInfo>
      </Terms>
    </e9dd64bcc98445289e39b91f109bdcd5>
    <Filtered_x0020_Document_x0020_Number0 xmlns="6819902c-d263-4340-a3b4-c7375668d2ad">48689</Filtered_x0020_Document_x0020_Number0>
    <Identifier xmlns="51b9806a-5185-426e-8026-9f8401f8c974">FM</Identifier>
    <Formatted_x0020_Revision xmlns="51b9806a-5185-426e-8026-9f8401f8c974">005</Formatted_x0020_Revision>
    <Revision_x0020_History xmlns="51b9806a-5185-426e-8026-9f8401f8c974">Updated footer with new DOE logo</Revision_x0020_History>
    <adda98769e204859847d571c1cc4aba8 xmlns="6819902c-d263-4340-a3b4-c7375668d2ad" xsi:nil="true"/>
    <AuthorizingComm_x0026_Boards xmlns="51b9806a-5185-426e-8026-9f8401f8c9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Controlled Document" ma:contentTypeID="0x010100A77CE2F963BD5C4AB895E5E1F954079C" ma:contentTypeVersion="16" ma:contentTypeDescription="Create a new document." ma:contentTypeScope="" ma:versionID="afdac9f8058ac176136f3d7adb595399">
  <xsd:schema xmlns:xsd="http://www.w3.org/2001/XMLSchema" xmlns:xs="http://www.w3.org/2001/XMLSchema" xmlns:p="http://schemas.microsoft.com/office/2006/metadata/properties" xmlns:ns1="http://schemas.microsoft.com/sharepoint/v3" xmlns:ns3="6819902c-d263-4340-a3b4-c7375668d2ad" xmlns:ns4="51b9806a-5185-426e-8026-9f8401f8c974" xmlns:ns5="27e6a43e-a4c4-4f52-b0e1-49827a209077" targetNamespace="http://schemas.microsoft.com/office/2006/metadata/properties" ma:root="true" ma:fieldsID="c30e777042fe99c0ff3ef036ff66f7c5" ns1:_="" ns3:_="" ns4:_="" ns5:_="">
    <xsd:import namespace="http://schemas.microsoft.com/sharepoint/v3"/>
    <xsd:import namespace="6819902c-d263-4340-a3b4-c7375668d2ad"/>
    <xsd:import namespace="51b9806a-5185-426e-8026-9f8401f8c974"/>
    <xsd:import namespace="27e6a43e-a4c4-4f52-b0e1-49827a209077"/>
    <xsd:element name="properties">
      <xsd:complexType>
        <xsd:sequence>
          <xsd:element name="documentManagement">
            <xsd:complexType>
              <xsd:all>
                <xsd:element ref="ns3:Filtered_x0020_Document_x0020_Number0" minOccurs="0"/>
                <xsd:element ref="ns4:WBS_x0020_Abbreviation" minOccurs="0"/>
                <xsd:element ref="ns4:Identifier" minOccurs="0"/>
                <xsd:element ref="ns4:Formatted_x0020_Sequence_x0020_Number" minOccurs="0"/>
                <xsd:element ref="ns4:Formatted_x0020_Revision" minOccurs="0"/>
                <xsd:element ref="ns4:InternalSigners" minOccurs="0"/>
                <xsd:element ref="ns4:ExternalSigners" minOccurs="0"/>
                <xsd:element ref="ns4:AuthorizingDoc" minOccurs="0"/>
                <xsd:element ref="ns4:AuthorizedDocs" minOccurs="0"/>
                <xsd:element ref="ns4:AuthorizingComm_x0026_Boards" minOccurs="0"/>
                <xsd:element ref="ns4:Author1" minOccurs="0"/>
                <xsd:element ref="ns4:Revision_x0020_History" minOccurs="0"/>
                <xsd:element ref="ns5:Document_x0020_Number" minOccurs="0"/>
                <xsd:element ref="ns3:k249c3db22e246c8be4b953e603e4d6b" minOccurs="0"/>
                <xsd:element ref="ns3:e9dd64bcc98445289e39b91f109bdcd5" minOccurs="0"/>
                <xsd:element ref="ns3:af7f2bdd3e3f4144927c8f46bf137639" minOccurs="0"/>
                <xsd:element ref="ns3:i71e836a5a224468bea9b04c4fae55f7" minOccurs="0"/>
                <xsd:element ref="ns5:TaxCatchAll" minOccurs="0"/>
                <xsd:element ref="ns1:_dlc_Exempt" minOccurs="0"/>
                <xsd:element ref="ns3:adda98769e204859847d571c1cc4aba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3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19902c-d263-4340-a3b4-c7375668d2ad" elementFormDefault="qualified">
    <xsd:import namespace="http://schemas.microsoft.com/office/2006/documentManagement/types"/>
    <xsd:import namespace="http://schemas.microsoft.com/office/infopath/2007/PartnerControls"/>
    <xsd:element name="Filtered_x0020_Document_x0020_Number0" ma:index="3" nillable="true" ma:displayName="Filtered Document Number" ma:list="9fecad60-3c5f-4b1e-97fe-bd29726213cb" ma:internalName="Filtered_x0020_Document_x0020_Number0" ma:showField="03f48824-29a8-4910-b16b-2538dd33bf46" ma:web="27e6a43e-a4c4-4f52-b0e1-49827a209077">
      <xsd:simpleType>
        <xsd:restriction base="dms:Unknown"/>
      </xsd:simpleType>
    </xsd:element>
    <xsd:element name="k249c3db22e246c8be4b953e603e4d6b" ma:index="24" nillable="true" ma:taxonomy="true" ma:internalName="k249c3db22e246c8be4b953e603e4d6b" ma:taxonomyFieldName="Author_" ma:displayName="Author_" ma:indexed="true" ma:default="" ma:fieldId="{4249c3db-22e2-46c8-be4b-953e603e4d6b}" ma:sspId="e79ac590-b2ba-4d84-8233-e7113f930f2a" ma:termSetId="9a961305-3498-445e-9205-fc8019e3f968" ma:anchorId="00000000-0000-0000-0000-000000000000" ma:open="true" ma:isKeyword="false">
      <xsd:complexType>
        <xsd:sequence>
          <xsd:element ref="pc:Terms" minOccurs="0" maxOccurs="1"/>
        </xsd:sequence>
      </xsd:complexType>
    </xsd:element>
    <xsd:element name="e9dd64bcc98445289e39b91f109bdcd5" ma:index="26" nillable="true" ma:taxonomy="true" ma:internalName="e9dd64bcc98445289e39b91f109bdcd5" ma:taxonomyFieldName="Subcategory_" ma:displayName="Subcategory_" ma:indexed="true" ma:default="" ma:fieldId="{e9dd64bc-c984-4528-9e39-b91f109bdcd5}" ma:sspId="e79ac590-b2ba-4d84-8233-e7113f930f2a" ma:termSetId="df4988c2-6ea7-4775-a660-7ca64affa0f7" ma:anchorId="00000000-0000-0000-0000-000000000000" ma:open="false" ma:isKeyword="false">
      <xsd:complexType>
        <xsd:sequence>
          <xsd:element ref="pc:Terms" minOccurs="0" maxOccurs="1"/>
        </xsd:sequence>
      </xsd:complexType>
    </xsd:element>
    <xsd:element name="af7f2bdd3e3f4144927c8f46bf137639" ma:index="27" nillable="true" ma:taxonomy="true" ma:internalName="af7f2bdd3e3f4144927c8f46bf137639" ma:taxonomyFieldName="_x0057_BS0" ma:displayName="WBS" ma:indexed="true" ma:default="" ma:fieldId="{af7f2bdd-3e3f-4144-927c-8f46bf137639}" ma:sspId="e79ac590-b2ba-4d84-8233-e7113f930f2a" ma:termSetId="5af71c37-dbbc-4bcd-b94e-7a1ec876d16a" ma:anchorId="00000000-0000-0000-0000-000000000000" ma:open="false" ma:isKeyword="false">
      <xsd:complexType>
        <xsd:sequence>
          <xsd:element ref="pc:Terms" minOccurs="0" maxOccurs="1"/>
        </xsd:sequence>
      </xsd:complexType>
    </xsd:element>
    <xsd:element name="i71e836a5a224468bea9b04c4fae55f7" ma:index="28" nillable="true" ma:taxonomy="true" ma:internalName="i71e836a5a224468bea9b04c4fae55f7" ma:taxonomyFieldName="Tags10" ma:displayName="Tags" ma:default="" ma:fieldId="{271e836a-5a22-4468-bea9-b04c4fae55f7}" ma:taxonomyMulti="true" ma:sspId="e79ac590-b2ba-4d84-8233-e7113f930f2a" ma:termSetId="15758f5a-2859-4efe-a184-c420225ff4a1" ma:anchorId="00000000-0000-0000-0000-000000000000" ma:open="false" ma:isKeyword="false">
      <xsd:complexType>
        <xsd:sequence>
          <xsd:element ref="pc:Terms" minOccurs="0" maxOccurs="1"/>
        </xsd:sequence>
      </xsd:complexType>
    </xsd:element>
    <xsd:element name="adda98769e204859847d571c1cc4aba8" ma:index="32" nillable="true" ma:displayName="EC Keywords_0" ma:hidden="true" ma:internalName="adda98769e204859847d571c1cc4aba8">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b9806a-5185-426e-8026-9f8401f8c974" elementFormDefault="qualified">
    <xsd:import namespace="http://schemas.microsoft.com/office/2006/documentManagement/types"/>
    <xsd:import namespace="http://schemas.microsoft.com/office/infopath/2007/PartnerControls"/>
    <xsd:element name="WBS_x0020_Abbreviation" ma:index="4" nillable="true" ma:displayName="WBS Abbreviation" ma:indexed="true" ma:internalName="WBS_x0020_Abbreviation">
      <xsd:simpleType>
        <xsd:restriction base="dms:Text">
          <xsd:maxLength value="255"/>
        </xsd:restriction>
      </xsd:simpleType>
    </xsd:element>
    <xsd:element name="Identifier" ma:index="5" nillable="true" ma:displayName="Identifier" ma:internalName="Identifier">
      <xsd:simpleType>
        <xsd:restriction base="dms:Text">
          <xsd:maxLength value="255"/>
        </xsd:restriction>
      </xsd:simpleType>
    </xsd:element>
    <xsd:element name="Formatted_x0020_Sequence_x0020_Number" ma:index="6" nillable="true" ma:displayName="Formatted Sequence Number" ma:indexed="true" ma:internalName="Formatted_x0020_Sequence_x0020_Number">
      <xsd:simpleType>
        <xsd:restriction base="dms:Text">
          <xsd:maxLength value="255"/>
        </xsd:restriction>
      </xsd:simpleType>
    </xsd:element>
    <xsd:element name="Formatted_x0020_Revision" ma:index="7" nillable="true" ma:displayName="Formatted Revision" ma:internalName="Formatted_x0020_Revision">
      <xsd:simpleType>
        <xsd:restriction base="dms:Text">
          <xsd:maxLength value="255"/>
        </xsd:restriction>
      </xsd:simpleType>
    </xsd:element>
    <xsd:element name="InternalSigners" ma:index="8" nillable="true" ma:displayName="Internal Signers" ma:list="UserInfo" ma:SharePointGroup="0" ma:internalName="InternalSigners"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Signers" ma:index="9" nillable="true" ma:displayName="External Signers" ma:internalName="ExternalSigners">
      <xsd:simpleType>
        <xsd:restriction base="dms:Note">
          <xsd:maxLength value="255"/>
        </xsd:restriction>
      </xsd:simpleType>
    </xsd:element>
    <xsd:element name="AuthorizingDoc" ma:index="10" nillable="true" ma:displayName="Authorizing Doc" ma:internalName="AuthorizingDoc">
      <xsd:simpleType>
        <xsd:restriction base="dms:Note">
          <xsd:maxLength value="255"/>
        </xsd:restriction>
      </xsd:simpleType>
    </xsd:element>
    <xsd:element name="AuthorizedDocs" ma:index="11" nillable="true" ma:displayName="Authorized Docs" ma:internalName="AuthorizedDocs">
      <xsd:simpleType>
        <xsd:restriction base="dms:Note">
          <xsd:maxLength value="255"/>
        </xsd:restriction>
      </xsd:simpleType>
    </xsd:element>
    <xsd:element name="AuthorizingComm_x0026_Boards" ma:index="12" nillable="true" ma:displayName="Authorizing Comm &amp; Board" ma:internalName="AuthorizingComm_x0026_Boards">
      <xsd:simpleType>
        <xsd:restriction base="dms:Note">
          <xsd:maxLength value="255"/>
        </xsd:restriction>
      </xsd:simpleType>
    </xsd:element>
    <xsd:element name="Author1" ma:index="16" nillable="true" ma:displayName="Author1" ma:internalName="Author1">
      <xsd:simpleType>
        <xsd:restriction base="dms:Text">
          <xsd:maxLength value="255"/>
        </xsd:restriction>
      </xsd:simpleType>
    </xsd:element>
    <xsd:element name="Revision_x0020_History" ma:index="18" nillable="true" ma:displayName="Revision History" ma:internalName="Revision_x0020_Histo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e6a43e-a4c4-4f52-b0e1-49827a209077" elementFormDefault="qualified">
    <xsd:import namespace="http://schemas.microsoft.com/office/2006/documentManagement/types"/>
    <xsd:import namespace="http://schemas.microsoft.com/office/infopath/2007/PartnerControls"/>
    <xsd:element name="Document_x0020_Number" ma:index="19" nillable="true" ma:displayName="Document Number" ma:hidden="true" ma:list="{9fecad60-3c5f-4b1e-97fe-bd29726213cb}" ma:internalName="Document_x0020_Number" ma:readOnly="false" ma:showField="Document_x0020_Number" ma:web="27e6a43e-a4c4-4f52-b0e1-49827a209077">
      <xsd:simpleType>
        <xsd:restriction base="dms:Lookup"/>
      </xsd:simpleType>
    </xsd:element>
    <xsd:element name="TaxCatchAll" ma:index="29" nillable="true" ma:displayName="Taxonomy Catch All Column" ma:hidden="true" ma:list="{aa28423a-96a4-4fb2-8cce-b1b4f3e5b10f}" ma:internalName="TaxCatchAll" ma:showField="CatchAllData" ma:web="27e6a43e-a4c4-4f52-b0e1-49827a2090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p:Policy xmlns:p="office.server.policy" id="" local="true">
  <p:Name>Controlled Document</p:Name>
  <p:Description/>
  <p:Statement/>
  <p:PolicyItems>
    <p:PolicyItem featureId="Microsoft.Office.RecordsManagement.PolicyFeatures.PolicyAudit" staticId="0x0101005B1FD2F7289FF44494593DF6B04CC580|8138272" UniqueId="d2e935fd-7aec-4982-a92c-0eafd6a3e49f">
      <p:Name>Auditing</p:Name>
      <p:Description>Audits user actions on documents and list items to the Audit Log.</p:Description>
      <p:CustomData>
        <Audit>
          <Update/>
          <View/>
          <CheckInOut/>
          <MoveCopy/>
          <DeleteRestore/>
        </Audit>
      </p:CustomData>
    </p:PolicyItem>
  </p:PolicyItems>
</p:Policy>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A702D-F6E6-4314-8945-369A109C75F9}">
  <ds:schemaRefs>
    <ds:schemaRef ds:uri="http://purl.org/dc/elements/1.1/"/>
    <ds:schemaRef ds:uri="http://schemas.microsoft.com/office/2006/documentManagement/types"/>
    <ds:schemaRef ds:uri="http://purl.org/dc/terms/"/>
    <ds:schemaRef ds:uri="6819902c-d263-4340-a3b4-c7375668d2ad"/>
    <ds:schemaRef ds:uri="http://schemas.microsoft.com/sharepoint/v3"/>
    <ds:schemaRef ds:uri="27e6a43e-a4c4-4f52-b0e1-49827a209077"/>
    <ds:schemaRef ds:uri="http://schemas.microsoft.com/office/infopath/2007/PartnerControls"/>
    <ds:schemaRef ds:uri="http://schemas.openxmlformats.org/package/2006/metadata/core-properties"/>
    <ds:schemaRef ds:uri="http://www.w3.org/XML/1998/namespace"/>
    <ds:schemaRef ds:uri="51b9806a-5185-426e-8026-9f8401f8c97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492E1D8-DBB6-4499-95C6-CADF0CC526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19902c-d263-4340-a3b4-c7375668d2ad"/>
    <ds:schemaRef ds:uri="51b9806a-5185-426e-8026-9f8401f8c974"/>
    <ds:schemaRef ds:uri="27e6a43e-a4c4-4f52-b0e1-49827a2090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57BF34-B7C1-46C0-9AA8-0B6FB1E45DD9}">
  <ds:schemaRefs>
    <ds:schemaRef ds:uri="office.server.policy"/>
  </ds:schemaRefs>
</ds:datastoreItem>
</file>

<file path=customXml/itemProps4.xml><?xml version="1.0" encoding="utf-8"?>
<ds:datastoreItem xmlns:ds="http://schemas.openxmlformats.org/officeDocument/2006/customXml" ds:itemID="{8B76CD61-6042-403B-B3F6-04E51A8FF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1891</TotalTime>
  <Words>1170</Words>
  <Application>Microsoft Office PowerPoint</Application>
  <PresentationFormat>Widescreen</PresentationFormat>
  <Paragraphs>140</Paragraphs>
  <Slides>14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Cambria Math</vt:lpstr>
      <vt:lpstr>Helvetica</vt:lpstr>
      <vt:lpstr>Lucida Grande</vt:lpstr>
      <vt:lpstr>Wingdings</vt:lpstr>
      <vt:lpstr>ヒラギノ角ゴ Pro W3</vt:lpstr>
      <vt:lpstr>1_FRIB3</vt:lpstr>
      <vt:lpstr>Quantum Adiabatic Perturbation Theory</vt:lpstr>
      <vt:lpstr>Overview</vt:lpstr>
      <vt:lpstr>Motivation</vt:lpstr>
      <vt:lpstr>Motivation</vt:lpstr>
      <vt:lpstr>Adiabatic Theorem</vt:lpstr>
      <vt:lpstr>Adiabatic Approximation</vt:lpstr>
      <vt:lpstr>Perturbative Expansion of the Adiabatic Term</vt:lpstr>
      <vt:lpstr>Non-Adiabatic Term</vt:lpstr>
      <vt:lpstr>Implementation – Dyson Series</vt:lpstr>
      <vt:lpstr>Circuit Schematic</vt:lpstr>
      <vt:lpstr>General Circuit Schematic</vt:lpstr>
      <vt:lpstr>Conclusions</vt:lpstr>
      <vt:lpstr>Acknowledgements</vt:lpstr>
      <vt:lpstr>Thank You</vt:lpstr>
    </vt:vector>
  </TitlesOfParts>
  <Company>FRIB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Adiabatic Perturbation Theory</dc:title>
  <dc:subject>S10000-FM-000454-R005</dc:subject>
  <dc:creator>N. Cariello</dc:creator>
  <cp:lastModifiedBy>Nicholas Cariello</cp:lastModifiedBy>
  <cp:revision>20</cp:revision>
  <cp:lastPrinted>2024-12-18T15:41:47Z</cp:lastPrinted>
  <dcterms:created xsi:type="dcterms:W3CDTF">2023-05-16T14:40:51Z</dcterms:created>
  <dcterms:modified xsi:type="dcterms:W3CDTF">2025-05-23T16:34:09Z</dcterms:modified>
  <cp:category>30 May 2025</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0x010100A77CE2F963BD5C4AB895E5E1F954079C</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Order">
    <vt:r8>5600</vt:r8>
  </property>
  <property fmtid="{D5CDD505-2E9C-101B-9397-08002B2CF9AE}" pid="7" name="Author_">
    <vt:lpwstr>447;#Parsons, Alex|61354939-8ef1-40bf-a344-a283b52ba8e0</vt:lpwstr>
  </property>
  <property fmtid="{D5CDD505-2E9C-101B-9397-08002B2CF9AE}" pid="8" name="Subcategory_">
    <vt:lpwstr>283;#FM|6b363047-e12c-44ec-9837-aeed4884c22d</vt:lpwstr>
  </property>
  <property fmtid="{D5CDD505-2E9C-101B-9397-08002B2CF9AE}" pid="9" name="ECKeywords">
    <vt:lpwstr/>
  </property>
  <property fmtid="{D5CDD505-2E9C-101B-9397-08002B2CF9AE}" pid="10" name="WBS0">
    <vt:lpwstr>471;#S10000 Management and Administration|26ad7ea8-87d4-42ac-9781-b7fff1d89416</vt:lpwstr>
  </property>
  <property fmtid="{D5CDD505-2E9C-101B-9397-08002B2CF9AE}" pid="11" name="Tags10">
    <vt:lpwstr/>
  </property>
  <property fmtid="{D5CDD505-2E9C-101B-9397-08002B2CF9AE}" pid="12" name="WorkflowChangePath">
    <vt:lpwstr>141c4800-5459-4a0f-8f70-37b212b6aaa7,4;141c4800-5459-4a0f-8f70-37b212b6aaa7,4;141c4800-5459-4a0f-8f70-37b212b6aaa7,4;141c4800-5459-4a0f-8f70-37b212b6aaa7,6;141c4800-5459-4a0f-8f70-37b212b6aaa7,6;141c4800-5459-4a0f-8f70-37b212b6aaa7,6;141c4800-5459-4a0f-8f141c4800-5459-4a0f-8f70-37b212b6aaa7,4;141c4800-5459-4a0f-8f70-37b212b6aaa7,4;141c4800-5459-4a0f-8f70-37b212b6aaa7,4;141c4800-5459-4a0f-8f70-37b212b6aaa7,5;141c4800-5459-4a0f-8f70-37b212b6aaa7,5;141c4800-5459-4a0f-8f70-37b212b6aaa7,5;141c4800-5459-4a0f-8f70-37b212b6aaa7,5;141c4800-5459-4a0f-8f70-37b212b6aaa7,5;141c4800-5459-4a0f-8f70-37b212b6aaa7,4;141c4800-5459-4a0f-8f70-37b212b6aaa7,4;141c4800-5459-4a0f-8f70-37b212b6aaa7,4;141c4800-5459-4a0f-8f70-37b212b6aaa7,7;141c4800-5459-4a0f-8f70-37b212b6aaa7,7;141c4800-5459-4a0f-8f70-37b212b6aaa7,7;141c4800-5459-4a0f-8f70-37b212b6aaa7,7;141c4800-5459-4a0f-8f70-37b212b6aaa7,7;141c4800-5459-4a0f-8f70-37b212b6aaa7,4;141c4800-5459-4a0f-8f70-37b212b6aaa7,4;141c4800-5459-4a0f-8f70-37b212b6aaa7,4;141c4800-5459-4a0f-8f70-37b212b6aaa7,6;141c4800-5459-4a0f-8f70-37b212b6aaa7,6;141c4800-5459-4a0f-8f70-37b212b6aaa7,6;141c4800-5459-4a0f-8f70-37b212b6aaa7,6;141c4800-5459-4a0f-8f70-37b212b6aaa7,6;</vt:lpwstr>
  </property>
  <property fmtid="{D5CDD505-2E9C-101B-9397-08002B2CF9AE}" pid="13" name="DNS">
    <vt:lpwstr>44668;#S10000-FM-000454-R002</vt:lpwstr>
  </property>
  <property fmtid="{D5CDD505-2E9C-101B-9397-08002B2CF9AE}" pid="14" name="Archive Document Workflow">
    <vt:lpwstr>, </vt:lpwstr>
  </property>
  <property fmtid="{D5CDD505-2E9C-101B-9397-08002B2CF9AE}" pid="15" name="Submission Date">
    <vt:filetime>2023-08-09T16:57:02Z</vt:filetime>
  </property>
  <property fmtid="{D5CDD505-2E9C-101B-9397-08002B2CF9AE}" pid="16" name="Subcategory">
    <vt:lpwstr>20</vt:lpwstr>
  </property>
</Properties>
</file>