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4" r:id="rId2"/>
    <p:sldId id="459" r:id="rId3"/>
    <p:sldId id="427" r:id="rId4"/>
    <p:sldId id="447" r:id="rId5"/>
    <p:sldId id="448" r:id="rId6"/>
    <p:sldId id="460" r:id="rId7"/>
    <p:sldId id="413" r:id="rId8"/>
    <p:sldId id="461" r:id="rId9"/>
    <p:sldId id="438" r:id="rId10"/>
    <p:sldId id="439" r:id="rId11"/>
    <p:sldId id="456" r:id="rId12"/>
    <p:sldId id="457" r:id="rId13"/>
    <p:sldId id="453" r:id="rId14"/>
    <p:sldId id="458" r:id="rId15"/>
    <p:sldId id="462" r:id="rId16"/>
    <p:sldId id="404" r:id="rId17"/>
    <p:sldId id="3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5F5F5"/>
    <a:srgbClr val="960509"/>
    <a:srgbClr val="AE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2113" autoAdjust="0"/>
  </p:normalViewPr>
  <p:slideViewPr>
    <p:cSldViewPr snapToGrid="0">
      <p:cViewPr varScale="1">
        <p:scale>
          <a:sx n="104" d="100"/>
          <a:sy n="104" d="100"/>
        </p:scale>
        <p:origin x="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28AB-8C9F-4E2C-9382-6EEE6C2F6C70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1CA8-139D-41DF-B545-1834E6237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5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8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689DF-833A-2006-C41E-D627A2FB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0C6263-E3B9-0D72-ED3C-C3BBECB8F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90CE8F-7851-FCAE-3311-6B75BB9CE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8F4B03-DCCD-17C8-7B74-D848EB69D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9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29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8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50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69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09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68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5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F28E-D14B-52B4-D867-18ED13FB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9F195D-B2FD-9971-9288-48F3917C8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0DF14B-BAD3-613B-B462-64CF8701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5D5E8A-A433-ADB8-3819-A4E56447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6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31F98-A74E-3D1E-38DD-9A19B2A5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FD8934C-E3C6-3AF7-FF46-95A4BCFF8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5721BC-2B47-2E34-D1CC-5C61DAE44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2A18FE-1A53-54D1-D2F9-76F086F76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C8D47-9794-D1E7-7921-7FF9E2DCC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9E4FA4-3DA5-47F9-DDA6-0ACA3AAA0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F0718-2F86-29E1-5D2A-C6BF4FF3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C52D0-55D2-52FF-D1EE-EF578A8E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F0CC85-C007-50C5-9FDF-613A8C03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0AB6B-D30A-EC81-4428-4A702D60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BF3174-5608-DE0D-FC2A-1CF76505E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28E4ED-9D69-A716-9E02-800FA618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1F34D-DC0B-C7F6-7B22-9AA10E2E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EC2BFE-7FF9-4862-8174-B42FB920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027238-9887-AA83-DB9A-9E7D1A0E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6D58F9-478B-82D9-33E0-5B285CD48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03860-5CBF-1AF5-2B9A-863C1B92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73747-0E7B-A107-3676-6BB54C52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07C591-724F-7A3F-D78A-2A32C288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8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F56C4F0-B4A4-40EA-89F5-78E0C4EA9188}"/>
              </a:ext>
            </a:extLst>
          </p:cNvPr>
          <p:cNvSpPr/>
          <p:nvPr userDrawn="1"/>
        </p:nvSpPr>
        <p:spPr>
          <a:xfrm>
            <a:off x="-3" y="0"/>
            <a:ext cx="12192003" cy="6849238"/>
          </a:xfrm>
          <a:prstGeom prst="rect">
            <a:avLst/>
          </a:prstGeom>
          <a:solidFill>
            <a:srgbClr val="F5F5F5"/>
          </a:solidFill>
          <a:ln>
            <a:solidFill>
              <a:srgbClr val="E1E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800" name="矩形 9799">
            <a:extLst>
              <a:ext uri="{FF2B5EF4-FFF2-40B4-BE49-F238E27FC236}">
                <a16:creationId xmlns:a16="http://schemas.microsoft.com/office/drawing/2014/main" id="{E49D0D9C-96E9-44F3-932B-67DDCF0A7836}"/>
              </a:ext>
            </a:extLst>
          </p:cNvPr>
          <p:cNvSpPr/>
          <p:nvPr userDrawn="1"/>
        </p:nvSpPr>
        <p:spPr>
          <a:xfrm>
            <a:off x="-1" y="1599582"/>
            <a:ext cx="12192000" cy="3894437"/>
          </a:xfrm>
          <a:prstGeom prst="rect">
            <a:avLst/>
          </a:prstGeom>
          <a:solidFill>
            <a:srgbClr val="960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 </a:t>
            </a:r>
            <a:endParaRPr lang="zh-CN" altLang="en-US" sz="1350" dirty="0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487487" y="3683058"/>
            <a:ext cx="9217024" cy="5580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2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" y="1882438"/>
            <a:ext cx="12191999" cy="1781262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87487" y="4623454"/>
            <a:ext cx="9217024" cy="442515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125" b="1">
                <a:solidFill>
                  <a:srgbClr val="F5F5F5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87487" y="5162288"/>
            <a:ext cx="9217024" cy="315226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125" b="1">
                <a:solidFill>
                  <a:srgbClr val="F5F5F5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FB99D8-3986-4E46-866F-096804A2A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DF5"/>
              </a:clrFrom>
              <a:clrTo>
                <a:srgbClr val="FCFDF5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82" y="5023467"/>
            <a:ext cx="605807" cy="469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841847-CB3B-4F7D-B66D-5FDE028E0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/>
        </p:blipFill>
        <p:spPr>
          <a:xfrm>
            <a:off x="10071818" y="5023467"/>
            <a:ext cx="2048652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F4ED81D-C162-4360-A119-3BDAA7987D73}"/>
              </a:ext>
            </a:extLst>
          </p:cNvPr>
          <p:cNvSpPr/>
          <p:nvPr userDrawn="1"/>
        </p:nvSpPr>
        <p:spPr>
          <a:xfrm>
            <a:off x="0" y="0"/>
            <a:ext cx="12192000" cy="6849238"/>
          </a:xfrm>
          <a:prstGeom prst="rect">
            <a:avLst/>
          </a:prstGeom>
          <a:solidFill>
            <a:srgbClr val="F5F5F5"/>
          </a:solidFill>
          <a:ln>
            <a:solidFill>
              <a:srgbClr val="E1E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344D8F-D5EF-4D8E-9E59-6240BE706A4E}"/>
              </a:ext>
            </a:extLst>
          </p:cNvPr>
          <p:cNvSpPr/>
          <p:nvPr userDrawn="1"/>
        </p:nvSpPr>
        <p:spPr>
          <a:xfrm>
            <a:off x="0" y="63704"/>
            <a:ext cx="203200" cy="628634"/>
          </a:xfrm>
          <a:prstGeom prst="rect">
            <a:avLst/>
          </a:prstGeom>
          <a:solidFill>
            <a:srgbClr val="960509"/>
          </a:solidFill>
          <a:ln>
            <a:solidFill>
              <a:srgbClr val="960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E1C6471-3D03-406D-A10E-73E85AA9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00" y="6333654"/>
            <a:ext cx="649080" cy="408471"/>
          </a:xfrm>
        </p:spPr>
        <p:txBody>
          <a:bodyPr/>
          <a:lstStyle>
            <a:lvl1pPr algn="ctr">
              <a:defRPr sz="1500" b="1">
                <a:solidFill>
                  <a:srgbClr val="960509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E61054-50B6-41ED-8738-7D1A56EC5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41" y="6333653"/>
            <a:ext cx="521903" cy="3989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69C041-0CF5-422A-A70F-9AE19E560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4087"/>
          <a:stretch/>
        </p:blipFill>
        <p:spPr>
          <a:xfrm>
            <a:off x="11563484" y="6263642"/>
            <a:ext cx="649080" cy="594355"/>
          </a:xfrm>
          <a:prstGeom prst="rect">
            <a:avLst/>
          </a:prstGeom>
        </p:spPr>
      </p:pic>
      <p:sp>
        <p:nvSpPr>
          <p:cNvPr id="13" name="标题 5">
            <a:extLst>
              <a:ext uri="{FF2B5EF4-FFF2-40B4-BE49-F238E27FC236}">
                <a16:creationId xmlns:a16="http://schemas.microsoft.com/office/drawing/2014/main" id="{E8F7E0D2-3A51-428D-B555-7DF0844D6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311" y="63704"/>
            <a:ext cx="6226175" cy="628634"/>
          </a:xfrm>
        </p:spPr>
        <p:txBody>
          <a:bodyPr>
            <a:noAutofit/>
          </a:bodyPr>
          <a:lstStyle>
            <a:lvl1pPr>
              <a:defRPr sz="2700">
                <a:solidFill>
                  <a:srgbClr val="960509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441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>
            <a:extLst>
              <a:ext uri="{FF2B5EF4-FFF2-40B4-BE49-F238E27FC236}">
                <a16:creationId xmlns:a16="http://schemas.microsoft.com/office/drawing/2014/main" id="{5D1B7617-828B-45FE-8418-CDFB6D0579A4}"/>
              </a:ext>
            </a:extLst>
          </p:cNvPr>
          <p:cNvSpPr/>
          <p:nvPr userDrawn="1"/>
        </p:nvSpPr>
        <p:spPr>
          <a:xfrm>
            <a:off x="0" y="8762"/>
            <a:ext cx="12192000" cy="6849238"/>
          </a:xfrm>
          <a:prstGeom prst="rect">
            <a:avLst/>
          </a:prstGeom>
          <a:solidFill>
            <a:srgbClr val="F5F5F5"/>
          </a:solidFill>
          <a:ln>
            <a:solidFill>
              <a:srgbClr val="E1E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FD05610-AABB-4A7B-B735-D11D8B44E573}"/>
              </a:ext>
            </a:extLst>
          </p:cNvPr>
          <p:cNvSpPr/>
          <p:nvPr userDrawn="1"/>
        </p:nvSpPr>
        <p:spPr>
          <a:xfrm>
            <a:off x="-411" y="5196244"/>
            <a:ext cx="12192412" cy="1674856"/>
          </a:xfrm>
          <a:prstGeom prst="rect">
            <a:avLst/>
          </a:prstGeom>
          <a:solidFill>
            <a:srgbClr val="960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 </a:t>
            </a:r>
            <a:endParaRPr lang="zh-CN" altLang="en-US" sz="1350" dirty="0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032034" y="2333015"/>
            <a:ext cx="8127935" cy="2191975"/>
          </a:xfrm>
        </p:spPr>
        <p:txBody>
          <a:bodyPr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600">
                <a:solidFill>
                  <a:srgbClr val="960509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32547" y="5513226"/>
            <a:ext cx="552690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125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fld id="{A3164B5F-12E3-41D3-80F6-B2837B60A859}" type="datetime1">
              <a:rPr lang="zh-CN" altLang="en-US" smtClean="0"/>
              <a:pPr marL="171438" marR="0" lvl="0" indent="-171438" fontAlgn="auto">
                <a:spcAft>
                  <a:spcPts val="0"/>
                </a:spcAft>
                <a:buClrTx/>
                <a:buSzTx/>
                <a:tabLst/>
              </a:pPr>
              <a:t>2021/3/24</a:t>
            </a:fld>
            <a:endParaRPr lang="en-US" altLang="zh-CN" dirty="0"/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549" y="5216955"/>
            <a:ext cx="5526904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F174F5F9-0A41-4677-B355-9C20785B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CFDF5"/>
              </a:clrFrom>
              <a:clrTo>
                <a:srgbClr val="FCFDF5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/>
          <a:stretch/>
        </p:blipFill>
        <p:spPr>
          <a:xfrm>
            <a:off x="-411" y="5221411"/>
            <a:ext cx="1840860" cy="1649691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DAD2DD1D-8061-4568-B259-30AC677C4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45" y="3510601"/>
            <a:ext cx="5260155" cy="34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4A135-815E-4578-7C78-5A9C907F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BC40C8-E85F-B45D-2010-61343CE2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B62213-906C-F38E-1696-28A3A883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8C4A62-F6BF-CD6A-1106-88CFDC18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98A76-050A-A9AA-9874-A700EDB9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8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12580-4715-FE69-741D-2354813F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A70960-5779-8B7F-94CE-DD8E0D327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4387E-FF9C-CC33-167F-BA0E3E95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37F331-A3FD-A9C0-2FFF-57B1FEA0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8E76A5-3EA5-B6E8-61A8-AEC3DCBD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5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121F76-509A-FB92-ACB0-D17FA914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095D15-9340-5491-B98F-46B12FDDA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92B367-C17E-9EE5-4992-A84B30A29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DDF702-346D-8096-1A4D-E763D748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C16C37-7586-49F4-89CA-EC1CCE9F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7972CA-24DE-8A09-C8CF-D4A04CD5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61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7714F-E44D-3050-D397-A56C9EEF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8BC60-3141-CB48-6683-771E6A9B7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9B41C-0C2F-7FD0-EE5E-4DC0195C7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42228E-4E2D-7802-D0E3-5587F5A4C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5ED614-3F7A-3782-E73B-2A020E26D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F74F8E-C834-C1E7-9B80-02299A7E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97D940-18F0-FAED-25DA-70A09EAE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D532AE-ECC1-5617-F308-FA4C0EAC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50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BB79F-183C-5ACF-3AE2-4F13328D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142754-A8BF-D2A6-1100-E6C3B23E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221A5F-6A29-0378-EB94-A16BBC0B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B58CDF-55D2-BB09-D4EB-61FE8B63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4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04A8C4-76F7-4F20-A77C-7F82A254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EF435D-51A3-5FD0-85F6-8464BC93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70035E-1E96-4846-A74A-599CCD70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65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D41ED-5E10-8313-2A63-E494DFD5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B99439-7825-BB67-9A7F-50DEF23B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6AA3B3-60A1-904D-EEC1-A5F407C89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DE456F-CA43-16FD-7BBA-83228597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387B69-0F15-77F9-E5C8-A5E03087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7391FF-FCF1-9BD7-F8C7-9DED8B5D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7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061E4-A597-F3BC-105A-27EC6D5E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ADE96F-CA67-D47C-A107-F33EDD38B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C95DD1-C0AB-DFCC-8396-93AC656C2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043C72-9EEC-772A-7122-B172CA90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C13FCD-2D42-7FC6-DCE7-84922E08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8FDEB1-2184-3E60-2E7A-D9DE62AF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D35DB-ADE5-1A8A-9572-2053E455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512069-C487-34F2-82DA-1592F72F3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21621C-61F1-9A6E-B8C3-1A0371F9D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96F5-06BB-44CD-BD07-7DCB0CFAE52B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366E70-2243-C3B6-CA71-E606F3265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EE38AA-C0D3-2B1A-7A3C-17B2B829C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536D-2BB1-4137-8736-97F74E65D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0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7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470511B-7778-405D-833A-1A79A0B0D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694" y="1961762"/>
            <a:ext cx="9051817" cy="1781262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-shell structure of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16,17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via 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transfer reactions in inverse kinematics</a:t>
            </a:r>
            <a:endParaRPr lang="zh-CN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62EC3F-2C6D-45A3-9B78-37E7797F4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2025-05-30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F5A269B-3761-4AAC-8384-07976216E0A0}"/>
              </a:ext>
            </a:extLst>
          </p:cNvPr>
          <p:cNvGrpSpPr/>
          <p:nvPr/>
        </p:nvGrpSpPr>
        <p:grpSpPr>
          <a:xfrm>
            <a:off x="1854521" y="6534780"/>
            <a:ext cx="4624721" cy="329944"/>
            <a:chOff x="330520" y="6534780"/>
            <a:chExt cx="4624721" cy="32994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F842027-6A71-4BE3-96FB-7680DF9B1243}"/>
                </a:ext>
              </a:extLst>
            </p:cNvPr>
            <p:cNvSpPr/>
            <p:nvPr/>
          </p:nvSpPr>
          <p:spPr>
            <a:xfrm>
              <a:off x="330520" y="6534780"/>
              <a:ext cx="75880" cy="329944"/>
            </a:xfrm>
            <a:prstGeom prst="rect">
              <a:avLst/>
            </a:prstGeom>
            <a:solidFill>
              <a:srgbClr val="9405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副标题 4">
              <a:extLst>
                <a:ext uri="{FF2B5EF4-FFF2-40B4-BE49-F238E27FC236}">
                  <a16:creationId xmlns:a16="http://schemas.microsoft.com/office/drawing/2014/main" id="{50E10B1C-FA9A-437F-A08C-E8726C6167B0}"/>
                </a:ext>
              </a:extLst>
            </p:cNvPr>
            <p:cNvSpPr txBox="1">
              <a:spLocks/>
            </p:cNvSpPr>
            <p:nvPr/>
          </p:nvSpPr>
          <p:spPr>
            <a:xfrm>
              <a:off x="406400" y="6534780"/>
              <a:ext cx="4548841" cy="3299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r" defTabSz="9143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167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indent="0" algn="ctr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200" baseline="30000" dirty="0">
                  <a:solidFill>
                    <a:srgbClr val="940508"/>
                  </a:solidFill>
                  <a:cs typeface="+mn-ea"/>
                  <a:sym typeface="+mn-lt"/>
                </a:rPr>
                <a:t>*</a:t>
              </a:r>
              <a:r>
                <a:rPr lang="en-US" altLang="zh-CN" sz="1200" dirty="0">
                  <a:solidFill>
                    <a:srgbClr val="940508"/>
                  </a:solidFill>
                  <a:cs typeface="+mn-ea"/>
                  <a:sym typeface="+mn-lt"/>
                </a:rPr>
                <a:t>E-mail: 2101110132@pku.edu.cn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8B76B97-24A8-4D83-AC9C-0298E79AF918}"/>
              </a:ext>
            </a:extLst>
          </p:cNvPr>
          <p:cNvSpPr txBox="1"/>
          <p:nvPr/>
        </p:nvSpPr>
        <p:spPr>
          <a:xfrm>
            <a:off x="3583646" y="3643357"/>
            <a:ext cx="5024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Speaker : Bolong Xia*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Supervisor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Jianling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Lou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Department of Technical Physics, Peking University</a:t>
            </a:r>
          </a:p>
        </p:txBody>
      </p:sp>
    </p:spTree>
    <p:extLst>
      <p:ext uri="{BB962C8B-B14F-4D97-AF65-F5344CB8AC3E}">
        <p14:creationId xmlns:p14="http://schemas.microsoft.com/office/powerpoint/2010/main" val="61511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E5DF8-5805-412A-8F4C-6A5D7563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95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63C807A-F6F2-40FB-882A-DBEC35D285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Excitation energy spectra of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Pre>
                      <m:sPre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sup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𝐂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𝒅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reaction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63C807A-F6F2-40FB-882A-DBEC35D28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  <a:blipFill>
                <a:blip r:embed="rId3"/>
                <a:stretch>
                  <a:fillRect l="-1550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5912EF-4B64-2147-5F88-F2DCADECB71C}"/>
                  </a:ext>
                </a:extLst>
              </p:cNvPr>
              <p:cNvSpPr txBox="1"/>
              <p:nvPr/>
            </p:nvSpPr>
            <p:spPr>
              <a:xfrm>
                <a:off x="-151301" y="6108194"/>
                <a:ext cx="7141268" cy="5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excitation energy spectrum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5912EF-4B64-2147-5F88-F2DCADEC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301" y="6108194"/>
                <a:ext cx="7141268" cy="55278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C11DF834-1E96-D909-9453-331FF67E6A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4355" y="1253690"/>
                <a:ext cx="4877728" cy="5043590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Missing-mass method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inverting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by the energy and angle of light particle, so it can measure the unbound states.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Fitting function : Given by GEANT4 program through Monte Carlo simulation.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Considering the influence of energy loss in the target, the resolution deteriorates as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excitation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energy increases.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C11DF834-1E96-D909-9453-331FF67E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355" y="1253690"/>
                <a:ext cx="4877728" cy="5043590"/>
              </a:xfrm>
              <a:prstGeom prst="rect">
                <a:avLst/>
              </a:prstGeom>
              <a:blipFill>
                <a:blip r:embed="rId5"/>
                <a:stretch>
                  <a:fillRect l="-1125" r="-1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AC7A8A1-4D35-A0BD-7F09-55F358308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44" y="820900"/>
            <a:ext cx="5698578" cy="5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029EC2-9139-D236-0991-248397536158}"/>
                  </a:ext>
                </a:extLst>
              </p:cNvPr>
              <p:cNvSpPr txBox="1"/>
              <p:nvPr/>
            </p:nvSpPr>
            <p:spPr>
              <a:xfrm>
                <a:off x="1268553" y="1387789"/>
                <a:ext cx="185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𝑛𝑑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=1.53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029EC2-9139-D236-0991-24839753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53" y="1387789"/>
                <a:ext cx="1851322" cy="369332"/>
              </a:xfrm>
              <a:prstGeom prst="rect">
                <a:avLst/>
              </a:prstGeom>
              <a:blipFill>
                <a:blip r:embed="rId7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30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3CD0-85FF-C7F5-D253-3B01E0139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EC0B74D-492D-1C45-7856-0EFC30B7D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234000"/>
            <a:ext cx="6490161" cy="61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9F6B94-84D3-0330-F4BD-5B7BD8E6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95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A5D409E-BA09-3D30-7666-4BC09B71E7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Differential cross section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sup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𝐂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𝒅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reaction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A5D409E-BA09-3D30-7666-4BC09B71E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  <a:blipFill>
                <a:blip r:embed="rId4"/>
                <a:stretch>
                  <a:fillRect l="-1550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87AB-71F0-A1DC-9C96-487ADD0A76E0}"/>
                  </a:ext>
                </a:extLst>
              </p:cNvPr>
              <p:cNvSpPr txBox="1"/>
              <p:nvPr/>
            </p:nvSpPr>
            <p:spPr>
              <a:xfrm>
                <a:off x="0" y="6069600"/>
                <a:ext cx="7141268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Differential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c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ross sections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bound states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87AB-71F0-A1DC-9C96-487ADD0A7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69600"/>
                <a:ext cx="7141268" cy="54784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7EB6C2D0-BBD6-C19B-35A4-5CCBB48CA7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6000" y="864625"/>
                <a:ext cx="4490510" cy="4955126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DWBA calculations: TWOFNR.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d + A: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ZhangYun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[11].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 + A : KD02[12].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Binding potential: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V: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adjusted based on binding energy.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r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1.25 fm.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0.65 fm.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SF: minimal chi-square method.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maximum value of s-wave SF is limited to 2.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results are consistent with previous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experiment[4].</a:t>
                </a: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7EB6C2D0-BBD6-C19B-35A4-5CCBB48CA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864625"/>
                <a:ext cx="4490510" cy="4955126"/>
              </a:xfrm>
              <a:prstGeom prst="rect">
                <a:avLst/>
              </a:prstGeom>
              <a:blipFill>
                <a:blip r:embed="rId6"/>
                <a:stretch>
                  <a:fillRect l="-1221" t="-738" r="-2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6B727B1-8C99-708A-BF73-F6A79F302603}"/>
              </a:ext>
            </a:extLst>
          </p:cNvPr>
          <p:cNvSpPr txBox="1"/>
          <p:nvPr/>
        </p:nvSpPr>
        <p:spPr>
          <a:xfrm>
            <a:off x="6030034" y="6021594"/>
            <a:ext cx="610795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[11] Y. Zhang</a:t>
            </a:r>
            <a:r>
              <a:rPr lang="fr-FR" altLang="zh-CN" sz="1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</a:t>
            </a:r>
            <a:r>
              <a:rPr lang="fr-FR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., </a:t>
            </a:r>
            <a:r>
              <a:rPr lang="fr-FR" altLang="zh-CN" sz="1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94, 014619 (2016)</a:t>
            </a:r>
          </a:p>
          <a:p>
            <a:pPr algn="just">
              <a:lnSpc>
                <a:spcPts val="1575"/>
              </a:lnSpc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[12] Koning-Delaroche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., 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Nucl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Phys A 713, 231 (2003).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0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F2FE-C982-81BB-335E-CD6935E0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CF599EE-003F-B0CB-77AD-CE55C8245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234000"/>
            <a:ext cx="6490161" cy="61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48D6F7-F8C2-AA55-83FE-B8669F71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95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6757BE96-02DC-C0D4-561B-0C948F0453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Differential cross section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sup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𝐂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𝒅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reaction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6757BE96-02DC-C0D4-561B-0C948F0453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  <a:blipFill>
                <a:blip r:embed="rId4"/>
                <a:stretch>
                  <a:fillRect l="-1550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7837D-1BF5-F280-7314-847D4C677DCF}"/>
                  </a:ext>
                </a:extLst>
              </p:cNvPr>
              <p:cNvSpPr txBox="1"/>
              <p:nvPr/>
            </p:nvSpPr>
            <p:spPr>
              <a:xfrm>
                <a:off x="0" y="6069600"/>
                <a:ext cx="7141268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Differential c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ross sections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unbound states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7837D-1BF5-F280-7314-847D4C67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69600"/>
                <a:ext cx="7141268" cy="54784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78A3BC43-6C0D-4576-A12A-4FDFE8021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6000" y="864000"/>
                <a:ext cx="4696966" cy="4955126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DWBA calculation for unbound states: Temporarily using 4.0 MeV state’s result.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DCSs of 5.5, 7.2, 8.5 and 10 MeV states fitted with the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curves.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 that the bound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 most of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component, the d-wave components in unbound states will be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Further data analysis and theorical calculation are still in progress.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78A3BC43-6C0D-4576-A12A-4FDFE8021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864000"/>
                <a:ext cx="4696966" cy="4955126"/>
              </a:xfrm>
              <a:prstGeom prst="rect">
                <a:avLst/>
              </a:prstGeom>
              <a:blipFill>
                <a:blip r:embed="rId6"/>
                <a:stretch>
                  <a:fillRect l="-1169" r="-2468" b="-4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E5DF8-5805-412A-8F4C-6A5D7563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6086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63C807A-F6F2-40FB-882A-DBEC35D285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7599673" cy="628634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Excitation energy spectra of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Pre>
                      <m:sPre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𝟔</m:t>
                        </m:r>
                      </m:sup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𝐂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𝒅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reaction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63C807A-F6F2-40FB-882A-DBEC35D28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7599673" cy="628634"/>
              </a:xfrm>
              <a:blipFill>
                <a:blip r:embed="rId3"/>
                <a:stretch>
                  <a:fillRect l="-1524" t="-962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5912EF-4B64-2147-5F88-F2DCADECB71C}"/>
                  </a:ext>
                </a:extLst>
              </p:cNvPr>
              <p:cNvSpPr txBox="1"/>
              <p:nvPr/>
            </p:nvSpPr>
            <p:spPr>
              <a:xfrm>
                <a:off x="1734208" y="6146887"/>
                <a:ext cx="8249902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excitation energy spectra of bound(left) and unbound(right)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5912EF-4B64-2147-5F88-F2DCADEC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08" y="6146887"/>
                <a:ext cx="8249902" cy="544701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20D0BC35-6F04-92D5-A685-B22EEBECC0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4284" y="636310"/>
                <a:ext cx="10360974" cy="494961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The resolution of spectra is not enough to separate the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Instead of fitting the spectra, we divide the histogram into different regions and count.</a:t>
                </a:r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20D0BC35-6F04-92D5-A685-B22EEBECC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84" y="636310"/>
                <a:ext cx="10360974" cy="494961"/>
              </a:xfrm>
              <a:prstGeom prst="rect">
                <a:avLst/>
              </a:prstGeom>
              <a:blipFill>
                <a:blip r:embed="rId5"/>
                <a:stretch>
                  <a:fillRect l="-530" b="-142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E45944D9-4204-2591-89EF-234E1AF16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538" y="1977166"/>
            <a:ext cx="4545609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A789823-74A5-C3C8-BAE1-1FB50424713F}"/>
                  </a:ext>
                </a:extLst>
              </p:cNvPr>
              <p:cNvSpPr txBox="1"/>
              <p:nvPr/>
            </p:nvSpPr>
            <p:spPr>
              <a:xfrm>
                <a:off x="3895442" y="2105517"/>
                <a:ext cx="185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𝑛𝑑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=3.41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A789823-74A5-C3C8-BAE1-1FB50424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42" y="2105517"/>
                <a:ext cx="1851322" cy="369332"/>
              </a:xfrm>
              <a:prstGeom prst="rect">
                <a:avLst/>
              </a:prstGeom>
              <a:blipFill>
                <a:blip r:embed="rId7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FC2A930-DDAD-5B57-3EED-1CEECEDFE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37" y="1977166"/>
            <a:ext cx="460575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38600-6903-76D5-B1BA-C486F9168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3ABA38-2872-526A-0E4D-15CBF696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234000"/>
            <a:ext cx="6490161" cy="61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B29F22-6317-44BC-9AE8-6C656347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95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0538E53-F42E-08F4-504A-EA6D58A1D9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Differential cross section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𝟔</m:t>
                        </m:r>
                      </m:sup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𝐂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𝒅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</m:t>
                        </m:r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reaction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70538E53-F42E-08F4-504A-EA6D58A1D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7474780" cy="628634"/>
              </a:xfrm>
              <a:blipFill>
                <a:blip r:embed="rId4"/>
                <a:stretch>
                  <a:fillRect l="-1550" t="-962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8D6CB83-C834-6F67-5392-49AD22390E85}"/>
                  </a:ext>
                </a:extLst>
              </p:cNvPr>
              <p:cNvSpPr txBox="1"/>
              <p:nvPr/>
            </p:nvSpPr>
            <p:spPr>
              <a:xfrm>
                <a:off x="0" y="6069600"/>
                <a:ext cx="7141268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Differential c</a:t>
                </a: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ross section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bound and unbound states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8D6CB83-C834-6F67-5392-49AD2239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69600"/>
                <a:ext cx="7141268" cy="54784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8AB8BFE3-34FF-BB45-B3D8-5B732F6389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6000" y="864000"/>
                <a:ext cx="5431358" cy="4955126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SF of bound states are consistent with the value 0.62 from previous (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experiments[1].</a:t>
                </a:r>
                <a:endPara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DWBA calculation for unbound states: Temporarily using 0.3 MeV state’s result.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unbound states’ DCSs fitted with the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curves, which means they are most likely to be </a:t>
                </a:r>
                <a:r>
                  <a:rPr lang="en-US" altLang="zh-CN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-wave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the bound states do not contain all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component, there will be both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 in the unbound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8AB8BFE3-34FF-BB45-B3D8-5B732F638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864000"/>
                <a:ext cx="5431358" cy="4955126"/>
              </a:xfrm>
              <a:prstGeom prst="rect">
                <a:avLst/>
              </a:prstGeom>
              <a:blipFill>
                <a:blip r:embed="rId6"/>
                <a:stretch>
                  <a:fillRect l="-1010" r="-224" b="-2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79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82BED-E19D-7D8E-6C2D-797383E91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E87DA-1968-0727-0485-BE56EEDF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D12C06ED-C570-0271-F9C8-BA730200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0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23CA82A-773C-174D-8742-7E9E29536E98}"/>
              </a:ext>
            </a:extLst>
          </p:cNvPr>
          <p:cNvSpPr txBox="1">
            <a:spLocks/>
          </p:cNvSpPr>
          <p:nvPr/>
        </p:nvSpPr>
        <p:spPr>
          <a:xfrm>
            <a:off x="3546000" y="1537313"/>
            <a:ext cx="3654191" cy="3783374"/>
          </a:xfrm>
          <a:prstGeom prst="rect">
            <a:avLst/>
          </a:prstGeom>
        </p:spPr>
        <p:txBody>
          <a:bodyPr/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setup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result</a:t>
            </a: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6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C0060B-31CD-41E5-8192-19A4CEE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97BF42-2EF4-413F-9E2C-7553DA63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C8064C3-0FC7-4819-B27A-E84343C0E8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820" y="817462"/>
                <a:ext cx="7001863" cy="5768880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For investigating the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sd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-shell structure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6,17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, we conducted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experiments.</a:t>
                </a:r>
              </a:p>
              <a:p>
                <a:pPr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reaction, we found that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5.5, 7.2, 8.5 and 10 MeV states are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-wave states, which may contain the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 we want to find.</a:t>
                </a:r>
              </a:p>
              <a:p>
                <a:pPr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reaction, all the unbound states we measured are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-wave states, and they may consist of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components.</a:t>
                </a:r>
              </a:p>
              <a:p>
                <a:pPr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Finally, we can calculate the gap between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orbit. But we still need further data analysis and theorical calculation to get it.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C8064C3-0FC7-4819-B27A-E84343C0E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0" y="817462"/>
                <a:ext cx="7001863" cy="5768880"/>
              </a:xfrm>
              <a:prstGeom prst="rect">
                <a:avLst/>
              </a:prstGeom>
              <a:blipFill>
                <a:blip r:embed="rId3"/>
                <a:stretch>
                  <a:fillRect l="-784" r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97892EC-B11B-FEC6-BEF0-BF1D1B624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939" y="3230034"/>
            <a:ext cx="3429143" cy="32163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11A78F-46E1-8EF8-6A4C-82DB5C160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402" y="-20472"/>
            <a:ext cx="3451837" cy="32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DEB66-CD5F-4BB5-88FB-DC3F107E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23" y="1017133"/>
            <a:ext cx="6095951" cy="1095989"/>
          </a:xfrm>
        </p:spPr>
        <p:txBody>
          <a:bodyPr/>
          <a:lstStyle/>
          <a:p>
            <a:r>
              <a:rPr lang="en-US" altLang="zh-CN" sz="8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Thanks!</a:t>
            </a:r>
            <a:endParaRPr lang="zh-CN" altLang="en-US" sz="8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F4FE1-BD77-469E-9146-1FEF0C134F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23410" y="6191135"/>
            <a:ext cx="4145178" cy="310871"/>
          </a:xfrm>
        </p:spPr>
        <p:txBody>
          <a:bodyPr/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2025/05/30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9EB361-1B5D-42CD-AF7B-3DA9722B4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3410" y="5877398"/>
            <a:ext cx="4145178" cy="296271"/>
          </a:xfrm>
        </p:spPr>
        <p:txBody>
          <a:bodyPr/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Reporter</a:t>
            </a:r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Bolong</a:t>
            </a:r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Xia</a:t>
            </a:r>
            <a:endParaRPr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1AB0AA-900B-48B6-88D5-F740D26D4D3A}"/>
              </a:ext>
            </a:extLst>
          </p:cNvPr>
          <p:cNvSpPr txBox="1"/>
          <p:nvPr/>
        </p:nvSpPr>
        <p:spPr>
          <a:xfrm>
            <a:off x="7091431" y="8324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5325BD-E437-24D4-A77D-B4625498B853}"/>
              </a:ext>
            </a:extLst>
          </p:cNvPr>
          <p:cNvSpPr txBox="1"/>
          <p:nvPr/>
        </p:nvSpPr>
        <p:spPr>
          <a:xfrm>
            <a:off x="958245" y="1997839"/>
            <a:ext cx="96559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</a:t>
            </a:r>
          </a:p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University:</a:t>
            </a:r>
            <a:endParaRPr lang="en-US" altLang="zh-CN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Yanlin Ye,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Jianling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Lou,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Lisheng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iang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Pu, Hongyu Zhu, Haoyu Ge, Kang Wei, </a:t>
            </a:r>
          </a:p>
          <a:p>
            <a:pPr algn="l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Ying Chen,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Ziyao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Hu, Jiahao Chen, Kai Ma, Wenwu Wan, Shiqi Liang;</a:t>
            </a:r>
          </a:p>
          <a:p>
            <a:pPr algn="l"/>
            <a:r>
              <a:rPr lang="en-US" altLang="zh-CN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Modern Physics:</a:t>
            </a:r>
          </a:p>
          <a:p>
            <a:pPr algn="l"/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Hooijin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Ong,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Yanyun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Shiwei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Kang Wang, Fangfang Duan,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Junbin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Zhen Bai, </a:t>
            </a:r>
          </a:p>
          <a:p>
            <a:pPr algn="l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 Ma</a:t>
            </a:r>
            <a:r>
              <a:rPr lang="en-US" altLang="zh-CN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Ruofu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Chen;</a:t>
            </a:r>
          </a:p>
          <a:p>
            <a:pPr algn="l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Beihang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University:</a:t>
            </a:r>
          </a:p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Danyang Pang.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FF06F-B60E-2756-CE61-ED352A0B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C1283ADF-C721-A394-60C0-42859AFE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0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DC2AB85-6407-0810-C294-3063BCC5EE2F}"/>
              </a:ext>
            </a:extLst>
          </p:cNvPr>
          <p:cNvSpPr txBox="1">
            <a:spLocks/>
          </p:cNvSpPr>
          <p:nvPr/>
        </p:nvSpPr>
        <p:spPr>
          <a:xfrm>
            <a:off x="3546000" y="1537313"/>
            <a:ext cx="3654191" cy="3783374"/>
          </a:xfrm>
          <a:prstGeom prst="rect">
            <a:avLst/>
          </a:prstGeom>
        </p:spPr>
        <p:txBody>
          <a:bodyPr/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setup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result</a:t>
            </a: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5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C0060B-31CD-41E5-8192-19A4CEE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97BF42-2EF4-413F-9E2C-7553DA63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10" y="63704"/>
            <a:ext cx="10484421" cy="628634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Rearrangement of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sd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orbit in neutron-rich nuclei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C8064C3-0FC7-4819-B27A-E84343C0E8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9251" y="736398"/>
                <a:ext cx="10110281" cy="1126835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As the neutron number increase, the sequence and gap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orbit will change, leading to some shell evolution phenomena. 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C8064C3-0FC7-4819-B27A-E84343C0E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51" y="736398"/>
                <a:ext cx="10110281" cy="1126835"/>
              </a:xfrm>
              <a:prstGeom prst="rect">
                <a:avLst/>
              </a:prstGeom>
              <a:blipFill>
                <a:blip r:embed="rId3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F21D3A3-3328-0313-27C2-BE508181922C}"/>
                  </a:ext>
                </a:extLst>
              </p:cNvPr>
              <p:cNvSpPr txBox="1"/>
              <p:nvPr/>
            </p:nvSpPr>
            <p:spPr>
              <a:xfrm>
                <a:off x="6474227" y="5935369"/>
                <a:ext cx="3691844" cy="67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ESPE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orbit in C and O isotopes[2]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F21D3A3-3328-0313-27C2-BE5081819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27" y="5935369"/>
                <a:ext cx="3691844" cy="671209"/>
              </a:xfrm>
              <a:prstGeom prst="rect">
                <a:avLst/>
              </a:prstGeom>
              <a:blipFill>
                <a:blip r:embed="rId4"/>
                <a:stretch>
                  <a:fillRect l="-1320" t="-545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5843191E-1C58-413B-21C1-F1215B56E3BD}"/>
              </a:ext>
            </a:extLst>
          </p:cNvPr>
          <p:cNvSpPr txBox="1"/>
          <p:nvPr/>
        </p:nvSpPr>
        <p:spPr>
          <a:xfrm>
            <a:off x="1273439" y="6276729"/>
            <a:ext cx="65227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X. Pereira-López </a:t>
            </a:r>
            <a:r>
              <a:rPr lang="en-US" altLang="zh-CN" sz="1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Phys. Lett. B, 811, 135939 (2020).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Stanoiu, D. Sohler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C 78, 034315(2008). 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6B036DE-E6E5-AB6E-A113-99BAD9F29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408" y="1825299"/>
            <a:ext cx="4634094" cy="406115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49CE980-6E21-AF69-0DE6-AC016AF419F1}"/>
              </a:ext>
            </a:extLst>
          </p:cNvPr>
          <p:cNvSpPr txBox="1"/>
          <p:nvPr/>
        </p:nvSpPr>
        <p:spPr>
          <a:xfrm>
            <a:off x="1240629" y="5624219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disappearance of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 magic number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265493-6910-8275-18FA-24FB2803E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2" y="2070537"/>
            <a:ext cx="5435879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C6F17C1-EAA6-4D11-9858-F7AC1D41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3" y="324251"/>
            <a:ext cx="7396618" cy="534098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C0060B-31CD-41E5-8192-19A4CEE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5C97BF42-2EF4-413F-9E2C-7553DA63E3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5047077" cy="628634"/>
              </a:xfrm>
            </p:spPr>
            <p:txBody>
              <a:bodyPr/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s, d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-wave bound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𝟏𝟓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~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endParaRPr lang="zh-CN" altLang="en-US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5C97BF42-2EF4-413F-9E2C-7553DA63E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5047077" cy="628634"/>
              </a:xfrm>
              <a:blipFill>
                <a:blip r:embed="rId4"/>
                <a:stretch>
                  <a:fillRect l="-2295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E7090FC-6A36-E77C-BA6D-8C13961DB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310" y="753754"/>
                <a:ext cx="6239161" cy="5729788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zh-CN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g.s.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1/2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Pre>
                      <m:sPre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0.74 MeV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  <m:e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zh-CN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g.s.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30%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7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0%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5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1.77 MeV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1/2</m:t>
                            </m:r>
                          </m:sub>
                        </m:s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5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3.03 MeV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7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0%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3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0%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5/2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en-US" altLang="zh-CN" sz="2000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3.99 MeV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1/2</m:t>
                            </m:r>
                          </m:sub>
                        </m:s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5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en-US" altLang="zh-CN" sz="2000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4.09 MeV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5/2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[4].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en-US" altLang="zh-CN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zh-CN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g.s.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3/2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mainly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5/2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[5];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0.217 MeV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1/2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⊗2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0.331 MeV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5/2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⊗1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5/2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[1].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E7090FC-6A36-E77C-BA6D-8C13961D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0" y="753754"/>
                <a:ext cx="6239161" cy="5729788"/>
              </a:xfrm>
              <a:prstGeom prst="rect">
                <a:avLst/>
              </a:prstGeom>
              <a:blipFill>
                <a:blip r:embed="rId5"/>
                <a:stretch>
                  <a:fillRect l="-880" b="-3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0108DE3-44A3-4B6C-B341-8A0DE445690C}"/>
              </a:ext>
            </a:extLst>
          </p:cNvPr>
          <p:cNvSpPr txBox="1"/>
          <p:nvPr/>
        </p:nvSpPr>
        <p:spPr>
          <a:xfrm>
            <a:off x="5874488" y="5865521"/>
            <a:ext cx="5631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[3]</a:t>
            </a:r>
            <a:r>
              <a:rPr lang="fr-FR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 S. E. Darden </a:t>
            </a:r>
            <a:r>
              <a:rPr lang="fr-FR" altLang="zh-CN" sz="1400" i="1" dirty="0">
                <a:solidFill>
                  <a:srgbClr val="000000"/>
                </a:solidFill>
                <a:latin typeface="Times New Roman"/>
                <a:ea typeface="微软雅黑"/>
              </a:rPr>
              <a:t>et al</a:t>
            </a:r>
            <a:r>
              <a:rPr lang="fr-FR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., Phys. Rev. C 32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Times New Roman"/>
                <a:ea typeface="微软雅黑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1764 (1985).</a:t>
            </a:r>
          </a:p>
          <a:p>
            <a:pPr lvl="0">
              <a:defRPr/>
            </a:pPr>
            <a:r>
              <a:rPr lang="fr-FR" altLang="zh-CN" sz="1400" dirty="0">
                <a:solidFill>
                  <a:srgbClr val="000000"/>
                </a:solidFill>
              </a:rPr>
              <a:t>[</a:t>
            </a:r>
            <a:r>
              <a:rPr lang="fr-FR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4</a:t>
            </a:r>
            <a:r>
              <a:rPr kumimoji="0" lang="fr-FR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]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lang="en-US" altLang="zh-CN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A. H. </a:t>
            </a:r>
            <a:r>
              <a:rPr lang="en-US" altLang="zh-CN" sz="1400" kern="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Wuosmaa</a:t>
            </a:r>
            <a:r>
              <a:rPr lang="en-US" altLang="zh-CN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i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et al.</a:t>
            </a:r>
            <a:r>
              <a:rPr lang="en-US" altLang="zh-CN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Phys. Rev. Lett. 105, 132501 (2010).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lvl="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[5]</a:t>
            </a:r>
            <a:r>
              <a:rPr lang="fr-FR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 V. Maddalena </a:t>
            </a:r>
            <a:r>
              <a:rPr lang="fr-FR" altLang="zh-CN" sz="1400" i="1" dirty="0">
                <a:solidFill>
                  <a:srgbClr val="000000"/>
                </a:solidFill>
                <a:latin typeface="Times New Roman"/>
                <a:ea typeface="微软雅黑"/>
              </a:rPr>
              <a:t>et al</a:t>
            </a:r>
            <a:r>
              <a:rPr lang="fr-FR" altLang="zh-CN" sz="1400" dirty="0">
                <a:solidFill>
                  <a:srgbClr val="000000"/>
                </a:solidFill>
                <a:latin typeface="Times New Roman"/>
                <a:ea typeface="微软雅黑"/>
              </a:rPr>
              <a:t>., Phys. Rev. C 63, 024613 (2001). </a:t>
            </a:r>
            <a:endParaRPr lang="en-US" altLang="zh-CN" sz="14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9989BFD-1E6C-42DE-99E9-4958C9CA5D9F}"/>
                  </a:ext>
                </a:extLst>
              </p:cNvPr>
              <p:cNvSpPr txBox="1"/>
              <p:nvPr/>
            </p:nvSpPr>
            <p:spPr>
              <a:xfrm>
                <a:off x="6674015" y="5050494"/>
                <a:ext cx="6010222" cy="4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Level scheme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15~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zh-CN" altLang="en-US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s, d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-wave states[1,3~5]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9989BFD-1E6C-42DE-99E9-4958C9CA5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5" y="5050494"/>
                <a:ext cx="6010222" cy="403187"/>
              </a:xfrm>
              <a:prstGeom prst="rect">
                <a:avLst/>
              </a:prstGeom>
              <a:blipFill>
                <a:blip r:embed="rId6"/>
                <a:stretch>
                  <a:fillRect l="-913" t="-1493" b="-19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9F093FB1-14F7-CF29-F922-BC32C70C687F}"/>
              </a:ext>
            </a:extLst>
          </p:cNvPr>
          <p:cNvSpPr/>
          <p:nvPr/>
        </p:nvSpPr>
        <p:spPr>
          <a:xfrm>
            <a:off x="8727141" y="1627094"/>
            <a:ext cx="1223683" cy="58494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1042CC-0D7A-247D-D4C8-7DE15F8572B0}"/>
              </a:ext>
            </a:extLst>
          </p:cNvPr>
          <p:cNvSpPr/>
          <p:nvPr/>
        </p:nvSpPr>
        <p:spPr>
          <a:xfrm>
            <a:off x="7023464" y="2055158"/>
            <a:ext cx="1223683" cy="58494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54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C0060B-31CD-41E5-8192-19A4CEE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898" y="6345853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5C97BF42-2EF4-413F-9E2C-7553DA63E3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311" y="63704"/>
                <a:ext cx="9909732" cy="628634"/>
              </a:xfrm>
            </p:spPr>
            <p:txBody>
              <a:bodyPr/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Unbound</a:t>
                </a:r>
                <a:r>
                  <a:rPr lang="en-US" altLang="zh-CN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d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-wave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endParaRPr lang="zh-CN" altLang="en-US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5C97BF42-2EF4-413F-9E2C-7553DA63E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311" y="63704"/>
                <a:ext cx="9909732" cy="628634"/>
              </a:xfrm>
              <a:blipFill>
                <a:blip r:embed="rId3"/>
                <a:stretch>
                  <a:fillRect l="-1169" t="-96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E3034B8-D224-3226-6B05-6C3C76F216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872" y="542212"/>
                <a:ext cx="6239161" cy="4596169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Several experiments have studied the unbound states of</a:t>
                </a:r>
                <a:r>
                  <a:rPr lang="en-US" altLang="zh-CN" sz="28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16,</m:t>
                        </m:r>
                        <m:r>
                          <a:rPr lang="en-US" altLang="zh-CN" sz="2000" b="0" i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but (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d,p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transfer reactions are not included.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From (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d,p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transfer reaction, we can measure the unbound </a:t>
                </a:r>
                <a:r>
                  <a:rPr lang="en-US" altLang="zh-CN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-wave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16,</m:t>
                        </m:r>
                        <m:r>
                          <a:rPr lang="en-US" altLang="zh-CN" sz="2000" b="0" i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and calculate the gap between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orbit to find whether the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16 magic number exist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16,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or not.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E3034B8-D224-3226-6B05-6C3C76F2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2" y="542212"/>
                <a:ext cx="6239161" cy="4596169"/>
              </a:xfrm>
              <a:prstGeom prst="rect">
                <a:avLst/>
              </a:prstGeom>
              <a:blipFill>
                <a:blip r:embed="rId4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0DBAA78-AE59-ECFD-5B59-DE41AB114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050" y="-141882"/>
            <a:ext cx="5766644" cy="416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FC71674-145E-EDF4-0BEC-2FEF9D4B68D5}"/>
                  </a:ext>
                </a:extLst>
              </p:cNvPr>
              <p:cNvSpPr txBox="1"/>
              <p:nvPr/>
            </p:nvSpPr>
            <p:spPr>
              <a:xfrm>
                <a:off x="8043352" y="3566807"/>
                <a:ext cx="3590819" cy="4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Level scheme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[1,6~8]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FC71674-145E-EDF4-0BEC-2FEF9D4B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52" y="3566807"/>
                <a:ext cx="3590819" cy="403187"/>
              </a:xfrm>
              <a:prstGeom prst="rect">
                <a:avLst/>
              </a:prstGeom>
              <a:blipFill>
                <a:blip r:embed="rId6"/>
                <a:stretch>
                  <a:fillRect l="-1358" t="-3030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8DE9146-4D4B-3A31-54F4-A8881F0CD34D}"/>
              </a:ext>
            </a:extLst>
          </p:cNvPr>
          <p:cNvSpPr txBox="1"/>
          <p:nvPr/>
        </p:nvSpPr>
        <p:spPr>
          <a:xfrm>
            <a:off x="1473958" y="6345853"/>
            <a:ext cx="10865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[6] S. Kim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Phys. Lett. B 836, 137629 (2023).	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[7] Y. 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Satou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Phys. Lett. B 660,320 (2008).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</a:pP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[8] H. Ueno </a:t>
            </a:r>
            <a:r>
              <a:rPr lang="en-US" altLang="zh-CN" sz="1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Phys. Rev. C 87, 034316 (2013).	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[9]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Z. W. Tan </a:t>
            </a:r>
            <a:r>
              <a:rPr lang="fr-FR" altLang="zh-CN" sz="1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</a:t>
            </a:r>
            <a:r>
              <a:rPr lang="fr-FR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., Chin. Phys. C 46, 054001 (2022)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</a:pP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E0AD505-DFF2-2107-CDF0-545296C471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49" r="16155" b="56964"/>
          <a:stretch/>
        </p:blipFill>
        <p:spPr>
          <a:xfrm>
            <a:off x="1066351" y="3969994"/>
            <a:ext cx="10059298" cy="1836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67F3F0-BC4A-5636-1BF6-114BA9631030}"/>
                  </a:ext>
                </a:extLst>
              </p:cNvPr>
              <p:cNvSpPr txBox="1"/>
              <p:nvPr/>
            </p:nvSpPr>
            <p:spPr>
              <a:xfrm>
                <a:off x="3668101" y="5841539"/>
                <a:ext cx="4855798" cy="39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Summary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negative-parity states[9]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67F3F0-BC4A-5636-1BF6-114BA9631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01" y="5841539"/>
                <a:ext cx="4855798" cy="399276"/>
              </a:xfrm>
              <a:prstGeom prst="rect">
                <a:avLst/>
              </a:prstGeom>
              <a:blipFill>
                <a:blip r:embed="rId8"/>
                <a:stretch>
                  <a:fillRect l="-1131" t="-3030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4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EAA5F-7598-407E-148D-0EC7F94D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C8D4F-CB58-5C44-43E1-189E00E1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D3B60717-2419-900D-925A-71DB2461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0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38BAAE2-0CEB-BE40-4DFA-BAC5E42FE418}"/>
              </a:ext>
            </a:extLst>
          </p:cNvPr>
          <p:cNvSpPr txBox="1">
            <a:spLocks/>
          </p:cNvSpPr>
          <p:nvPr/>
        </p:nvSpPr>
        <p:spPr>
          <a:xfrm>
            <a:off x="3546000" y="1537313"/>
            <a:ext cx="3939265" cy="3783374"/>
          </a:xfrm>
          <a:prstGeom prst="rect">
            <a:avLst/>
          </a:prstGeom>
        </p:spPr>
        <p:txBody>
          <a:bodyPr/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setup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result</a:t>
            </a: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4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E5DF8-5805-412A-8F4C-6A5D7563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63C807A-F6F2-40FB-882A-DBEC35D285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Setup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  <m:e>
                        <m:r>
                          <a:rPr lang="en-US" altLang="zh-CN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experiment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63C807A-F6F2-40FB-882A-DBEC35D28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61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85DB462-88F9-460A-8FBE-5AB629006C1B}"/>
              </a:ext>
            </a:extLst>
          </p:cNvPr>
          <p:cNvGrpSpPr/>
          <p:nvPr/>
        </p:nvGrpSpPr>
        <p:grpSpPr>
          <a:xfrm>
            <a:off x="527068" y="1387212"/>
            <a:ext cx="6971012" cy="3149649"/>
            <a:chOff x="2052171" y="1390650"/>
            <a:chExt cx="8041468" cy="334181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855E897-4F25-4E84-9CD1-605ECAD15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2171" y="1390650"/>
              <a:ext cx="8041468" cy="2789804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780BEA2-A93B-4C89-9A6C-F59E586F6A39}"/>
                </a:ext>
              </a:extLst>
            </p:cNvPr>
            <p:cNvSpPr txBox="1"/>
            <p:nvPr/>
          </p:nvSpPr>
          <p:spPr>
            <a:xfrm>
              <a:off x="3041110" y="4203378"/>
              <a:ext cx="5660002" cy="5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Schematic view of 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RIBLL1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beam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line[6]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E052995E-6C13-4814-982A-41810C5234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7283" y="4939994"/>
                <a:ext cx="9817433" cy="1685718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Primary beam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60 MeV/nucleon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beam.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Secondary beam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27.5 MeV/nucleon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beam;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	 28.15 MeV/nucleon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beam.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baseline="30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E052995E-6C13-4814-982A-41810C523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83" y="4939994"/>
                <a:ext cx="9817433" cy="1685718"/>
              </a:xfrm>
              <a:prstGeom prst="rect">
                <a:avLst/>
              </a:prstGeom>
              <a:blipFill>
                <a:blip r:embed="rId5"/>
                <a:stretch>
                  <a:fillRect l="-559" t="-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E6E604C1-E1D3-188A-F99D-83F5BEF3FC4B}"/>
              </a:ext>
            </a:extLst>
          </p:cNvPr>
          <p:cNvSpPr txBox="1"/>
          <p:nvPr/>
        </p:nvSpPr>
        <p:spPr>
          <a:xfrm>
            <a:off x="2052171" y="6248878"/>
            <a:ext cx="6445794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Z. Sun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Meth. A 503, 496 (2003).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BC857A-5511-FC3F-9328-CD4C2CCC1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5" y="115875"/>
            <a:ext cx="3723662" cy="4100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74B043-0D3A-1640-1A09-28DBA6680DC7}"/>
                  </a:ext>
                </a:extLst>
              </p:cNvPr>
              <p:cNvSpPr txBox="1"/>
              <p:nvPr/>
            </p:nvSpPr>
            <p:spPr>
              <a:xfrm>
                <a:off x="8290208" y="4321049"/>
                <a:ext cx="3325895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Schematic view of the detectors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  <m:e>
                        <m:r>
                          <a:rPr lang="en-US" altLang="zh-CN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experiment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74B043-0D3A-1640-1A09-28DBA6680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208" y="4321049"/>
                <a:ext cx="3325895" cy="708399"/>
              </a:xfrm>
              <a:prstGeom prst="rect">
                <a:avLst/>
              </a:prstGeom>
              <a:blipFill>
                <a:blip r:embed="rId7"/>
                <a:stretch>
                  <a:fillRect t="-5172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54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4B8D-B6E0-F876-780F-51E5BF5A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2F37C-AE27-2D13-8541-2CC14C44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6BC3CD3-B975-833A-5CC5-2D7A72D3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0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4B026C2-9A42-CFCF-C580-76767616E302}"/>
              </a:ext>
            </a:extLst>
          </p:cNvPr>
          <p:cNvSpPr txBox="1">
            <a:spLocks/>
          </p:cNvSpPr>
          <p:nvPr/>
        </p:nvSpPr>
        <p:spPr>
          <a:xfrm>
            <a:off x="3546000" y="1537313"/>
            <a:ext cx="3896402" cy="3783374"/>
          </a:xfrm>
          <a:prstGeom prst="rect">
            <a:avLst/>
          </a:prstGeom>
        </p:spPr>
        <p:txBody>
          <a:bodyPr/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setup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result</a:t>
            </a: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A95F6766-E3E7-2CB5-2040-8B952C49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41" y="1704049"/>
            <a:ext cx="4817761" cy="41574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70EA90-D6DC-4976-99DF-754C35B38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854" y="1715612"/>
            <a:ext cx="4810209" cy="413433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E5DF8-5805-412A-8F4C-6A5D7563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100" y="6333654"/>
            <a:ext cx="649080" cy="40847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63C807A-F6F2-40FB-882A-DBEC35D2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11" y="63704"/>
            <a:ext cx="6226175" cy="628634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Particle identification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770D570-7173-6D0A-1EC0-E35C28A87FAD}"/>
                  </a:ext>
                </a:extLst>
              </p:cNvPr>
              <p:cNvSpPr txBox="1"/>
              <p:nvPr/>
            </p:nvSpPr>
            <p:spPr>
              <a:xfrm>
                <a:off x="407346" y="5849947"/>
                <a:ext cx="5329464" cy="499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</m:oMath>
                </a14:m>
                <a:r>
                  <a:rPr lang="zh-CN" altLang="en-US" sz="20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particle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identification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of T0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telescope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770D570-7173-6D0A-1EC0-E35C28A87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6" y="5849947"/>
                <a:ext cx="5329464" cy="499432"/>
              </a:xfrm>
              <a:prstGeom prst="rect">
                <a:avLst/>
              </a:prstGeom>
              <a:blipFill>
                <a:blip r:embed="rId5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24C750F-996D-4FDB-9161-92EA9521A14A}"/>
                  </a:ext>
                </a:extLst>
              </p:cNvPr>
              <p:cNvSpPr txBox="1"/>
              <p:nvPr/>
            </p:nvSpPr>
            <p:spPr>
              <a:xfrm>
                <a:off x="5574130" y="5977536"/>
                <a:ext cx="6425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TOF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𝐸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particle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identification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of TA-upstream telescope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24C750F-996D-4FDB-9161-92EA9521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30" y="5977536"/>
                <a:ext cx="6425006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81E60D0-BF79-41C9-B00D-D9C393907FC8}"/>
              </a:ext>
            </a:extLst>
          </p:cNvPr>
          <p:cNvCxnSpPr>
            <a:cxnSpLocks/>
          </p:cNvCxnSpPr>
          <p:nvPr/>
        </p:nvCxnSpPr>
        <p:spPr>
          <a:xfrm>
            <a:off x="9969963" y="1800232"/>
            <a:ext cx="7" cy="36143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B8DEDB6-1630-4BF1-A3CA-2D448BFAC99A}"/>
              </a:ext>
            </a:extLst>
          </p:cNvPr>
          <p:cNvSpPr txBox="1"/>
          <p:nvPr/>
        </p:nvSpPr>
        <p:spPr>
          <a:xfrm>
            <a:off x="8261610" y="1192020"/>
            <a:ext cx="341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135°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incident proton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’s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penetration energy :8.87 MeV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1F9EDE-4B0C-4F3D-8268-F461CCDC214E}"/>
                  </a:ext>
                </a:extLst>
              </p:cNvPr>
              <p:cNvSpPr txBox="1"/>
              <p:nvPr/>
            </p:nvSpPr>
            <p:spPr>
              <a:xfrm>
                <a:off x="3717222" y="4297691"/>
                <a:ext cx="958789" cy="33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r>
                            <a:rPr lang="en-US" altLang="zh-CN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sPre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1F9EDE-4B0C-4F3D-8268-F461CCDC2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22" y="4297691"/>
                <a:ext cx="958789" cy="336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D64938-C3A8-475B-901E-AB1745DA80CD}"/>
                  </a:ext>
                </a:extLst>
              </p:cNvPr>
              <p:cNvSpPr txBox="1"/>
              <p:nvPr/>
            </p:nvSpPr>
            <p:spPr>
              <a:xfrm>
                <a:off x="3916851" y="4620011"/>
                <a:ext cx="447726" cy="33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altLang="zh-CN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sPre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D64938-C3A8-475B-901E-AB1745DA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851" y="4620011"/>
                <a:ext cx="447726" cy="33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45C3266-4153-492A-AE18-99918CEADC42}"/>
                  </a:ext>
                </a:extLst>
              </p:cNvPr>
              <p:cNvSpPr txBox="1"/>
              <p:nvPr/>
            </p:nvSpPr>
            <p:spPr>
              <a:xfrm>
                <a:off x="3892365" y="4466310"/>
                <a:ext cx="608503" cy="33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altLang="zh-CN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sPre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45C3266-4153-492A-AE18-99918CEA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365" y="4466310"/>
                <a:ext cx="608503" cy="33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A7069BCA-A3C0-414C-9487-5E5874FAF1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9096" y="767219"/>
                <a:ext cx="9090904" cy="933213"/>
              </a:xfrm>
              <a:prstGeom prst="rect">
                <a:avLst/>
              </a:prstGeom>
            </p:spPr>
            <p:txBody>
              <a:bodyPr/>
              <a:lstStyle>
                <a:lvl1pPr marL="171438" indent="-171438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T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1000 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um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DSSD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+2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1500 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um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DSSD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3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1500 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um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SSD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+2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×2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CsI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0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upstream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6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4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00 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um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A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DSSD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+6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×2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CsI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A7069BCA-A3C0-414C-9487-5E5874FA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96" y="767219"/>
                <a:ext cx="9090904" cy="933213"/>
              </a:xfrm>
              <a:prstGeom prst="rect">
                <a:avLst/>
              </a:prstGeom>
              <a:blipFill>
                <a:blip r:embed="rId10"/>
                <a:stretch>
                  <a:fillRect l="-603" t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97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14665</TotalTime>
  <Words>1376</Words>
  <Application>Microsoft Office PowerPoint</Application>
  <PresentationFormat>宽屏</PresentationFormat>
  <Paragraphs>171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Cambria Math</vt:lpstr>
      <vt:lpstr>Times New Roman</vt:lpstr>
      <vt:lpstr>Wingdings</vt:lpstr>
      <vt:lpstr>Office 主题​​</vt:lpstr>
      <vt:lpstr>Investigating the sd-shell structure of 16,17C via (d, p) transfer reactions in inverse kinematics</vt:lpstr>
      <vt:lpstr>Contents</vt:lpstr>
      <vt:lpstr>Rearrangement of sd orbit in neutron-rich nuclei</vt:lpstr>
      <vt:lpstr>s, d-wave bound states of (_^(15~17))C</vt:lpstr>
      <vt:lpstr>Unbound d-wave states of (_^(16,17))C </vt:lpstr>
      <vt:lpstr>Contents</vt:lpstr>
      <vt:lpstr>Setup of (_^(15, 16))C(d,p) experiment</vt:lpstr>
      <vt:lpstr>Contents</vt:lpstr>
      <vt:lpstr>Particle identification</vt:lpstr>
      <vt:lpstr>Excitation energy spectra of (_^15)C(d,p) reaction</vt:lpstr>
      <vt:lpstr>Differential cross section of (_^15)C(d,p) reaction</vt:lpstr>
      <vt:lpstr>Differential cross section of (_^15)C(d,p) reaction</vt:lpstr>
      <vt:lpstr>Excitation energy spectra of (_^16)C(d,p) reaction</vt:lpstr>
      <vt:lpstr>Differential cross section of (_^16)C(d,p) reaction</vt:lpstr>
      <vt:lpstr>Contents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dd dd</dc:creator>
  <cp:lastModifiedBy>dd dd</cp:lastModifiedBy>
  <cp:revision>462</cp:revision>
  <dcterms:created xsi:type="dcterms:W3CDTF">2023-01-02T13:11:19Z</dcterms:created>
  <dcterms:modified xsi:type="dcterms:W3CDTF">2025-05-27T06:32:58Z</dcterms:modified>
</cp:coreProperties>
</file>