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47" r:id="rId2"/>
    <p:sldId id="1042" r:id="rId3"/>
    <p:sldId id="1111" r:id="rId4"/>
    <p:sldId id="1106" r:id="rId5"/>
    <p:sldId id="1128" r:id="rId6"/>
    <p:sldId id="1112" r:id="rId7"/>
    <p:sldId id="1161" r:id="rId8"/>
    <p:sldId id="1163" r:id="rId9"/>
    <p:sldId id="1131" r:id="rId10"/>
    <p:sldId id="1158" r:id="rId11"/>
    <p:sldId id="1108" r:id="rId12"/>
    <p:sldId id="1110" r:id="rId13"/>
    <p:sldId id="1135" r:id="rId14"/>
    <p:sldId id="1157" r:id="rId15"/>
    <p:sldId id="1156" r:id="rId16"/>
    <p:sldId id="1165" r:id="rId17"/>
    <p:sldId id="1166" r:id="rId18"/>
    <p:sldId id="1164" r:id="rId19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309" autoAdjust="0"/>
  </p:normalViewPr>
  <p:slideViewPr>
    <p:cSldViewPr>
      <p:cViewPr varScale="1">
        <p:scale>
          <a:sx n="74" d="100"/>
          <a:sy n="74" d="100"/>
        </p:scale>
        <p:origin x="72" y="2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B9B4B-A2E4-49C4-B679-D3A2E6154F1C}" type="datetimeFigureOut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00589-5723-46ED-BF59-856EF96703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9388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F7C9F-0E50-4D5A-9573-559C282E412C}" type="datetimeFigureOut">
              <a:rPr lang="ko-KR" altLang="en-US" smtClean="0"/>
              <a:pPr/>
              <a:t>2025-05-26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6D1B-6DA8-433E-BE6A-2133179FC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610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3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1525245" y="1"/>
            <a:ext cx="666755" cy="365125"/>
          </a:xfrm>
        </p:spPr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09" y="116632"/>
            <a:ext cx="11525331" cy="796908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347200" y="1"/>
            <a:ext cx="2844800" cy="365125"/>
          </a:xfrm>
        </p:spPr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85709" y="274638"/>
            <a:ext cx="11525331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85709" y="1142984"/>
            <a:ext cx="11525331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347200" y="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>
            <a:spLocks noGrp="1"/>
          </p:cNvSpPr>
          <p:nvPr>
            <p:ph type="subTitle" idx="1"/>
          </p:nvPr>
        </p:nvSpPr>
        <p:spPr>
          <a:xfrm>
            <a:off x="2007469" y="1484784"/>
            <a:ext cx="7776864" cy="2096201"/>
          </a:xfrm>
        </p:spPr>
        <p:txBody>
          <a:bodyPr>
            <a:normAutofit/>
          </a:bodyPr>
          <a:lstStyle/>
          <a:p>
            <a:endParaRPr lang="en-US" altLang="ko-KR" sz="1000" dirty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  <a:p>
            <a:endParaRPr lang="en-US" altLang="ko-KR" sz="1000" dirty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  <a:p>
            <a:r>
              <a:rPr lang="en-US" altLang="ko-KR" sz="2500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Youngman Kim</a:t>
            </a:r>
          </a:p>
          <a:p>
            <a:r>
              <a:rPr lang="en-US" altLang="ko-KR" sz="2500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CENS, Institute for Basic Science, Daejeon, Korea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84312" y="192796"/>
            <a:ext cx="9144000" cy="1440161"/>
          </a:xfrm>
          <a:solidFill>
            <a:schemeClr val="bg1"/>
          </a:solidFill>
        </p:spPr>
        <p:txBody>
          <a:bodyPr wrap="none">
            <a:noAutofit/>
          </a:bodyPr>
          <a:lstStyle/>
          <a:p>
            <a:r>
              <a:rPr lang="en-US" altLang="ko-KR" sz="2700" dirty="0">
                <a:latin typeface="+mj-ea"/>
                <a:cs typeface="Arial" pitchFamily="34" charset="0"/>
              </a:rPr>
              <a:t> Functional renormalization group method for finite nuclei</a:t>
            </a:r>
            <a:endParaRPr lang="en-US" altLang="ko-KR" sz="2700" dirty="0"/>
          </a:p>
        </p:txBody>
      </p:sp>
      <p:pic>
        <p:nvPicPr>
          <p:cNvPr id="8" name="그림 10" descr="그림 10">
            <a:extLst>
              <a:ext uri="{FF2B5EF4-FFF2-40B4-BE49-F238E27FC236}">
                <a16:creationId xmlns:a16="http://schemas.microsoft.com/office/drawing/2014/main" id="{3DA0CC7E-88F4-4831-9D8F-44A49B22E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567" y="6212541"/>
            <a:ext cx="1653202" cy="452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81FBCC8-653C-4FD4-98C1-68754A606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0" y="6309320"/>
            <a:ext cx="1300495" cy="334379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DB05EC2-C17B-4CD7-AC79-3B24E592F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370" y="4333637"/>
            <a:ext cx="3353259" cy="2524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260648"/>
            <a:ext cx="7976567" cy="381561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5445224"/>
            <a:ext cx="8900567" cy="52726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062" y="4797152"/>
            <a:ext cx="32194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0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908720"/>
            <a:ext cx="6811094" cy="47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32656"/>
            <a:ext cx="7296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10" y="6237312"/>
            <a:ext cx="7686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1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05" y="764704"/>
            <a:ext cx="6771283" cy="508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08" y="6165304"/>
            <a:ext cx="7686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04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64" y="692696"/>
            <a:ext cx="8615248" cy="22625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3456620"/>
            <a:ext cx="6667105" cy="191931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40" y="5517232"/>
            <a:ext cx="5845374" cy="9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2348880"/>
            <a:ext cx="5212230" cy="32748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2408441"/>
            <a:ext cx="4687242" cy="3274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5600" y="1556792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S. Jeon, YK, et al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278054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2060847"/>
            <a:ext cx="4870440" cy="309571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946" y="1670280"/>
            <a:ext cx="4870440" cy="34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1CDF29-004C-4172-9B3C-709AA6571B2B}"/>
              </a:ext>
            </a:extLst>
          </p:cNvPr>
          <p:cNvSpPr txBox="1"/>
          <p:nvPr/>
        </p:nvSpPr>
        <p:spPr>
          <a:xfrm>
            <a:off x="3431704" y="404664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rgbClr val="7030A0"/>
                </a:solidFill>
              </a:rPr>
              <a:t>FRG for finite nuclei</a:t>
            </a:r>
            <a:endParaRPr lang="ko-KR" altLang="en-US" sz="3000" dirty="0">
              <a:solidFill>
                <a:srgbClr val="7030A0"/>
              </a:solidFill>
            </a:endParaRP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B8378D76-3C1C-4FA5-9F06-AEF6ED12C0C7}"/>
              </a:ext>
            </a:extLst>
          </p:cNvPr>
          <p:cNvSpPr/>
          <p:nvPr/>
        </p:nvSpPr>
        <p:spPr>
          <a:xfrm>
            <a:off x="5879976" y="3645024"/>
            <a:ext cx="115212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A115F53-FEBE-4C65-80A0-5DD2ADDA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15" y="2636911"/>
            <a:ext cx="4608511" cy="1738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82DB1-BF06-49BC-BDC0-374EA7763884}"/>
              </a:ext>
            </a:extLst>
          </p:cNvPr>
          <p:cNvSpPr txBox="1"/>
          <p:nvPr/>
        </p:nvSpPr>
        <p:spPr>
          <a:xfrm>
            <a:off x="7464152" y="3429000"/>
            <a:ext cx="40914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Solutions of the FRG equations </a:t>
            </a:r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454705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E7B2E4B-ED38-487D-A3FB-3AC244217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28265"/>
            <a:ext cx="5419223" cy="375301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B9D30B0-F871-4143-B4D4-1DB94105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721135"/>
            <a:ext cx="5511823" cy="3890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3BFA94-C48D-4745-AED6-857AB5AB63D9}"/>
              </a:ext>
            </a:extLst>
          </p:cNvPr>
          <p:cNvSpPr txBox="1"/>
          <p:nvPr/>
        </p:nvSpPr>
        <p:spPr>
          <a:xfrm>
            <a:off x="5591944" y="3704772"/>
            <a:ext cx="16449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>
                <a:solidFill>
                  <a:srgbClr val="FF0000"/>
                </a:solidFill>
              </a:rPr>
              <a:t>preliminary</a:t>
            </a:r>
            <a:r>
              <a:rPr lang="ko-KR" altLang="en-US" sz="21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432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>
                <a:solidFill>
                  <a:srgbClr val="7030A0"/>
                </a:solidFill>
              </a:rPr>
              <a:t>Summary</a:t>
            </a:r>
            <a:endParaRPr lang="ko-KR" altLang="en-US" sz="30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85709" y="1142984"/>
            <a:ext cx="11525331" cy="3294128"/>
          </a:xfrm>
        </p:spPr>
        <p:txBody>
          <a:bodyPr>
            <a:normAutofit/>
          </a:bodyPr>
          <a:lstStyle/>
          <a:p>
            <a:r>
              <a:rPr lang="en-US" altLang="ko-KR" sz="2300" b="0" dirty="0"/>
              <a:t>The FRG method has been widely used in dense nuclear matter to deal with fluctuations. (also in various fields in physics such as electroweak phase transitions, ultra-cold atoms, etc. )</a:t>
            </a:r>
          </a:p>
          <a:p>
            <a:r>
              <a:rPr lang="en-US" altLang="ko-KR" sz="2300" b="0" dirty="0"/>
              <a:t>We have developed a numerical code to solve the FRG equations in the chiral nucleon-sigma model</a:t>
            </a:r>
          </a:p>
          <a:p>
            <a:r>
              <a:rPr lang="en-US" altLang="ko-KR" sz="2300" b="0" dirty="0"/>
              <a:t>Application to finite nuclei is underway.</a:t>
            </a:r>
            <a:endParaRPr lang="ko-KR" altLang="en-US" sz="2300" b="0" dirty="0"/>
          </a:p>
        </p:txBody>
      </p:sp>
    </p:spTree>
    <p:extLst>
      <p:ext uri="{BB962C8B-B14F-4D97-AF65-F5344CB8AC3E}">
        <p14:creationId xmlns:p14="http://schemas.microsoft.com/office/powerpoint/2010/main" val="205799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77055"/>
            <a:ext cx="7258151" cy="333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5800" y="-8709"/>
            <a:ext cx="42210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>
                <a:solidFill>
                  <a:srgbClr val="00B050"/>
                </a:solidFill>
              </a:rPr>
              <a:t>Mean field Approximation</a:t>
            </a:r>
            <a:endParaRPr lang="ko-KR" altLang="en-US" sz="25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66" y="4005065"/>
            <a:ext cx="8100392" cy="241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42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700" dirty="0">
                <a:solidFill>
                  <a:srgbClr val="92D050"/>
                </a:solidFill>
              </a:rPr>
              <a:t>Fluctuations</a:t>
            </a:r>
            <a:endParaRPr lang="ko-KR" altLang="en-US" sz="2700" dirty="0">
              <a:solidFill>
                <a:srgbClr val="92D05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27448" y="1700808"/>
            <a:ext cx="10725011" cy="3294128"/>
          </a:xfrm>
        </p:spPr>
        <p:txBody>
          <a:bodyPr/>
          <a:lstStyle/>
          <a:p>
            <a:r>
              <a:rPr lang="en-US" altLang="ko-KR" sz="2500" dirty="0"/>
              <a:t>Nucleons, though massive, can fluctuate near the Fermi surface as p-h excitations.</a:t>
            </a:r>
          </a:p>
          <a:p>
            <a:r>
              <a:rPr lang="en-US" altLang="ko-KR" sz="2500" dirty="0"/>
              <a:t>The pion and sigma mesons can fluctuate.</a:t>
            </a:r>
          </a:p>
          <a:p>
            <a:r>
              <a:rPr lang="en-US" altLang="ko-KR" sz="2500" dirty="0"/>
              <a:t>Vector mesons such as omega mesons may not fluctuate because they are massive. Only as mean field.  </a:t>
            </a:r>
          </a:p>
        </p:txBody>
      </p:sp>
    </p:spTree>
    <p:extLst>
      <p:ext uri="{BB962C8B-B14F-4D97-AF65-F5344CB8AC3E}">
        <p14:creationId xmlns:p14="http://schemas.microsoft.com/office/powerpoint/2010/main" val="200771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764704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rgbClr val="7030A0"/>
                </a:solidFill>
              </a:rPr>
              <a:t>Beyond the mean field approximation: FRG</a:t>
            </a:r>
            <a:endParaRPr lang="ko-KR" altLang="en-US" sz="3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16" y="4653136"/>
            <a:ext cx="1101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My goal is to use the FRG method for exotic nuclei, neutron stars and heavy </a:t>
            </a:r>
            <a:r>
              <a:rPr lang="en-US" altLang="ko-KR" b="1"/>
              <a:t>ion collisions!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39416" y="1988840"/>
            <a:ext cx="1051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The FRG combines functional approach with the renormalization group idea and deals with the fluctuations not all at once but successively from scale to scale or shell by shell.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11424" y="3348862"/>
            <a:ext cx="1072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/>
              <a:t>FRG </a:t>
            </a:r>
            <a:r>
              <a:rPr lang="ko-KR" altLang="en-US" sz="2000" dirty="0" err="1"/>
              <a:t>is</a:t>
            </a:r>
            <a:r>
              <a:rPr lang="ko-KR" altLang="en-US" sz="2000" dirty="0"/>
              <a:t> </a:t>
            </a:r>
            <a:r>
              <a:rPr lang="ko-KR" altLang="en-US" sz="2000" dirty="0" err="1"/>
              <a:t>a</a:t>
            </a:r>
            <a:r>
              <a:rPr lang="ko-KR" altLang="en-US" sz="2000" dirty="0"/>
              <a:t> </a:t>
            </a:r>
            <a:r>
              <a:rPr lang="ko-KR" altLang="en-US" sz="2000" dirty="0" err="1"/>
              <a:t>good</a:t>
            </a:r>
            <a:r>
              <a:rPr lang="ko-KR" altLang="en-US" sz="2000" dirty="0"/>
              <a:t> </a:t>
            </a:r>
            <a:r>
              <a:rPr lang="ko-KR" altLang="en-US" sz="2000" dirty="0" err="1"/>
              <a:t>way</a:t>
            </a:r>
            <a:r>
              <a:rPr lang="ko-KR" altLang="en-US" sz="2000" dirty="0"/>
              <a:t> </a:t>
            </a:r>
            <a:r>
              <a:rPr lang="ko-KR" altLang="en-US" sz="2000" dirty="0" err="1"/>
              <a:t>to</a:t>
            </a:r>
            <a:r>
              <a:rPr lang="ko-KR" altLang="en-US" sz="2000" dirty="0"/>
              <a:t> </a:t>
            </a:r>
            <a:r>
              <a:rPr lang="ko-KR" altLang="en-US" sz="2000" dirty="0" err="1"/>
              <a:t>handle</a:t>
            </a:r>
            <a:r>
              <a:rPr lang="ko-KR" altLang="en-US" sz="2000" dirty="0"/>
              <a:t> </a:t>
            </a:r>
            <a:r>
              <a:rPr lang="ko-KR" altLang="en-US" sz="2000" dirty="0" err="1"/>
              <a:t>th</a:t>
            </a:r>
            <a:r>
              <a:rPr lang="en-US" altLang="ko-KR" sz="2000" dirty="0"/>
              <a:t>e</a:t>
            </a:r>
            <a:r>
              <a:rPr lang="ko-KR" altLang="en-US" sz="2000" dirty="0"/>
              <a:t> </a:t>
            </a:r>
            <a:r>
              <a:rPr lang="ko-KR" altLang="en-US" sz="2000" dirty="0" err="1"/>
              <a:t>fluctuations</a:t>
            </a:r>
            <a:r>
              <a:rPr lang="ko-KR" altLang="en-US" sz="2000" dirty="0"/>
              <a:t> and </a:t>
            </a:r>
            <a:r>
              <a:rPr lang="ko-KR" altLang="en-US" sz="2000" dirty="0" err="1"/>
              <a:t>a</a:t>
            </a:r>
            <a:r>
              <a:rPr lang="ko-KR" altLang="en-US" sz="2000" dirty="0"/>
              <a:t> </a:t>
            </a:r>
            <a:r>
              <a:rPr lang="ko-KR" altLang="en-US" sz="2000" dirty="0" err="1"/>
              <a:t>handy</a:t>
            </a:r>
            <a:r>
              <a:rPr lang="ko-KR" altLang="en-US" sz="2000" dirty="0"/>
              <a:t> </a:t>
            </a:r>
            <a:r>
              <a:rPr lang="ko-KR" altLang="en-US" sz="2000" dirty="0" err="1"/>
              <a:t>tool</a:t>
            </a:r>
            <a:r>
              <a:rPr lang="ko-KR" altLang="en-US" sz="2000" dirty="0"/>
              <a:t> </a:t>
            </a:r>
            <a:r>
              <a:rPr lang="ko-KR" altLang="en-US" sz="2000" dirty="0" err="1"/>
              <a:t>for</a:t>
            </a:r>
            <a:r>
              <a:rPr lang="ko-KR" altLang="en-US" sz="2000" dirty="0"/>
              <a:t> </a:t>
            </a:r>
            <a:r>
              <a:rPr lang="ko-KR" altLang="en-US" sz="2000" dirty="0" err="1"/>
              <a:t>those</a:t>
            </a:r>
            <a:r>
              <a:rPr lang="ko-KR" altLang="en-US" sz="2000" dirty="0"/>
              <a:t> </a:t>
            </a:r>
            <a:r>
              <a:rPr lang="ko-KR" altLang="en-US" sz="2000" dirty="0" err="1"/>
              <a:t>who</a:t>
            </a:r>
            <a:r>
              <a:rPr lang="ko-KR" altLang="en-US" sz="2000" dirty="0"/>
              <a:t> </a:t>
            </a:r>
            <a:r>
              <a:rPr lang="ko-KR" altLang="en-US" sz="2000" dirty="0" err="1"/>
              <a:t>are</a:t>
            </a:r>
            <a:r>
              <a:rPr lang="ko-KR" altLang="en-US" sz="2000" dirty="0"/>
              <a:t> </a:t>
            </a:r>
            <a:r>
              <a:rPr lang="ko-KR" altLang="en-US" sz="2000" dirty="0" err="1"/>
              <a:t>familiar</a:t>
            </a:r>
            <a:r>
              <a:rPr lang="ko-KR" altLang="en-US" sz="2000" dirty="0"/>
              <a:t> </a:t>
            </a:r>
            <a:r>
              <a:rPr lang="ko-KR" altLang="en-US" sz="2000" dirty="0" err="1"/>
              <a:t>with</a:t>
            </a:r>
            <a:r>
              <a:rPr lang="ko-KR" altLang="en-US" sz="2000" dirty="0"/>
              <a:t> </a:t>
            </a:r>
            <a:r>
              <a:rPr lang="ko-KR" altLang="en-US" sz="2000" dirty="0" err="1"/>
              <a:t>relativistic</a:t>
            </a:r>
            <a:r>
              <a:rPr lang="ko-KR" altLang="en-US" sz="2000" dirty="0"/>
              <a:t> </a:t>
            </a:r>
            <a:r>
              <a:rPr lang="en-US" altLang="ko-KR" sz="2000" dirty="0"/>
              <a:t>formalism</a:t>
            </a:r>
            <a:r>
              <a:rPr lang="ko-KR" alt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904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39610" y="116632"/>
            <a:ext cx="9128390" cy="796908"/>
          </a:xfrm>
        </p:spPr>
        <p:txBody>
          <a:bodyPr>
            <a:normAutofit fontScale="90000"/>
          </a:bodyPr>
          <a:lstStyle/>
          <a:p>
            <a:r>
              <a:rPr lang="en-US" altLang="ko-KR" sz="3000" dirty="0"/>
              <a:t>Renormalization group method with different goals</a:t>
            </a:r>
            <a:endParaRPr lang="ko-KR" altLang="en-US" sz="3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31504" y="1916832"/>
            <a:ext cx="9508094" cy="4104456"/>
          </a:xfrm>
        </p:spPr>
        <p:txBody>
          <a:bodyPr>
            <a:normAutofit/>
          </a:bodyPr>
          <a:lstStyle/>
          <a:p>
            <a:r>
              <a:rPr lang="en-US" altLang="ko-KR" sz="2500" dirty="0"/>
              <a:t>To remove infinities (UV divergences)</a:t>
            </a:r>
          </a:p>
          <a:p>
            <a:r>
              <a:rPr lang="en-US" altLang="ko-KR" sz="2500" dirty="0"/>
              <a:t>To describe the scale dependence of physical parameters</a:t>
            </a:r>
          </a:p>
          <a:p>
            <a:r>
              <a:rPr lang="en-US" altLang="ko-KR" sz="2500" dirty="0"/>
              <a:t>To re-sum the perturbation expansion in QFT</a:t>
            </a:r>
          </a:p>
          <a:p>
            <a:r>
              <a:rPr lang="en-US" altLang="ko-KR" sz="2500" dirty="0">
                <a:solidFill>
                  <a:srgbClr val="7030A0"/>
                </a:solidFill>
              </a:rPr>
              <a:t>To solve strongly coupled theories</a:t>
            </a:r>
          </a:p>
          <a:p>
            <a:r>
              <a:rPr lang="en-US" altLang="ko-KR" sz="2500" dirty="0"/>
              <a:t>… 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49260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69" y="1844824"/>
            <a:ext cx="3804831" cy="34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940880" y="620688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>
                <a:solidFill>
                  <a:srgbClr val="00B050"/>
                </a:solidFill>
                <a:latin typeface="MacmillanRoman"/>
              </a:rPr>
              <a:t>Wilsonian</a:t>
            </a:r>
            <a:r>
              <a:rPr lang="en-US" altLang="ko-KR" dirty="0">
                <a:solidFill>
                  <a:srgbClr val="00B050"/>
                </a:solidFill>
                <a:latin typeface="MacmillanRoman"/>
              </a:rPr>
              <a:t> (effective action) approach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91545" y="5720901"/>
            <a:ext cx="8460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It is about how a theory changes as we scale down the momentum scale.</a:t>
            </a:r>
          </a:p>
        </p:txBody>
      </p:sp>
    </p:spTree>
    <p:extLst>
      <p:ext uri="{BB962C8B-B14F-4D97-AF65-F5344CB8AC3E}">
        <p14:creationId xmlns:p14="http://schemas.microsoft.com/office/powerpoint/2010/main" val="280152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82464" y="620688"/>
            <a:ext cx="8856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dirty="0"/>
              <a:t>In practice, however, non-local interactions are generated and a derivative expansion is not possible.</a:t>
            </a:r>
            <a:endParaRPr lang="ko-KR" alt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1895722" y="1988840"/>
            <a:ext cx="8520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The </a:t>
            </a:r>
            <a:r>
              <a:rPr lang="en-US" altLang="ko-KR" sz="2400" dirty="0" err="1"/>
              <a:t>Wetterich</a:t>
            </a:r>
            <a:r>
              <a:rPr lang="en-US" altLang="ko-KR" sz="2400" dirty="0"/>
              <a:t> equation, the scale dependence (or flow) of the effective action, provides a better analytical and numerical accessibility and stability and practical realization of the Wilson (-</a:t>
            </a:r>
            <a:r>
              <a:rPr lang="en-US" altLang="ko-KR" sz="2400" dirty="0" err="1"/>
              <a:t>Kadanoff</a:t>
            </a:r>
            <a:r>
              <a:rPr lang="en-US" altLang="ko-KR" sz="2400" dirty="0"/>
              <a:t>) RG idea.   </a:t>
            </a:r>
            <a:endParaRPr lang="ko-KR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57" y="4509121"/>
            <a:ext cx="9144000" cy="6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45" y="5465768"/>
            <a:ext cx="9104512" cy="78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54" y="3212976"/>
            <a:ext cx="4250225" cy="26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469544" y="5986154"/>
            <a:ext cx="10098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Momentum-dependent mass-like term that gives a mass of order k</a:t>
            </a:r>
            <a:r>
              <a:rPr lang="en-US" altLang="ko-KR" baseline="30000" dirty="0"/>
              <a:t>2</a:t>
            </a:r>
            <a:r>
              <a:rPr lang="en-US" altLang="ko-KR" dirty="0"/>
              <a:t> to the low-energy modes and thus suppresses their fluctuations.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2CA113-5B1F-443E-A686-9BB7FB07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476672"/>
            <a:ext cx="6787535" cy="24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9A25B5F-15CF-4136-BE40-E04EAA80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54721"/>
            <a:ext cx="7636199" cy="172819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6ED1477-9398-41AE-B5EE-EFD831FD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370" y="3467697"/>
            <a:ext cx="8682481" cy="339030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5CBEEB6-1963-4F4E-A003-8AFEEA8A2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2021610"/>
            <a:ext cx="8367437" cy="14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7168</TotalTime>
  <Words>351</Words>
  <Application>Microsoft Office PowerPoint</Application>
  <PresentationFormat>와이드스크린</PresentationFormat>
  <Paragraphs>33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MacmillanRoman</vt:lpstr>
      <vt:lpstr>맑은 고딕</vt:lpstr>
      <vt:lpstr>Arial</vt:lpstr>
      <vt:lpstr>Office 테마</vt:lpstr>
      <vt:lpstr> Functional renormalization group method for finite nuclei</vt:lpstr>
      <vt:lpstr>PowerPoint 프레젠테이션</vt:lpstr>
      <vt:lpstr>Fluctuations</vt:lpstr>
      <vt:lpstr>PowerPoint 프레젠테이션</vt:lpstr>
      <vt:lpstr>Renormalization group method with different goals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Research Plan  at Korea Rare Isotope Accelerator</dc:title>
  <dc:creator>USER</dc:creator>
  <cp:lastModifiedBy>USER</cp:lastModifiedBy>
  <cp:revision>850</cp:revision>
  <cp:lastPrinted>2013-03-30T22:18:37Z</cp:lastPrinted>
  <dcterms:created xsi:type="dcterms:W3CDTF">2009-11-30T12:13:55Z</dcterms:created>
  <dcterms:modified xsi:type="dcterms:W3CDTF">2025-05-25T23:39:42Z</dcterms:modified>
</cp:coreProperties>
</file>