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7" r:id="rId3"/>
    <p:sldId id="263" r:id="rId4"/>
    <p:sldId id="275" r:id="rId5"/>
    <p:sldId id="281" r:id="rId6"/>
    <p:sldId id="273" r:id="rId7"/>
    <p:sldId id="296" r:id="rId8"/>
    <p:sldId id="268" r:id="rId9"/>
    <p:sldId id="295" r:id="rId10"/>
    <p:sldId id="282" r:id="rId11"/>
    <p:sldId id="299" r:id="rId12"/>
    <p:sldId id="298" r:id="rId13"/>
    <p:sldId id="290" r:id="rId14"/>
    <p:sldId id="293" r:id="rId15"/>
    <p:sldId id="292" r:id="rId16"/>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00CC00"/>
    <a:srgbClr val="339966"/>
    <a:srgbClr val="339933"/>
    <a:srgbClr val="006600"/>
    <a:srgbClr val="0099FF"/>
    <a:srgbClr val="333333"/>
    <a:srgbClr val="FF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593" autoAdjust="0"/>
  </p:normalViewPr>
  <p:slideViewPr>
    <p:cSldViewPr snapToGrid="0">
      <p:cViewPr varScale="1">
        <p:scale>
          <a:sx n="59" d="100"/>
          <a:sy n="59" d="100"/>
        </p:scale>
        <p:origin x="161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E4FBD-7B1C-4B4B-BAEA-F7C47EF34ECA}" type="datetimeFigureOut">
              <a:rPr lang="ko-KR" altLang="en-US" smtClean="0"/>
              <a:t>2025-05-27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A4B3D-0E15-46AD-ADB3-435D87671715}" type="slidenum">
              <a:rPr lang="ko-KR" altLang="en-US" smtClean="0"/>
              <a:t>‹#›</a:t>
            </a:fld>
            <a:endParaRPr lang="ko-KR" altLang="en-US"/>
          </a:p>
        </p:txBody>
      </p:sp>
    </p:spTree>
    <p:extLst>
      <p:ext uri="{BB962C8B-B14F-4D97-AF65-F5344CB8AC3E}">
        <p14:creationId xmlns:p14="http://schemas.microsoft.com/office/powerpoint/2010/main" val="234774907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Good morning, my name is In Woo Park. I am currently a graduate student and my advisor is Prof Su Houng Lee. Today I am going to talk about the identification of vector meson polarization through its 2-body decay. This work has been done together with the help of Hiroyuki Sako, Kazuya Aoki, Philipp Gubler and Prof Lee.</a:t>
            </a:r>
            <a:endParaRPr lang="ko-KR" altLang="en-US" dirty="0"/>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1</a:t>
            </a:fld>
            <a:endParaRPr lang="ko-KR" altLang="en-US" dirty="0"/>
          </a:p>
        </p:txBody>
      </p:sp>
    </p:spTree>
    <p:extLst>
      <p:ext uri="{BB962C8B-B14F-4D97-AF65-F5344CB8AC3E}">
        <p14:creationId xmlns:p14="http://schemas.microsoft.com/office/powerpoint/2010/main" val="2171615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Now we present the result for each decay process. These 3 figures are decay distribution in terms of cos theta for each polarization mode of the initial vector meson. We see that the longitudinal vector meson is found in the forward or backward direction and the transverse mode is found in the perpendicular direction. This happens because the decay amplitude is proportional to the dot product of the relative momentum and the polarization vector. The polarization vector is transverse to the z-axis for the transverse mode and parallel for the longitudinal mode.</a:t>
            </a:r>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First, we consider the decay of an initially polarized vector meson.</a:t>
            </a:r>
            <a:br>
              <a:rPr lang="en-US" altLang="ko-KR" dirty="0"/>
            </a:br>
            <a:r>
              <a:rPr lang="en-US" altLang="ko-KR" dirty="0"/>
              <a:t>In V → PP, forward and backward emission corresponds to </a:t>
            </a:r>
            <a:r>
              <a:rPr lang="en-US" altLang="ko-KR" b="1" dirty="0"/>
              <a:t>longitudinal polarization</a:t>
            </a:r>
            <a:r>
              <a:rPr lang="en-US" altLang="ko-KR" dirty="0"/>
              <a:t>.</a:t>
            </a:r>
            <a:br>
              <a:rPr lang="en-US" altLang="ko-KR" dirty="0"/>
            </a:br>
            <a:r>
              <a:rPr lang="en-US" altLang="ko-KR" dirty="0"/>
              <a:t>In contrast, for V → </a:t>
            </a:r>
            <a:r>
              <a:rPr lang="en-US" altLang="ko-KR" dirty="0" err="1"/>
              <a:t>ll</a:t>
            </a:r>
            <a:r>
              <a:rPr lang="en-US" altLang="ko-KR" dirty="0"/>
              <a:t>, forward and backward emission corresponds to </a:t>
            </a:r>
            <a:r>
              <a:rPr lang="en-US" altLang="ko-KR" b="1" dirty="0"/>
              <a:t>transverse polarization</a:t>
            </a:r>
            <a:r>
              <a:rPr lang="en-US" altLang="ko-KR" dirty="0"/>
              <a:t>.</a:t>
            </a:r>
            <a:br>
              <a:rPr lang="en-US" altLang="ko-KR" dirty="0"/>
            </a:br>
            <a:r>
              <a:rPr lang="en-US" altLang="ko-KR" dirty="0"/>
              <a:t>So these two decay modes provide </a:t>
            </a:r>
            <a:r>
              <a:rPr lang="en-US" altLang="ko-KR" b="1" dirty="0"/>
              <a:t>complementary information</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10</a:t>
            </a:fld>
            <a:endParaRPr lang="ko-KR" altLang="en-US"/>
          </a:p>
        </p:txBody>
      </p:sp>
    </p:spTree>
    <p:extLst>
      <p:ext uri="{BB962C8B-B14F-4D97-AF65-F5344CB8AC3E}">
        <p14:creationId xmlns:p14="http://schemas.microsoft.com/office/powerpoint/2010/main" val="162424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On the other hand, the phi meson decaying into a pair of dilepton exhibits the opposite behavior such that the transverse mode is found in the forward and backward direction. Because in the forward and backward direction, positron and electron of the same helicity state do not couple to the longitudinal phi meson. So we can see that the phi K+K- and phi </a:t>
            </a:r>
            <a:r>
              <a:rPr lang="en-US" altLang="ko-KR" dirty="0" err="1"/>
              <a:t>e+e</a:t>
            </a:r>
            <a:r>
              <a:rPr lang="en-US" altLang="ko-KR" dirty="0"/>
              <a:t>- are complementary to each other.</a:t>
            </a:r>
            <a:endParaRPr lang="ko-KR" altLang="en-US" dirty="0"/>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11</a:t>
            </a:fld>
            <a:endParaRPr lang="ko-KR" altLang="en-US"/>
          </a:p>
        </p:txBody>
      </p:sp>
    </p:spTree>
    <p:extLst>
      <p:ext uri="{BB962C8B-B14F-4D97-AF65-F5344CB8AC3E}">
        <p14:creationId xmlns:p14="http://schemas.microsoft.com/office/powerpoint/2010/main" val="2049122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for the K1 decay, the distinction of angular distribution between different polarization modes is blur. If we compare p_1^2 and 2m_V^2 term, the final vector meson momentum is suppressed compared to its mass, which increases its ambiguity.</a:t>
            </a:r>
            <a:endParaRPr lang="ko-KR" altLang="en-US" dirty="0"/>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12</a:t>
            </a:fld>
            <a:endParaRPr lang="ko-KR" altLang="en-US"/>
          </a:p>
        </p:txBody>
      </p:sp>
    </p:spTree>
    <p:extLst>
      <p:ext uri="{BB962C8B-B14F-4D97-AF65-F5344CB8AC3E}">
        <p14:creationId xmlns:p14="http://schemas.microsoft.com/office/powerpoint/2010/main" val="1410160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However this matter can be resolved by measuring the final vector meson polarization, which is expected to be feasible in future J-PARC experiment. If we decompose the decay amplitude previously derived with respect to the polarization of the final vector meson, we can obtain the following decay amplitude. </a:t>
            </a:r>
            <a:endParaRPr lang="ko-KR" altLang="en-US" dirty="0"/>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13</a:t>
            </a:fld>
            <a:endParaRPr lang="ko-KR" altLang="en-US"/>
          </a:p>
        </p:txBody>
      </p:sp>
    </p:spTree>
    <p:extLst>
      <p:ext uri="{BB962C8B-B14F-4D97-AF65-F5344CB8AC3E}">
        <p14:creationId xmlns:p14="http://schemas.microsoft.com/office/powerpoint/2010/main" val="3464673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Now we can see that the separation of polarization is clear. If we isolate the longitudinal K*, we can also isolate the initial K1 polarization by measuring the forward or backward direction.</a:t>
            </a:r>
          </a:p>
          <a:p>
            <a:endParaRPr lang="en-US" altLang="ko-KR" dirty="0"/>
          </a:p>
          <a:p>
            <a:endParaRPr lang="en-US" altLang="ko-KR" dirty="0"/>
          </a:p>
          <a:p>
            <a:r>
              <a:rPr lang="en-US" altLang="ko-KR" dirty="0"/>
              <a:t>Next, we analyze the final vector meson in A → VP decay.</a:t>
            </a:r>
            <a:br>
              <a:rPr lang="en-US" altLang="ko-KR" dirty="0"/>
            </a:br>
            <a:r>
              <a:rPr lang="en-US" altLang="ko-KR" dirty="0"/>
              <a:t>By measuring the angular distribution of this final meson, we can infer its polarization state.</a:t>
            </a:r>
            <a:br>
              <a:rPr lang="en-US" altLang="ko-KR" dirty="0"/>
            </a:br>
            <a:r>
              <a:rPr lang="en-US" altLang="ko-KR" dirty="0"/>
              <a:t>This helps us distinguish whether the parent particle was an axial-vector meson.</a:t>
            </a:r>
            <a:endParaRPr lang="ko-KR" altLang="en-US" dirty="0"/>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14</a:t>
            </a:fld>
            <a:endParaRPr lang="ko-KR" altLang="en-US"/>
          </a:p>
        </p:txBody>
      </p:sp>
    </p:spTree>
    <p:extLst>
      <p:ext uri="{BB962C8B-B14F-4D97-AF65-F5344CB8AC3E}">
        <p14:creationId xmlns:p14="http://schemas.microsoft.com/office/powerpoint/2010/main" val="3331609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summarize my talk, we have calculated the angular distribution of a vector meson decay using the effective </a:t>
            </a:r>
            <a:r>
              <a:rPr lang="en-US" altLang="ko-KR" dirty="0" err="1"/>
              <a:t>lagrangian</a:t>
            </a:r>
            <a:r>
              <a:rPr lang="en-US" altLang="ko-KR" dirty="0"/>
              <a:t> and helicity method and they yield the same result. When vector meson decays into two pseudoscalar mesons, we can find longitudinal vector meson in the forward or backward direction while when it decays into dilepton, we can find the transverse thus they are complementary to each other. Moreover when axial vector meson decays into vector and pseudoscalar meson, we can figure out the initial k1 polarization by measuring the final vector meson polarization. Discerning the vector meson’s polarization will provide more clues about its mass shift inside the nuclear matter. Thank you for listening to my talk.</a:t>
            </a:r>
          </a:p>
          <a:p>
            <a:endParaRPr lang="en-US" altLang="ko-KR" dirty="0"/>
          </a:p>
          <a:p>
            <a:endParaRPr lang="en-US" altLang="ko-KR" dirty="0"/>
          </a:p>
          <a:p>
            <a:endParaRPr lang="en-US" altLang="ko-KR" dirty="0"/>
          </a:p>
          <a:p>
            <a:pPr>
              <a:buFont typeface="Arial" panose="020B0604020202020204" pitchFamily="34" charset="0"/>
              <a:buChar char="•"/>
            </a:pPr>
            <a:r>
              <a:rPr lang="en-US" altLang="ko-KR" dirty="0"/>
              <a:t>Both the effective </a:t>
            </a:r>
            <a:r>
              <a:rPr lang="en-US" altLang="ko-KR" dirty="0" err="1"/>
              <a:t>Lagrangian</a:t>
            </a:r>
            <a:r>
              <a:rPr lang="en-US" altLang="ko-KR" dirty="0"/>
              <a:t> method and helicity formalism yield consistent results.</a:t>
            </a:r>
          </a:p>
          <a:p>
            <a:pPr>
              <a:buFont typeface="Arial" panose="020B0604020202020204" pitchFamily="34" charset="0"/>
              <a:buChar char="•"/>
            </a:pPr>
            <a:r>
              <a:rPr lang="en-US" altLang="ko-KR" dirty="0"/>
              <a:t>The polarization of vector mesons can be extracted from angular distributions.</a:t>
            </a:r>
          </a:p>
          <a:p>
            <a:pPr>
              <a:buFont typeface="Arial" panose="020B0604020202020204" pitchFamily="34" charset="0"/>
              <a:buChar char="•"/>
            </a:pPr>
            <a:r>
              <a:rPr lang="en-US" altLang="ko-KR" dirty="0"/>
              <a:t>Different decay modes highlight different polarization directions.</a:t>
            </a:r>
          </a:p>
          <a:p>
            <a:pPr>
              <a:buFont typeface="Arial" panose="020B0604020202020204" pitchFamily="34" charset="0"/>
              <a:buChar char="•"/>
            </a:pPr>
            <a:r>
              <a:rPr lang="en-US" altLang="ko-KR" dirty="0"/>
              <a:t>Most importantly, identifying (axial) vector meson polarization could offer new clues about possible </a:t>
            </a:r>
            <a:r>
              <a:rPr lang="en-US" altLang="ko-KR" b="1" dirty="0"/>
              <a:t>mass shifts</a:t>
            </a:r>
            <a:r>
              <a:rPr lang="en-US" altLang="ko-KR" dirty="0"/>
              <a:t>, which are important in understanding medium modifications in QCD.</a:t>
            </a:r>
          </a:p>
          <a:p>
            <a:endParaRPr lang="ko-KR" altLang="en-US" dirty="0"/>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15</a:t>
            </a:fld>
            <a:endParaRPr lang="ko-KR" altLang="en-US"/>
          </a:p>
        </p:txBody>
      </p:sp>
    </p:spTree>
    <p:extLst>
      <p:ext uri="{BB962C8B-B14F-4D97-AF65-F5344CB8AC3E}">
        <p14:creationId xmlns:p14="http://schemas.microsoft.com/office/powerpoint/2010/main" val="111991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buNone/>
            </a:pPr>
            <a:r>
              <a:rPr lang="en-US" altLang="ko-KR" dirty="0"/>
              <a:t>The main idea is by analyzing the direction and momentum of the decay particles, we can figure out the polarization of the original vector meson.</a:t>
            </a:r>
          </a:p>
          <a:p>
            <a:pPr>
              <a:buNone/>
            </a:pPr>
            <a:r>
              <a:rPr lang="en-US" altLang="ko-KR" dirty="0"/>
              <a:t>I’ll first introduce the reason why we need to know about the vector meson polarization. Then I’ll present the effective </a:t>
            </a:r>
            <a:r>
              <a:rPr lang="en-US" altLang="ko-KR" dirty="0" err="1"/>
              <a:t>Lagrangian</a:t>
            </a:r>
            <a:r>
              <a:rPr lang="en-US" altLang="ko-KR" dirty="0"/>
              <a:t> we used to describe the vector meson decay. By making use of the polarization tensor, we can untangle the decay amplitude for each polarization mode. Furthermore, the general angular distributions can not only be derived from the effective </a:t>
            </a:r>
            <a:r>
              <a:rPr lang="en-US" altLang="ko-KR" dirty="0" err="1"/>
              <a:t>Lagrangian</a:t>
            </a:r>
            <a:r>
              <a:rPr lang="en-US" altLang="ko-KR" dirty="0"/>
              <a:t>, but also from the helicity formalism. Finally I’ll show the angular dependence of the decay product for each polarization mode then summarize my talk.</a:t>
            </a:r>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2</a:t>
            </a:fld>
            <a:endParaRPr lang="ko-KR" altLang="en-US"/>
          </a:p>
        </p:txBody>
      </p:sp>
    </p:spTree>
    <p:extLst>
      <p:ext uri="{BB962C8B-B14F-4D97-AF65-F5344CB8AC3E}">
        <p14:creationId xmlns:p14="http://schemas.microsoft.com/office/powerpoint/2010/main" val="42837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necessity for the vector meson polarization is because QCD expects that the chiral symmetry is expected to be partially restored in hot and dense nuclear matter such as heavy ion collision.</a:t>
            </a:r>
          </a:p>
          <a:p>
            <a:r>
              <a:rPr lang="en-US" altLang="ko-KR" dirty="0"/>
              <a:t>Thus observing the mass shift, for example of a phi meson, or K* and K_1 which are chiral partners, is crucial.</a:t>
            </a:r>
          </a:p>
          <a:p>
            <a:r>
              <a:rPr lang="en-US" altLang="ko-KR" dirty="0"/>
              <a:t>However the mass shift of a vector meson in a nuclear medium is known to depend on its polarization modes so we need to isolate them separately.</a:t>
            </a:r>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3</a:t>
            </a:fld>
            <a:endParaRPr lang="ko-KR" altLang="en-US"/>
          </a:p>
        </p:txBody>
      </p:sp>
    </p:spTree>
    <p:extLst>
      <p:ext uri="{BB962C8B-B14F-4D97-AF65-F5344CB8AC3E}">
        <p14:creationId xmlns:p14="http://schemas.microsoft.com/office/powerpoint/2010/main" val="58872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have studied 3 decay modes. The vector meson decaying into two pseudoscalar mesons such as phi to K^+K^-, rho to pi </a:t>
            </a:r>
            <a:r>
              <a:rPr lang="en-US" altLang="ko-KR" dirty="0" err="1"/>
              <a:t>pi</a:t>
            </a:r>
            <a:r>
              <a:rPr lang="en-US" altLang="ko-KR" dirty="0"/>
              <a:t> and K*(892) to K pi. The second is the phi meson decaying into a pair of positron and electron by making use of the Vector Meson Dominance hypothesis.</a:t>
            </a:r>
          </a:p>
          <a:p>
            <a:r>
              <a:rPr lang="en-US" altLang="ko-KR" dirty="0"/>
              <a:t>The last one is the axial vector meson K1(1270) decaying into a vector meson and pseudoscalar meson, which are rho K and K* pi.</a:t>
            </a:r>
          </a:p>
          <a:p>
            <a:endParaRPr lang="en-US" altLang="ko-KR" dirty="0"/>
          </a:p>
          <a:p>
            <a:r>
              <a:rPr lang="en-US" altLang="ko-KR" dirty="0"/>
              <a:t>Using the </a:t>
            </a:r>
            <a:r>
              <a:rPr lang="en-US" altLang="ko-KR" dirty="0" err="1"/>
              <a:t>Lagrangian</a:t>
            </a:r>
            <a:r>
              <a:rPr lang="en-US" altLang="ko-KR" dirty="0"/>
              <a:t>, we extract the relevant coupling constants and the momenta of the decay products.</a:t>
            </a:r>
            <a:br>
              <a:rPr lang="en-US" altLang="ko-KR" dirty="0"/>
            </a:br>
            <a:r>
              <a:rPr lang="en-US" altLang="ko-KR" dirty="0"/>
              <a:t>We analyze three types of decays:</a:t>
            </a:r>
          </a:p>
          <a:p>
            <a:endParaRPr lang="ko-KR" altLang="en-US" dirty="0"/>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4</a:t>
            </a:fld>
            <a:endParaRPr lang="ko-KR" altLang="en-US"/>
          </a:p>
        </p:txBody>
      </p:sp>
    </p:spTree>
    <p:extLst>
      <p:ext uri="{BB962C8B-B14F-4D97-AF65-F5344CB8AC3E}">
        <p14:creationId xmlns:p14="http://schemas.microsoft.com/office/powerpoint/2010/main" val="179824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Using the effective </a:t>
            </a:r>
            <a:r>
              <a:rPr lang="en-US" altLang="ko-KR" dirty="0" err="1"/>
              <a:t>Lagrangian</a:t>
            </a:r>
            <a:r>
              <a:rPr lang="en-US" altLang="ko-KR" dirty="0"/>
              <a:t>, we can obtain the momentum of the produced particle in the </a:t>
            </a:r>
            <a:r>
              <a:rPr lang="en-US" altLang="ko-KR" dirty="0" err="1"/>
              <a:t>c.m.</a:t>
            </a:r>
            <a:r>
              <a:rPr lang="en-US" altLang="ko-KR" dirty="0"/>
              <a:t> frame and the coupling constants for each decay process as follows.</a:t>
            </a:r>
            <a:endParaRPr lang="ko-KR" altLang="en-US" dirty="0"/>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5</a:t>
            </a:fld>
            <a:endParaRPr lang="ko-KR" altLang="en-US"/>
          </a:p>
        </p:txBody>
      </p:sp>
    </p:spTree>
    <p:extLst>
      <p:ext uri="{BB962C8B-B14F-4D97-AF65-F5344CB8AC3E}">
        <p14:creationId xmlns:p14="http://schemas.microsoft.com/office/powerpoint/2010/main" val="84584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Here I present the result that the decay amplitude for transverse and longitudinal polarization mode of the initial vector meson can be computed using the corresponding polarization tensor. The subscript T and L denote the initial meson polarization. The polar angle theta is defined to be the decay angle of the produced particle with respect to the momentum of the vector meson in the Lab frame. Alpha is the dilepton decay is the fine structure constant.</a:t>
            </a:r>
          </a:p>
          <a:p>
            <a:endParaRPr lang="en-US" altLang="ko-KR" dirty="0"/>
          </a:p>
          <a:p>
            <a:r>
              <a:rPr lang="en-US" altLang="ko-KR" dirty="0"/>
              <a:t>The angular distribution of the decay products is a key observable.</a:t>
            </a:r>
            <a:br>
              <a:rPr lang="en-US" altLang="ko-KR" dirty="0"/>
            </a:br>
            <a:r>
              <a:rPr lang="en-US" altLang="ko-KR" dirty="0"/>
              <a:t>Different polarization states lead to distinct angular patterns.</a:t>
            </a:r>
            <a:br>
              <a:rPr lang="en-US" altLang="ko-KR" dirty="0"/>
            </a:br>
            <a:r>
              <a:rPr lang="en-US" altLang="ko-KR" dirty="0"/>
              <a:t>This provides a way to infer the polarization of the initial or final state mesons.</a:t>
            </a:r>
            <a:endParaRPr lang="ko-KR" altLang="en-US" dirty="0"/>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6</a:t>
            </a:fld>
            <a:endParaRPr lang="ko-KR" altLang="en-US"/>
          </a:p>
        </p:txBody>
      </p:sp>
    </p:spTree>
    <p:extLst>
      <p:ext uri="{BB962C8B-B14F-4D97-AF65-F5344CB8AC3E}">
        <p14:creationId xmlns:p14="http://schemas.microsoft.com/office/powerpoint/2010/main" val="207712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Moreover the decay angular distribution of three decay processes we computed can be unified into the linear combination of a decay amplitude for each polarization mode and the density matrix of the initial vector meson where rho_00 is the mixing amplitude of a longitudinal spin component </a:t>
            </a:r>
            <a:r>
              <a:rPr lang="en-US" altLang="ko-KR" dirty="0" err="1"/>
              <a:t>Jz</a:t>
            </a:r>
            <a:r>
              <a:rPr lang="en-US" altLang="ko-KR" dirty="0"/>
              <a:t>=0.</a:t>
            </a:r>
            <a:endParaRPr lang="ko-KR" altLang="en-US" dirty="0"/>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7</a:t>
            </a:fld>
            <a:endParaRPr lang="ko-KR" altLang="en-US"/>
          </a:p>
        </p:txBody>
      </p:sp>
    </p:spTree>
    <p:extLst>
      <p:ext uri="{BB962C8B-B14F-4D97-AF65-F5344CB8AC3E}">
        <p14:creationId xmlns:p14="http://schemas.microsoft.com/office/powerpoint/2010/main" val="152962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more general angular distribution including the azimuthal angle can be derived using the effective </a:t>
            </a:r>
            <a:r>
              <a:rPr lang="en-US" altLang="ko-KR" dirty="0" err="1"/>
              <a:t>lagrangian</a:t>
            </a:r>
            <a:r>
              <a:rPr lang="en-US" altLang="ko-KR" dirty="0"/>
              <a:t> but now assuming that the initial state is a mixture of three different vector meson angular momentum eigenstate with the respective amplitude </a:t>
            </a:r>
            <a:r>
              <a:rPr lang="en-US" altLang="ko-KR" dirty="0" err="1"/>
              <a:t>a_M</a:t>
            </a:r>
            <a:r>
              <a:rPr lang="en-US" altLang="ko-KR" dirty="0"/>
              <a:t>.</a:t>
            </a:r>
          </a:p>
          <a:p>
            <a:r>
              <a:rPr lang="en-US" altLang="ko-KR" dirty="0"/>
              <a:t>Another method is the helicity formalism which makes use of the Wigner D-matrix. This is done by boosting along the z-axis from the rest frame of the initial particle then making a rotation so that the z-axis aligns with the momentum of the produced particle in the initial particle rest frame.</a:t>
            </a:r>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8</a:t>
            </a:fld>
            <a:endParaRPr lang="ko-KR" altLang="en-US"/>
          </a:p>
        </p:txBody>
      </p:sp>
    </p:spTree>
    <p:extLst>
      <p:ext uri="{BB962C8B-B14F-4D97-AF65-F5344CB8AC3E}">
        <p14:creationId xmlns:p14="http://schemas.microsoft.com/office/powerpoint/2010/main" val="371738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Both methods yield the same result for each decay process as follows. The general angular distribution of the produced particle is now expressed in terms of the polar angle theta, the azimuthal angle phi and the spin density matrix element. Averaging over the azimuthal angle we obtain the same polar angle distribution which is previously mentioned. When rho_00 term is 1/3, the initial particle is said to be unpolarized. If it is 0 or 1, each indicates the transversely and longitudinally polarized state, respectively.</a:t>
            </a:r>
            <a:endParaRPr lang="ko-KR" altLang="en-US" dirty="0"/>
          </a:p>
        </p:txBody>
      </p:sp>
      <p:sp>
        <p:nvSpPr>
          <p:cNvPr id="4" name="슬라이드 번호 개체 틀 3"/>
          <p:cNvSpPr>
            <a:spLocks noGrp="1"/>
          </p:cNvSpPr>
          <p:nvPr>
            <p:ph type="sldNum" sz="quarter" idx="5"/>
          </p:nvPr>
        </p:nvSpPr>
        <p:spPr/>
        <p:txBody>
          <a:bodyPr/>
          <a:lstStyle/>
          <a:p>
            <a:fld id="{D16A4B3D-0E15-46AD-ADB3-435D87671715}" type="slidenum">
              <a:rPr lang="ko-KR" altLang="en-US" smtClean="0"/>
              <a:t>9</a:t>
            </a:fld>
            <a:endParaRPr lang="ko-KR" altLang="en-US"/>
          </a:p>
        </p:txBody>
      </p:sp>
    </p:spTree>
    <p:extLst>
      <p:ext uri="{BB962C8B-B14F-4D97-AF65-F5344CB8AC3E}">
        <p14:creationId xmlns:p14="http://schemas.microsoft.com/office/powerpoint/2010/main" val="292171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DFC1D91-4FA1-752D-E140-ABC4D719E52A}"/>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CD9BAFC2-0144-7F04-C690-587A9AD710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65585D6F-4AB2-8126-739D-436AA5D237DF}"/>
              </a:ext>
            </a:extLst>
          </p:cNvPr>
          <p:cNvSpPr>
            <a:spLocks noGrp="1"/>
          </p:cNvSpPr>
          <p:nvPr>
            <p:ph type="dt" sz="half" idx="10"/>
          </p:nvPr>
        </p:nvSpPr>
        <p:spPr/>
        <p:txBody>
          <a:bodyPr/>
          <a:lstStyle/>
          <a:p>
            <a:fld id="{4AD00561-CBCA-4787-9CA9-A242FEBF61D3}" type="datetimeFigureOut">
              <a:rPr lang="ko-KR" altLang="en-US" smtClean="0"/>
              <a:t>2025-05-27</a:t>
            </a:fld>
            <a:endParaRPr lang="ko-KR" altLang="en-US"/>
          </a:p>
        </p:txBody>
      </p:sp>
      <p:sp>
        <p:nvSpPr>
          <p:cNvPr id="5" name="바닥글 개체 틀 4">
            <a:extLst>
              <a:ext uri="{FF2B5EF4-FFF2-40B4-BE49-F238E27FC236}">
                <a16:creationId xmlns:a16="http://schemas.microsoft.com/office/drawing/2014/main" id="{0AE01D34-6D4F-CA82-8535-D7A66D878CB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6F1274B-9F69-6888-2519-1EC76008EC23}"/>
              </a:ext>
            </a:extLst>
          </p:cNvPr>
          <p:cNvSpPr>
            <a:spLocks noGrp="1"/>
          </p:cNvSpPr>
          <p:nvPr>
            <p:ph type="sldNum" sz="quarter" idx="12"/>
          </p:nvPr>
        </p:nvSpPr>
        <p:spPr/>
        <p:txBody>
          <a:bodyPr/>
          <a:lstStyle/>
          <a:p>
            <a:fld id="{B6BF0DEF-EAF0-427E-B8FC-7214D7DEE780}" type="slidenum">
              <a:rPr lang="ko-KR" altLang="en-US" smtClean="0"/>
              <a:t>‹#›</a:t>
            </a:fld>
            <a:endParaRPr lang="ko-KR" altLang="en-US"/>
          </a:p>
        </p:txBody>
      </p:sp>
    </p:spTree>
    <p:extLst>
      <p:ext uri="{BB962C8B-B14F-4D97-AF65-F5344CB8AC3E}">
        <p14:creationId xmlns:p14="http://schemas.microsoft.com/office/powerpoint/2010/main" val="418578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AFFA5EF-B755-02B6-BE32-669EA6294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F861C8F5-A21A-B9E0-8E03-7D67FD34829C}"/>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517F43C-FCDD-1A37-CECE-0A7ABE8FC4EE}"/>
              </a:ext>
            </a:extLst>
          </p:cNvPr>
          <p:cNvSpPr>
            <a:spLocks noGrp="1"/>
          </p:cNvSpPr>
          <p:nvPr>
            <p:ph type="dt" sz="half" idx="10"/>
          </p:nvPr>
        </p:nvSpPr>
        <p:spPr/>
        <p:txBody>
          <a:bodyPr/>
          <a:lstStyle/>
          <a:p>
            <a:fld id="{4AD00561-CBCA-4787-9CA9-A242FEBF61D3}" type="datetimeFigureOut">
              <a:rPr lang="ko-KR" altLang="en-US" smtClean="0"/>
              <a:t>2025-05-27</a:t>
            </a:fld>
            <a:endParaRPr lang="ko-KR" altLang="en-US"/>
          </a:p>
        </p:txBody>
      </p:sp>
      <p:sp>
        <p:nvSpPr>
          <p:cNvPr id="5" name="바닥글 개체 틀 4">
            <a:extLst>
              <a:ext uri="{FF2B5EF4-FFF2-40B4-BE49-F238E27FC236}">
                <a16:creationId xmlns:a16="http://schemas.microsoft.com/office/drawing/2014/main" id="{5961E5A7-1F86-9980-14C7-9754038074D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16A6777-597B-19C1-ED38-A0194858042F}"/>
              </a:ext>
            </a:extLst>
          </p:cNvPr>
          <p:cNvSpPr>
            <a:spLocks noGrp="1"/>
          </p:cNvSpPr>
          <p:nvPr>
            <p:ph type="sldNum" sz="quarter" idx="12"/>
          </p:nvPr>
        </p:nvSpPr>
        <p:spPr/>
        <p:txBody>
          <a:bodyPr/>
          <a:lstStyle/>
          <a:p>
            <a:fld id="{B6BF0DEF-EAF0-427E-B8FC-7214D7DEE780}" type="slidenum">
              <a:rPr lang="ko-KR" altLang="en-US" smtClean="0"/>
              <a:t>‹#›</a:t>
            </a:fld>
            <a:endParaRPr lang="ko-KR" altLang="en-US"/>
          </a:p>
        </p:txBody>
      </p:sp>
    </p:spTree>
    <p:extLst>
      <p:ext uri="{BB962C8B-B14F-4D97-AF65-F5344CB8AC3E}">
        <p14:creationId xmlns:p14="http://schemas.microsoft.com/office/powerpoint/2010/main" val="16746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0EAB9E7C-C750-2052-B999-9B4315F46354}"/>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5F2A1AD9-CAEE-8403-F9CF-4E28D5B8A0C4}"/>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D11023B-F1F1-7838-663D-585CE1DCBFFB}"/>
              </a:ext>
            </a:extLst>
          </p:cNvPr>
          <p:cNvSpPr>
            <a:spLocks noGrp="1"/>
          </p:cNvSpPr>
          <p:nvPr>
            <p:ph type="dt" sz="half" idx="10"/>
          </p:nvPr>
        </p:nvSpPr>
        <p:spPr/>
        <p:txBody>
          <a:bodyPr/>
          <a:lstStyle/>
          <a:p>
            <a:fld id="{4AD00561-CBCA-4787-9CA9-A242FEBF61D3}" type="datetimeFigureOut">
              <a:rPr lang="ko-KR" altLang="en-US" smtClean="0"/>
              <a:t>2025-05-27</a:t>
            </a:fld>
            <a:endParaRPr lang="ko-KR" altLang="en-US"/>
          </a:p>
        </p:txBody>
      </p:sp>
      <p:sp>
        <p:nvSpPr>
          <p:cNvPr id="5" name="바닥글 개체 틀 4">
            <a:extLst>
              <a:ext uri="{FF2B5EF4-FFF2-40B4-BE49-F238E27FC236}">
                <a16:creationId xmlns:a16="http://schemas.microsoft.com/office/drawing/2014/main" id="{89978E7F-9BE4-1C62-7535-85985B33A91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CF0CE20-2452-318E-E375-8876373FC6FE}"/>
              </a:ext>
            </a:extLst>
          </p:cNvPr>
          <p:cNvSpPr>
            <a:spLocks noGrp="1"/>
          </p:cNvSpPr>
          <p:nvPr>
            <p:ph type="sldNum" sz="quarter" idx="12"/>
          </p:nvPr>
        </p:nvSpPr>
        <p:spPr/>
        <p:txBody>
          <a:bodyPr/>
          <a:lstStyle/>
          <a:p>
            <a:fld id="{B6BF0DEF-EAF0-427E-B8FC-7214D7DEE780}" type="slidenum">
              <a:rPr lang="ko-KR" altLang="en-US" smtClean="0"/>
              <a:t>‹#›</a:t>
            </a:fld>
            <a:endParaRPr lang="ko-KR" altLang="en-US"/>
          </a:p>
        </p:txBody>
      </p:sp>
    </p:spTree>
    <p:extLst>
      <p:ext uri="{BB962C8B-B14F-4D97-AF65-F5344CB8AC3E}">
        <p14:creationId xmlns:p14="http://schemas.microsoft.com/office/powerpoint/2010/main" val="110719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E00CDEB-201F-EC6C-889A-316B296BA448}"/>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80C554C8-B73F-65F0-1BEB-3EF3BE1DC805}"/>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2BC413C-F142-9915-72F0-20F42BDA1DAF}"/>
              </a:ext>
            </a:extLst>
          </p:cNvPr>
          <p:cNvSpPr>
            <a:spLocks noGrp="1"/>
          </p:cNvSpPr>
          <p:nvPr>
            <p:ph type="dt" sz="half" idx="10"/>
          </p:nvPr>
        </p:nvSpPr>
        <p:spPr/>
        <p:txBody>
          <a:bodyPr/>
          <a:lstStyle/>
          <a:p>
            <a:fld id="{4AD00561-CBCA-4787-9CA9-A242FEBF61D3}" type="datetimeFigureOut">
              <a:rPr lang="ko-KR" altLang="en-US" smtClean="0"/>
              <a:t>2025-05-27</a:t>
            </a:fld>
            <a:endParaRPr lang="ko-KR" altLang="en-US"/>
          </a:p>
        </p:txBody>
      </p:sp>
      <p:sp>
        <p:nvSpPr>
          <p:cNvPr id="5" name="바닥글 개체 틀 4">
            <a:extLst>
              <a:ext uri="{FF2B5EF4-FFF2-40B4-BE49-F238E27FC236}">
                <a16:creationId xmlns:a16="http://schemas.microsoft.com/office/drawing/2014/main" id="{05FF6101-6193-C5DF-C27B-069FA0C3A5E5}"/>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8B349AE-871E-86F2-18FC-DE89DE25B839}"/>
              </a:ext>
            </a:extLst>
          </p:cNvPr>
          <p:cNvSpPr>
            <a:spLocks noGrp="1"/>
          </p:cNvSpPr>
          <p:nvPr>
            <p:ph type="sldNum" sz="quarter" idx="12"/>
          </p:nvPr>
        </p:nvSpPr>
        <p:spPr/>
        <p:txBody>
          <a:bodyPr/>
          <a:lstStyle/>
          <a:p>
            <a:fld id="{B6BF0DEF-EAF0-427E-B8FC-7214D7DEE780}" type="slidenum">
              <a:rPr lang="ko-KR" altLang="en-US" smtClean="0"/>
              <a:t>‹#›</a:t>
            </a:fld>
            <a:endParaRPr lang="ko-KR" altLang="en-US"/>
          </a:p>
        </p:txBody>
      </p:sp>
    </p:spTree>
    <p:extLst>
      <p:ext uri="{BB962C8B-B14F-4D97-AF65-F5344CB8AC3E}">
        <p14:creationId xmlns:p14="http://schemas.microsoft.com/office/powerpoint/2010/main" val="82713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6AA7AE8-CF89-528C-37A6-E83AB0F69E54}"/>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270E207D-3BB2-63D2-EEFC-BF1226F7F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D42767CF-3798-CC3A-67B8-367476D7C7A8}"/>
              </a:ext>
            </a:extLst>
          </p:cNvPr>
          <p:cNvSpPr>
            <a:spLocks noGrp="1"/>
          </p:cNvSpPr>
          <p:nvPr>
            <p:ph type="dt" sz="half" idx="10"/>
          </p:nvPr>
        </p:nvSpPr>
        <p:spPr/>
        <p:txBody>
          <a:bodyPr/>
          <a:lstStyle/>
          <a:p>
            <a:fld id="{4AD00561-CBCA-4787-9CA9-A242FEBF61D3}" type="datetimeFigureOut">
              <a:rPr lang="ko-KR" altLang="en-US" smtClean="0"/>
              <a:t>2025-05-27</a:t>
            </a:fld>
            <a:endParaRPr lang="ko-KR" altLang="en-US"/>
          </a:p>
        </p:txBody>
      </p:sp>
      <p:sp>
        <p:nvSpPr>
          <p:cNvPr id="5" name="바닥글 개체 틀 4">
            <a:extLst>
              <a:ext uri="{FF2B5EF4-FFF2-40B4-BE49-F238E27FC236}">
                <a16:creationId xmlns:a16="http://schemas.microsoft.com/office/drawing/2014/main" id="{8B6C0F5B-DCFA-91A3-10E0-684DC8F2B7A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E3DDB25-B7D6-5E1F-495E-FAC129A3E6AA}"/>
              </a:ext>
            </a:extLst>
          </p:cNvPr>
          <p:cNvSpPr>
            <a:spLocks noGrp="1"/>
          </p:cNvSpPr>
          <p:nvPr>
            <p:ph type="sldNum" sz="quarter" idx="12"/>
          </p:nvPr>
        </p:nvSpPr>
        <p:spPr/>
        <p:txBody>
          <a:bodyPr/>
          <a:lstStyle/>
          <a:p>
            <a:fld id="{B6BF0DEF-EAF0-427E-B8FC-7214D7DEE780}" type="slidenum">
              <a:rPr lang="ko-KR" altLang="en-US" smtClean="0"/>
              <a:t>‹#›</a:t>
            </a:fld>
            <a:endParaRPr lang="ko-KR" altLang="en-US"/>
          </a:p>
        </p:txBody>
      </p:sp>
    </p:spTree>
    <p:extLst>
      <p:ext uri="{BB962C8B-B14F-4D97-AF65-F5344CB8AC3E}">
        <p14:creationId xmlns:p14="http://schemas.microsoft.com/office/powerpoint/2010/main" val="160176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359BC64-3AE6-6D4A-C0B7-1AF6C092953F}"/>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227B23D0-88C1-9A1A-D7B2-8D88C3313E0F}"/>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B3042F63-2FCC-49E7-EF83-4A140E204EEE}"/>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662F14D5-1957-FE9F-96EE-BA080C80C0B5}"/>
              </a:ext>
            </a:extLst>
          </p:cNvPr>
          <p:cNvSpPr>
            <a:spLocks noGrp="1"/>
          </p:cNvSpPr>
          <p:nvPr>
            <p:ph type="dt" sz="half" idx="10"/>
          </p:nvPr>
        </p:nvSpPr>
        <p:spPr/>
        <p:txBody>
          <a:bodyPr/>
          <a:lstStyle/>
          <a:p>
            <a:fld id="{4AD00561-CBCA-4787-9CA9-A242FEBF61D3}" type="datetimeFigureOut">
              <a:rPr lang="ko-KR" altLang="en-US" smtClean="0"/>
              <a:t>2025-05-27</a:t>
            </a:fld>
            <a:endParaRPr lang="ko-KR" altLang="en-US"/>
          </a:p>
        </p:txBody>
      </p:sp>
      <p:sp>
        <p:nvSpPr>
          <p:cNvPr id="6" name="바닥글 개체 틀 5">
            <a:extLst>
              <a:ext uri="{FF2B5EF4-FFF2-40B4-BE49-F238E27FC236}">
                <a16:creationId xmlns:a16="http://schemas.microsoft.com/office/drawing/2014/main" id="{88F46A7E-3434-42F3-43F7-E2CD00BA94C8}"/>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9BD1800-7FAB-27B7-F6BB-6747F9EAF5EA}"/>
              </a:ext>
            </a:extLst>
          </p:cNvPr>
          <p:cNvSpPr>
            <a:spLocks noGrp="1"/>
          </p:cNvSpPr>
          <p:nvPr>
            <p:ph type="sldNum" sz="quarter" idx="12"/>
          </p:nvPr>
        </p:nvSpPr>
        <p:spPr/>
        <p:txBody>
          <a:bodyPr/>
          <a:lstStyle/>
          <a:p>
            <a:fld id="{B6BF0DEF-EAF0-427E-B8FC-7214D7DEE780}" type="slidenum">
              <a:rPr lang="ko-KR" altLang="en-US" smtClean="0"/>
              <a:t>‹#›</a:t>
            </a:fld>
            <a:endParaRPr lang="ko-KR" altLang="en-US"/>
          </a:p>
        </p:txBody>
      </p:sp>
    </p:spTree>
    <p:extLst>
      <p:ext uri="{BB962C8B-B14F-4D97-AF65-F5344CB8AC3E}">
        <p14:creationId xmlns:p14="http://schemas.microsoft.com/office/powerpoint/2010/main" val="76008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1D63C87-4BE9-C541-D468-1A6CF26BBCA1}"/>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8C54625C-25B5-4B15-1933-1EC2D927DC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DB04F912-EDB9-60ED-2461-B132CAAA528B}"/>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07135AE2-1B77-1779-2F2E-DDC2BE2809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444A2EAA-81E8-5356-16A8-2763A64458A3}"/>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6BC045EB-A909-BEAB-974A-06A4119AF38C}"/>
              </a:ext>
            </a:extLst>
          </p:cNvPr>
          <p:cNvSpPr>
            <a:spLocks noGrp="1"/>
          </p:cNvSpPr>
          <p:nvPr>
            <p:ph type="dt" sz="half" idx="10"/>
          </p:nvPr>
        </p:nvSpPr>
        <p:spPr/>
        <p:txBody>
          <a:bodyPr/>
          <a:lstStyle/>
          <a:p>
            <a:fld id="{4AD00561-CBCA-4787-9CA9-A242FEBF61D3}" type="datetimeFigureOut">
              <a:rPr lang="ko-KR" altLang="en-US" smtClean="0"/>
              <a:t>2025-05-27</a:t>
            </a:fld>
            <a:endParaRPr lang="ko-KR" altLang="en-US"/>
          </a:p>
        </p:txBody>
      </p:sp>
      <p:sp>
        <p:nvSpPr>
          <p:cNvPr id="8" name="바닥글 개체 틀 7">
            <a:extLst>
              <a:ext uri="{FF2B5EF4-FFF2-40B4-BE49-F238E27FC236}">
                <a16:creationId xmlns:a16="http://schemas.microsoft.com/office/drawing/2014/main" id="{219ACF22-A89D-7530-BEEE-06B88A28DA2B}"/>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E0032674-1C62-21E9-FAD8-6E52DEDD40D6}"/>
              </a:ext>
            </a:extLst>
          </p:cNvPr>
          <p:cNvSpPr>
            <a:spLocks noGrp="1"/>
          </p:cNvSpPr>
          <p:nvPr>
            <p:ph type="sldNum" sz="quarter" idx="12"/>
          </p:nvPr>
        </p:nvSpPr>
        <p:spPr/>
        <p:txBody>
          <a:bodyPr/>
          <a:lstStyle/>
          <a:p>
            <a:fld id="{B6BF0DEF-EAF0-427E-B8FC-7214D7DEE780}" type="slidenum">
              <a:rPr lang="ko-KR" altLang="en-US" smtClean="0"/>
              <a:t>‹#›</a:t>
            </a:fld>
            <a:endParaRPr lang="ko-KR" altLang="en-US"/>
          </a:p>
        </p:txBody>
      </p:sp>
    </p:spTree>
    <p:extLst>
      <p:ext uri="{BB962C8B-B14F-4D97-AF65-F5344CB8AC3E}">
        <p14:creationId xmlns:p14="http://schemas.microsoft.com/office/powerpoint/2010/main" val="103347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916DC77-AF31-7FCB-901E-30FD991834A8}"/>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39722E3D-AE73-AD84-3BAB-931CC4577744}"/>
              </a:ext>
            </a:extLst>
          </p:cNvPr>
          <p:cNvSpPr>
            <a:spLocks noGrp="1"/>
          </p:cNvSpPr>
          <p:nvPr>
            <p:ph type="dt" sz="half" idx="10"/>
          </p:nvPr>
        </p:nvSpPr>
        <p:spPr/>
        <p:txBody>
          <a:bodyPr/>
          <a:lstStyle/>
          <a:p>
            <a:fld id="{4AD00561-CBCA-4787-9CA9-A242FEBF61D3}" type="datetimeFigureOut">
              <a:rPr lang="ko-KR" altLang="en-US" smtClean="0"/>
              <a:t>2025-05-27</a:t>
            </a:fld>
            <a:endParaRPr lang="ko-KR" altLang="en-US"/>
          </a:p>
        </p:txBody>
      </p:sp>
      <p:sp>
        <p:nvSpPr>
          <p:cNvPr id="4" name="바닥글 개체 틀 3">
            <a:extLst>
              <a:ext uri="{FF2B5EF4-FFF2-40B4-BE49-F238E27FC236}">
                <a16:creationId xmlns:a16="http://schemas.microsoft.com/office/drawing/2014/main" id="{0EF8681B-0EA0-11E2-3DD9-0DC55294D1A3}"/>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B95A8CA9-8D41-F03B-920C-6290805FBC65}"/>
              </a:ext>
            </a:extLst>
          </p:cNvPr>
          <p:cNvSpPr>
            <a:spLocks noGrp="1"/>
          </p:cNvSpPr>
          <p:nvPr>
            <p:ph type="sldNum" sz="quarter" idx="12"/>
          </p:nvPr>
        </p:nvSpPr>
        <p:spPr/>
        <p:txBody>
          <a:bodyPr/>
          <a:lstStyle/>
          <a:p>
            <a:fld id="{B6BF0DEF-EAF0-427E-B8FC-7214D7DEE780}" type="slidenum">
              <a:rPr lang="ko-KR" altLang="en-US" smtClean="0"/>
              <a:t>‹#›</a:t>
            </a:fld>
            <a:endParaRPr lang="ko-KR" altLang="en-US"/>
          </a:p>
        </p:txBody>
      </p:sp>
    </p:spTree>
    <p:extLst>
      <p:ext uri="{BB962C8B-B14F-4D97-AF65-F5344CB8AC3E}">
        <p14:creationId xmlns:p14="http://schemas.microsoft.com/office/powerpoint/2010/main" val="168507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8F85455F-18FF-5149-7340-B35FBEA8D534}"/>
              </a:ext>
            </a:extLst>
          </p:cNvPr>
          <p:cNvSpPr>
            <a:spLocks noGrp="1"/>
          </p:cNvSpPr>
          <p:nvPr>
            <p:ph type="dt" sz="half" idx="10"/>
          </p:nvPr>
        </p:nvSpPr>
        <p:spPr/>
        <p:txBody>
          <a:bodyPr/>
          <a:lstStyle/>
          <a:p>
            <a:fld id="{4AD00561-CBCA-4787-9CA9-A242FEBF61D3}" type="datetimeFigureOut">
              <a:rPr lang="ko-KR" altLang="en-US" smtClean="0"/>
              <a:t>2025-05-27</a:t>
            </a:fld>
            <a:endParaRPr lang="ko-KR" altLang="en-US"/>
          </a:p>
        </p:txBody>
      </p:sp>
      <p:sp>
        <p:nvSpPr>
          <p:cNvPr id="3" name="바닥글 개체 틀 2">
            <a:extLst>
              <a:ext uri="{FF2B5EF4-FFF2-40B4-BE49-F238E27FC236}">
                <a16:creationId xmlns:a16="http://schemas.microsoft.com/office/drawing/2014/main" id="{86C860AA-756E-BC32-E9D2-530222030108}"/>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682D40A6-64F1-C0D4-BD6B-E0602597C86E}"/>
              </a:ext>
            </a:extLst>
          </p:cNvPr>
          <p:cNvSpPr>
            <a:spLocks noGrp="1"/>
          </p:cNvSpPr>
          <p:nvPr>
            <p:ph type="sldNum" sz="quarter" idx="12"/>
          </p:nvPr>
        </p:nvSpPr>
        <p:spPr/>
        <p:txBody>
          <a:bodyPr/>
          <a:lstStyle/>
          <a:p>
            <a:fld id="{B6BF0DEF-EAF0-427E-B8FC-7214D7DEE780}" type="slidenum">
              <a:rPr lang="ko-KR" altLang="en-US" smtClean="0"/>
              <a:t>‹#›</a:t>
            </a:fld>
            <a:endParaRPr lang="ko-KR" altLang="en-US"/>
          </a:p>
        </p:txBody>
      </p:sp>
    </p:spTree>
    <p:extLst>
      <p:ext uri="{BB962C8B-B14F-4D97-AF65-F5344CB8AC3E}">
        <p14:creationId xmlns:p14="http://schemas.microsoft.com/office/powerpoint/2010/main" val="69993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F3CA438-9178-9B28-B572-06FAC1F5DBB9}"/>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E7E8F760-5279-C10A-8189-5E84605EF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0343F78F-934F-1DB5-08B3-C9F6A651F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1E161F81-B437-73A1-6CEE-6C2638FECAA6}"/>
              </a:ext>
            </a:extLst>
          </p:cNvPr>
          <p:cNvSpPr>
            <a:spLocks noGrp="1"/>
          </p:cNvSpPr>
          <p:nvPr>
            <p:ph type="dt" sz="half" idx="10"/>
          </p:nvPr>
        </p:nvSpPr>
        <p:spPr/>
        <p:txBody>
          <a:bodyPr/>
          <a:lstStyle/>
          <a:p>
            <a:fld id="{4AD00561-CBCA-4787-9CA9-A242FEBF61D3}" type="datetimeFigureOut">
              <a:rPr lang="ko-KR" altLang="en-US" smtClean="0"/>
              <a:t>2025-05-27</a:t>
            </a:fld>
            <a:endParaRPr lang="ko-KR" altLang="en-US"/>
          </a:p>
        </p:txBody>
      </p:sp>
      <p:sp>
        <p:nvSpPr>
          <p:cNvPr id="6" name="바닥글 개체 틀 5">
            <a:extLst>
              <a:ext uri="{FF2B5EF4-FFF2-40B4-BE49-F238E27FC236}">
                <a16:creationId xmlns:a16="http://schemas.microsoft.com/office/drawing/2014/main" id="{687A784A-465B-4F76-DC51-7147C0CCB95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D401C8C4-C459-C28C-F59C-907619926DBD}"/>
              </a:ext>
            </a:extLst>
          </p:cNvPr>
          <p:cNvSpPr>
            <a:spLocks noGrp="1"/>
          </p:cNvSpPr>
          <p:nvPr>
            <p:ph type="sldNum" sz="quarter" idx="12"/>
          </p:nvPr>
        </p:nvSpPr>
        <p:spPr/>
        <p:txBody>
          <a:bodyPr/>
          <a:lstStyle/>
          <a:p>
            <a:fld id="{B6BF0DEF-EAF0-427E-B8FC-7214D7DEE780}" type="slidenum">
              <a:rPr lang="ko-KR" altLang="en-US" smtClean="0"/>
              <a:t>‹#›</a:t>
            </a:fld>
            <a:endParaRPr lang="ko-KR" altLang="en-US"/>
          </a:p>
        </p:txBody>
      </p:sp>
    </p:spTree>
    <p:extLst>
      <p:ext uri="{BB962C8B-B14F-4D97-AF65-F5344CB8AC3E}">
        <p14:creationId xmlns:p14="http://schemas.microsoft.com/office/powerpoint/2010/main" val="80363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504C8CC-95DB-EEBF-EFEF-15D9B37F1A6F}"/>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9501ABFE-0D8C-58D6-7CDC-E1587BCF6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E81B9E23-6ED6-EFCB-EFA7-20F6981EB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4F98161A-EEE8-2450-9C9F-04C4F4E9555A}"/>
              </a:ext>
            </a:extLst>
          </p:cNvPr>
          <p:cNvSpPr>
            <a:spLocks noGrp="1"/>
          </p:cNvSpPr>
          <p:nvPr>
            <p:ph type="dt" sz="half" idx="10"/>
          </p:nvPr>
        </p:nvSpPr>
        <p:spPr/>
        <p:txBody>
          <a:bodyPr/>
          <a:lstStyle/>
          <a:p>
            <a:fld id="{4AD00561-CBCA-4787-9CA9-A242FEBF61D3}" type="datetimeFigureOut">
              <a:rPr lang="ko-KR" altLang="en-US" smtClean="0"/>
              <a:t>2025-05-27</a:t>
            </a:fld>
            <a:endParaRPr lang="ko-KR" altLang="en-US"/>
          </a:p>
        </p:txBody>
      </p:sp>
      <p:sp>
        <p:nvSpPr>
          <p:cNvPr id="6" name="바닥글 개체 틀 5">
            <a:extLst>
              <a:ext uri="{FF2B5EF4-FFF2-40B4-BE49-F238E27FC236}">
                <a16:creationId xmlns:a16="http://schemas.microsoft.com/office/drawing/2014/main" id="{55F8D0B2-963D-8354-DB77-B523E0AEEDE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EB2A141-8066-DC86-6045-F3E6BC333D55}"/>
              </a:ext>
            </a:extLst>
          </p:cNvPr>
          <p:cNvSpPr>
            <a:spLocks noGrp="1"/>
          </p:cNvSpPr>
          <p:nvPr>
            <p:ph type="sldNum" sz="quarter" idx="12"/>
          </p:nvPr>
        </p:nvSpPr>
        <p:spPr/>
        <p:txBody>
          <a:bodyPr/>
          <a:lstStyle/>
          <a:p>
            <a:fld id="{B6BF0DEF-EAF0-427E-B8FC-7214D7DEE780}" type="slidenum">
              <a:rPr lang="ko-KR" altLang="en-US" smtClean="0"/>
              <a:t>‹#›</a:t>
            </a:fld>
            <a:endParaRPr lang="ko-KR" altLang="en-US"/>
          </a:p>
        </p:txBody>
      </p:sp>
    </p:spTree>
    <p:extLst>
      <p:ext uri="{BB962C8B-B14F-4D97-AF65-F5344CB8AC3E}">
        <p14:creationId xmlns:p14="http://schemas.microsoft.com/office/powerpoint/2010/main" val="36631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F29EC26C-54F6-D1BF-D665-F52625D7D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92465C1B-3A27-FFD9-137C-09B4BD5C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8B0EDBE-BC00-2760-2617-8D03F24C82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00561-CBCA-4787-9CA9-A242FEBF61D3}" type="datetimeFigureOut">
              <a:rPr lang="ko-KR" altLang="en-US" smtClean="0"/>
              <a:t>2025-05-27</a:t>
            </a:fld>
            <a:endParaRPr lang="ko-KR" altLang="en-US"/>
          </a:p>
        </p:txBody>
      </p:sp>
      <p:sp>
        <p:nvSpPr>
          <p:cNvPr id="5" name="바닥글 개체 틀 4">
            <a:extLst>
              <a:ext uri="{FF2B5EF4-FFF2-40B4-BE49-F238E27FC236}">
                <a16:creationId xmlns:a16="http://schemas.microsoft.com/office/drawing/2014/main" id="{7FFD1166-E601-27AB-C899-BC5156D7D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A35A95E7-120D-50D5-72FD-AE8CEFA1EA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F0DEF-EAF0-427E-B8FC-7214D7DEE780}" type="slidenum">
              <a:rPr lang="ko-KR" altLang="en-US" smtClean="0"/>
              <a:t>‹#›</a:t>
            </a:fld>
            <a:endParaRPr lang="ko-KR" altLang="en-US"/>
          </a:p>
        </p:txBody>
      </p:sp>
    </p:spTree>
    <p:extLst>
      <p:ext uri="{BB962C8B-B14F-4D97-AF65-F5344CB8AC3E}">
        <p14:creationId xmlns:p14="http://schemas.microsoft.com/office/powerpoint/2010/main" val="63299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0.emf"/><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25.svg"/><Relationship Id="rId4" Type="http://schemas.openxmlformats.org/officeDocument/2006/relationships/image" Target="../media/image26.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50.png"/><Relationship Id="rId4" Type="http://schemas.openxmlformats.org/officeDocument/2006/relationships/image" Target="../media/image340.pn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7.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38.jp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hyperlink" Target="https://doi.org/10.1016/j.physletb.2021.13638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F1E4F7B1-4192-DEEA-CE19-647CF74C7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417" y="390169"/>
            <a:ext cx="3960175" cy="13554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E6EA90A-9636-EFA7-A435-966F2C16B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681" y="58131"/>
            <a:ext cx="3659826" cy="2000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ONSEI UNIVERSITY 1885 연세대학교">
            <a:extLst>
              <a:ext uri="{FF2B5EF4-FFF2-40B4-BE49-F238E27FC236}">
                <a16:creationId xmlns:a16="http://schemas.microsoft.com/office/drawing/2014/main" id="{C58EE81D-020F-1856-7D56-1F965F9457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891" y="45359"/>
            <a:ext cx="2045111" cy="2045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DB3ACC-EBA0-E71F-16F6-E10E0DCC7DA2}"/>
              </a:ext>
            </a:extLst>
          </p:cNvPr>
          <p:cNvSpPr txBox="1"/>
          <p:nvPr/>
        </p:nvSpPr>
        <p:spPr>
          <a:xfrm>
            <a:off x="-2" y="2046064"/>
            <a:ext cx="12192000" cy="2308324"/>
          </a:xfrm>
          <a:prstGeom prst="rect">
            <a:avLst/>
          </a:prstGeom>
          <a:noFill/>
          <a:ln>
            <a:noFill/>
          </a:ln>
        </p:spPr>
        <p:txBody>
          <a:bodyPr wrap="square" rtlCol="0">
            <a:spAutoFit/>
          </a:bodyPr>
          <a:lstStyle/>
          <a:p>
            <a:pPr algn="ctr"/>
            <a:r>
              <a:rPr lang="en-US" altLang="ko-KR" sz="4800" b="1" spc="-150" dirty="0">
                <a:ln>
                  <a:solidFill>
                    <a:schemeClr val="accent1">
                      <a:shade val="50000"/>
                      <a:alpha val="0"/>
                    </a:schemeClr>
                  </a:solidFill>
                </a:ln>
                <a:solidFill>
                  <a:srgbClr val="0000FF"/>
                </a:solidFill>
                <a:latin typeface="Rockwell" panose="02060603020205020403" pitchFamily="18" charset="0"/>
              </a:rPr>
              <a:t>The identification of (axial) vector</a:t>
            </a:r>
            <a:br>
              <a:rPr lang="en-US" altLang="ko-KR" sz="4800" b="1" spc="-150" dirty="0">
                <a:ln>
                  <a:solidFill>
                    <a:schemeClr val="accent1">
                      <a:shade val="50000"/>
                      <a:alpha val="0"/>
                    </a:schemeClr>
                  </a:solidFill>
                </a:ln>
                <a:solidFill>
                  <a:srgbClr val="0000FF"/>
                </a:solidFill>
                <a:latin typeface="Rockwell" panose="02060603020205020403" pitchFamily="18" charset="0"/>
              </a:rPr>
            </a:br>
            <a:r>
              <a:rPr lang="en-US" altLang="ko-KR" sz="4800" b="1" spc="-150" dirty="0">
                <a:ln>
                  <a:solidFill>
                    <a:schemeClr val="accent1">
                      <a:shade val="50000"/>
                      <a:alpha val="0"/>
                    </a:schemeClr>
                  </a:solidFill>
                </a:ln>
                <a:solidFill>
                  <a:srgbClr val="0000FF"/>
                </a:solidFill>
                <a:latin typeface="Rockwell" panose="02060603020205020403" pitchFamily="18" charset="0"/>
              </a:rPr>
              <a:t>meson polarization through</a:t>
            </a:r>
            <a:br>
              <a:rPr lang="en-US" altLang="ko-KR" sz="4800" b="1" spc="-150" dirty="0">
                <a:ln>
                  <a:solidFill>
                    <a:schemeClr val="accent1">
                      <a:shade val="50000"/>
                      <a:alpha val="0"/>
                    </a:schemeClr>
                  </a:solidFill>
                </a:ln>
                <a:solidFill>
                  <a:srgbClr val="0000FF"/>
                </a:solidFill>
                <a:latin typeface="Rockwell" panose="02060603020205020403" pitchFamily="18" charset="0"/>
              </a:rPr>
            </a:br>
            <a:r>
              <a:rPr lang="en-US" altLang="ko-KR" sz="4800" b="1" spc="-150" dirty="0">
                <a:ln>
                  <a:solidFill>
                    <a:schemeClr val="accent1">
                      <a:shade val="50000"/>
                      <a:alpha val="0"/>
                    </a:schemeClr>
                  </a:solidFill>
                </a:ln>
                <a:solidFill>
                  <a:srgbClr val="0000FF"/>
                </a:solidFill>
                <a:latin typeface="Rockwell" panose="02060603020205020403" pitchFamily="18" charset="0"/>
              </a:rPr>
              <a:t>its 2-body decay</a:t>
            </a:r>
          </a:p>
        </p:txBody>
      </p:sp>
      <p:sp>
        <p:nvSpPr>
          <p:cNvPr id="9" name="부제목 2">
            <a:extLst>
              <a:ext uri="{FF2B5EF4-FFF2-40B4-BE49-F238E27FC236}">
                <a16:creationId xmlns:a16="http://schemas.microsoft.com/office/drawing/2014/main" id="{4CF03E80-4311-E268-D66B-CF0231D07C41}"/>
              </a:ext>
            </a:extLst>
          </p:cNvPr>
          <p:cNvSpPr>
            <a:spLocks noGrp="1"/>
          </p:cNvSpPr>
          <p:nvPr>
            <p:ph type="subTitle" idx="1"/>
          </p:nvPr>
        </p:nvSpPr>
        <p:spPr>
          <a:xfrm>
            <a:off x="1" y="4654794"/>
            <a:ext cx="12191999" cy="2145075"/>
          </a:xfrm>
        </p:spPr>
        <p:txBody>
          <a:bodyPr>
            <a:normAutofit fontScale="92500" lnSpcReduction="10000"/>
          </a:bodyPr>
          <a:lstStyle/>
          <a:p>
            <a:r>
              <a:rPr lang="en-US" altLang="ko-KR" sz="2800" b="1" dirty="0">
                <a:solidFill>
                  <a:srgbClr val="002060"/>
                </a:solidFill>
                <a:latin typeface="Georgia" panose="02040502050405020303" pitchFamily="18" charset="0"/>
              </a:rPr>
              <a:t>In Woo Park</a:t>
            </a:r>
          </a:p>
          <a:p>
            <a:r>
              <a:rPr lang="en-US" altLang="ko-KR" sz="2800" b="1" dirty="0">
                <a:solidFill>
                  <a:srgbClr val="002060"/>
                </a:solidFill>
                <a:latin typeface="Georgia" panose="02040502050405020303" pitchFamily="18" charset="0"/>
              </a:rPr>
              <a:t>Yonsei University, Nuclear Theory and Hadron Group</a:t>
            </a:r>
          </a:p>
          <a:p>
            <a:r>
              <a:rPr lang="en-US" altLang="ko-KR" sz="2800" b="1" dirty="0">
                <a:solidFill>
                  <a:srgbClr val="002060"/>
                </a:solidFill>
                <a:latin typeface="Georgia" panose="02040502050405020303" pitchFamily="18" charset="0"/>
              </a:rPr>
              <a:t>Advisor: Su Houng Lee</a:t>
            </a:r>
          </a:p>
          <a:p>
            <a:r>
              <a:rPr lang="en-US" altLang="ko-KR" sz="2800" b="1" dirty="0">
                <a:solidFill>
                  <a:srgbClr val="002060"/>
                </a:solidFill>
                <a:latin typeface="Georgia" panose="02040502050405020303" pitchFamily="18" charset="0"/>
              </a:rPr>
              <a:t>Coworker: Hiroyuki Sako(JAEA), Kazuya Aoki(KEK), Philipp Gubler(JAEA), Su Houng Lee(Yonsei University)</a:t>
            </a:r>
            <a:endParaRPr lang="ko-KR" altLang="en-US" sz="2800" b="1" dirty="0">
              <a:solidFill>
                <a:srgbClr val="002060"/>
              </a:solidFill>
              <a:latin typeface="Georgia" panose="02040502050405020303" pitchFamily="18" charset="0"/>
            </a:endParaRPr>
          </a:p>
        </p:txBody>
      </p:sp>
    </p:spTree>
    <p:extLst>
      <p:ext uri="{BB962C8B-B14F-4D97-AF65-F5344CB8AC3E}">
        <p14:creationId xmlns:p14="http://schemas.microsoft.com/office/powerpoint/2010/main" val="1526523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그룹 28">
            <a:extLst>
              <a:ext uri="{FF2B5EF4-FFF2-40B4-BE49-F238E27FC236}">
                <a16:creationId xmlns:a16="http://schemas.microsoft.com/office/drawing/2014/main" id="{04D0A5D4-19B0-FBC8-2A1E-7FFD05E670C5}"/>
              </a:ext>
            </a:extLst>
          </p:cNvPr>
          <p:cNvGrpSpPr/>
          <p:nvPr/>
        </p:nvGrpSpPr>
        <p:grpSpPr>
          <a:xfrm>
            <a:off x="109174" y="984801"/>
            <a:ext cx="9577416" cy="5718116"/>
            <a:chOff x="886878" y="445971"/>
            <a:chExt cx="9577416" cy="5718116"/>
          </a:xfrm>
        </p:grpSpPr>
        <p:grpSp>
          <p:nvGrpSpPr>
            <p:cNvPr id="30" name="그룹 29">
              <a:extLst>
                <a:ext uri="{FF2B5EF4-FFF2-40B4-BE49-F238E27FC236}">
                  <a16:creationId xmlns:a16="http://schemas.microsoft.com/office/drawing/2014/main" id="{B91839FC-E5FF-BF67-BCE8-59AC80F10D19}"/>
                </a:ext>
              </a:extLst>
            </p:cNvPr>
            <p:cNvGrpSpPr/>
            <p:nvPr/>
          </p:nvGrpSpPr>
          <p:grpSpPr>
            <a:xfrm>
              <a:off x="886878" y="445971"/>
              <a:ext cx="4782610" cy="2764018"/>
              <a:chOff x="892976" y="395187"/>
              <a:chExt cx="4782610" cy="2764018"/>
            </a:xfrm>
          </p:grpSpPr>
          <p:pic>
            <p:nvPicPr>
              <p:cNvPr id="35" name="그림 34">
                <a:extLst>
                  <a:ext uri="{FF2B5EF4-FFF2-40B4-BE49-F238E27FC236}">
                    <a16:creationId xmlns:a16="http://schemas.microsoft.com/office/drawing/2014/main" id="{799E4440-3362-AE2D-D156-8F3BB33A5049}"/>
                  </a:ext>
                </a:extLst>
              </p:cNvPr>
              <p:cNvPicPr>
                <a:picLocks noChangeAspect="1"/>
              </p:cNvPicPr>
              <p:nvPr/>
            </p:nvPicPr>
            <p:blipFill>
              <a:blip r:embed="rId3"/>
              <a:srcRect l="25350" r="25047" b="50401"/>
              <a:stretch/>
            </p:blipFill>
            <p:spPr>
              <a:xfrm>
                <a:off x="892976" y="395187"/>
                <a:ext cx="4782610" cy="2764018"/>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54D3118-2880-2D3A-EF24-71CFE0A33571}"/>
                      </a:ext>
                    </a:extLst>
                  </p:cNvPr>
                  <p:cNvSpPr txBox="1"/>
                  <p:nvPr/>
                </p:nvSpPr>
                <p:spPr>
                  <a:xfrm>
                    <a:off x="2981434" y="395187"/>
                    <a:ext cx="269415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3600" b="1" i="1" smtClean="0">
                              <a:gradFill>
                                <a:gsLst>
                                  <a:gs pos="0">
                                    <a:srgbClr val="006600"/>
                                  </a:gs>
                                  <a:gs pos="25000">
                                    <a:srgbClr val="339933"/>
                                  </a:gs>
                                  <a:gs pos="75000">
                                    <a:srgbClr val="00CC00"/>
                                  </a:gs>
                                  <a:gs pos="50000">
                                    <a:srgbClr val="339966"/>
                                  </a:gs>
                                  <a:gs pos="100000">
                                    <a:srgbClr val="00FF00"/>
                                  </a:gs>
                                </a:gsLst>
                                <a:lin ang="5400000" scaled="1"/>
                              </a:gradFill>
                              <a:latin typeface="Cambria Math" panose="02040503050406030204" pitchFamily="18" charset="0"/>
                            </a:rPr>
                            <m:t>𝝓</m:t>
                          </m:r>
                          <m:r>
                            <a:rPr lang="en-US" altLang="ko-KR" sz="3600" b="1" i="1">
                              <a:gradFill>
                                <a:gsLst>
                                  <a:gs pos="0">
                                    <a:srgbClr val="006600"/>
                                  </a:gs>
                                  <a:gs pos="25000">
                                    <a:srgbClr val="339933"/>
                                  </a:gs>
                                  <a:gs pos="75000">
                                    <a:srgbClr val="00CC00"/>
                                  </a:gs>
                                  <a:gs pos="50000">
                                    <a:srgbClr val="339966"/>
                                  </a:gs>
                                  <a:gs pos="100000">
                                    <a:srgbClr val="00FF00"/>
                                  </a:gs>
                                </a:gsLst>
                                <a:lin ang="5400000" scaled="1"/>
                              </a:gradFill>
                              <a:latin typeface="Cambria Math" panose="02040503050406030204" pitchFamily="18" charset="0"/>
                            </a:rPr>
                            <m:t>→</m:t>
                          </m:r>
                          <m:sSup>
                            <m:sSupPr>
                              <m:ctrlPr>
                                <a:rPr lang="en-US" altLang="ko-KR" sz="3600" b="1" i="1" smtClean="0">
                                  <a:gradFill>
                                    <a:gsLst>
                                      <a:gs pos="0">
                                        <a:srgbClr val="006600"/>
                                      </a:gs>
                                      <a:gs pos="25000">
                                        <a:srgbClr val="339933"/>
                                      </a:gs>
                                      <a:gs pos="75000">
                                        <a:srgbClr val="00CC00"/>
                                      </a:gs>
                                      <a:gs pos="50000">
                                        <a:srgbClr val="339966"/>
                                      </a:gs>
                                      <a:gs pos="100000">
                                        <a:srgbClr val="00FF00"/>
                                      </a:gs>
                                    </a:gsLst>
                                    <a:lin ang="5400000" scaled="1"/>
                                  </a:gradFill>
                                  <a:latin typeface="Cambria Math" panose="02040503050406030204" pitchFamily="18" charset="0"/>
                                </a:rPr>
                              </m:ctrlPr>
                            </m:sSupPr>
                            <m:e>
                              <m:r>
                                <a:rPr lang="en-US" altLang="ko-KR" sz="3600" b="1" i="1" smtClean="0">
                                  <a:gradFill>
                                    <a:gsLst>
                                      <a:gs pos="0">
                                        <a:srgbClr val="006600"/>
                                      </a:gs>
                                      <a:gs pos="25000">
                                        <a:srgbClr val="339933"/>
                                      </a:gs>
                                      <a:gs pos="75000">
                                        <a:srgbClr val="00CC00"/>
                                      </a:gs>
                                      <a:gs pos="50000">
                                        <a:srgbClr val="339966"/>
                                      </a:gs>
                                      <a:gs pos="100000">
                                        <a:srgbClr val="00FF00"/>
                                      </a:gs>
                                    </a:gsLst>
                                    <a:lin ang="5400000" scaled="1"/>
                                  </a:gradFill>
                                  <a:latin typeface="Cambria Math" panose="02040503050406030204" pitchFamily="18" charset="0"/>
                                </a:rPr>
                                <m:t>𝑲</m:t>
                              </m:r>
                            </m:e>
                            <m:sup>
                              <m:r>
                                <a:rPr lang="en-US" altLang="ko-KR" sz="3600" b="1" i="1" smtClean="0">
                                  <a:gradFill>
                                    <a:gsLst>
                                      <a:gs pos="0">
                                        <a:srgbClr val="006600"/>
                                      </a:gs>
                                      <a:gs pos="25000">
                                        <a:srgbClr val="339933"/>
                                      </a:gs>
                                      <a:gs pos="75000">
                                        <a:srgbClr val="00CC00"/>
                                      </a:gs>
                                      <a:gs pos="50000">
                                        <a:srgbClr val="339966"/>
                                      </a:gs>
                                      <a:gs pos="100000">
                                        <a:srgbClr val="00FF00"/>
                                      </a:gs>
                                    </a:gsLst>
                                    <a:lin ang="5400000" scaled="1"/>
                                  </a:gradFill>
                                  <a:latin typeface="Cambria Math" panose="02040503050406030204" pitchFamily="18" charset="0"/>
                                </a:rPr>
                                <m:t>+</m:t>
                              </m:r>
                            </m:sup>
                          </m:sSup>
                          <m:sSup>
                            <m:sSupPr>
                              <m:ctrlPr>
                                <a:rPr lang="en-US" altLang="ko-KR" sz="3600" b="1" i="1" smtClean="0">
                                  <a:gradFill>
                                    <a:gsLst>
                                      <a:gs pos="0">
                                        <a:srgbClr val="006600"/>
                                      </a:gs>
                                      <a:gs pos="25000">
                                        <a:srgbClr val="339933"/>
                                      </a:gs>
                                      <a:gs pos="75000">
                                        <a:srgbClr val="00CC00"/>
                                      </a:gs>
                                      <a:gs pos="50000">
                                        <a:srgbClr val="339966"/>
                                      </a:gs>
                                      <a:gs pos="100000">
                                        <a:srgbClr val="00FF00"/>
                                      </a:gs>
                                    </a:gsLst>
                                    <a:lin ang="5400000" scaled="1"/>
                                  </a:gradFill>
                                  <a:latin typeface="Cambria Math" panose="02040503050406030204" pitchFamily="18" charset="0"/>
                                </a:rPr>
                              </m:ctrlPr>
                            </m:sSupPr>
                            <m:e>
                              <m:r>
                                <a:rPr lang="en-US" altLang="ko-KR" sz="3600" b="1" i="1" smtClean="0">
                                  <a:gradFill>
                                    <a:gsLst>
                                      <a:gs pos="0">
                                        <a:srgbClr val="006600"/>
                                      </a:gs>
                                      <a:gs pos="25000">
                                        <a:srgbClr val="339933"/>
                                      </a:gs>
                                      <a:gs pos="75000">
                                        <a:srgbClr val="00CC00"/>
                                      </a:gs>
                                      <a:gs pos="50000">
                                        <a:srgbClr val="339966"/>
                                      </a:gs>
                                      <a:gs pos="100000">
                                        <a:srgbClr val="00FF00"/>
                                      </a:gs>
                                    </a:gsLst>
                                    <a:lin ang="5400000" scaled="1"/>
                                  </a:gradFill>
                                  <a:latin typeface="Cambria Math" panose="02040503050406030204" pitchFamily="18" charset="0"/>
                                </a:rPr>
                                <m:t>𝑲</m:t>
                              </m:r>
                            </m:e>
                            <m:sup>
                              <m:r>
                                <a:rPr lang="en-US" altLang="ko-KR" sz="3600" b="1" i="1" smtClean="0">
                                  <a:gradFill>
                                    <a:gsLst>
                                      <a:gs pos="0">
                                        <a:srgbClr val="006600"/>
                                      </a:gs>
                                      <a:gs pos="25000">
                                        <a:srgbClr val="339933"/>
                                      </a:gs>
                                      <a:gs pos="75000">
                                        <a:srgbClr val="00CC00"/>
                                      </a:gs>
                                      <a:gs pos="50000">
                                        <a:srgbClr val="339966"/>
                                      </a:gs>
                                      <a:gs pos="100000">
                                        <a:srgbClr val="00FF00"/>
                                      </a:gs>
                                    </a:gsLst>
                                    <a:lin ang="5400000" scaled="1"/>
                                  </a:gradFill>
                                  <a:latin typeface="Cambria Math" panose="02040503050406030204" pitchFamily="18" charset="0"/>
                                </a:rPr>
                                <m:t>−</m:t>
                              </m:r>
                            </m:sup>
                          </m:sSup>
                        </m:oMath>
                      </m:oMathPara>
                    </a14:m>
                    <a:endParaRPr lang="ko-KR" altLang="en-US" sz="3600" b="1" dirty="0">
                      <a:gradFill>
                        <a:gsLst>
                          <a:gs pos="0">
                            <a:srgbClr val="0000FF"/>
                          </a:gs>
                          <a:gs pos="25000">
                            <a:schemeClr val="accent1">
                              <a:lumMod val="45000"/>
                              <a:lumOff val="55000"/>
                            </a:schemeClr>
                          </a:gs>
                          <a:gs pos="50000">
                            <a:schemeClr val="accent1">
                              <a:lumMod val="45000"/>
                              <a:lumOff val="55000"/>
                            </a:schemeClr>
                          </a:gs>
                          <a:gs pos="75000">
                            <a:srgbClr val="B9CBE9"/>
                          </a:gs>
                          <a:gs pos="100000">
                            <a:schemeClr val="accent1">
                              <a:lumMod val="30000"/>
                              <a:lumOff val="70000"/>
                            </a:schemeClr>
                          </a:gs>
                        </a:gsLst>
                        <a:lin ang="5400000" scaled="1"/>
                      </a:gradFill>
                    </a:endParaRPr>
                  </a:p>
                </p:txBody>
              </p:sp>
            </mc:Choice>
            <mc:Fallback xmlns="">
              <p:sp>
                <p:nvSpPr>
                  <p:cNvPr id="36" name="TextBox 35">
                    <a:extLst>
                      <a:ext uri="{FF2B5EF4-FFF2-40B4-BE49-F238E27FC236}">
                        <a16:creationId xmlns:a16="http://schemas.microsoft.com/office/drawing/2014/main" id="{B54D3118-2880-2D3A-EF24-71CFE0A33571}"/>
                      </a:ext>
                    </a:extLst>
                  </p:cNvPr>
                  <p:cNvSpPr txBox="1">
                    <a:spLocks noRot="1" noChangeAspect="1" noMove="1" noResize="1" noEditPoints="1" noAdjustHandles="1" noChangeArrowheads="1" noChangeShapeType="1" noTextEdit="1"/>
                  </p:cNvSpPr>
                  <p:nvPr/>
                </p:nvSpPr>
                <p:spPr>
                  <a:xfrm>
                    <a:off x="2981434" y="395187"/>
                    <a:ext cx="2694152" cy="646331"/>
                  </a:xfrm>
                  <a:prstGeom prst="rect">
                    <a:avLst/>
                  </a:prstGeom>
                  <a:blipFill>
                    <a:blip r:embed="rId4"/>
                    <a:stretch>
                      <a:fillRect/>
                    </a:stretch>
                  </a:blipFill>
                </p:spPr>
                <p:txBody>
                  <a:bodyPr/>
                  <a:lstStyle/>
                  <a:p>
                    <a:r>
                      <a:rPr lang="ko-KR" altLang="en-US">
                        <a:noFill/>
                      </a:rPr>
                      <a:t> </a:t>
                    </a:r>
                  </a:p>
                </p:txBody>
              </p:sp>
            </mc:Fallback>
          </mc:AlternateContent>
        </p:grpSp>
        <p:grpSp>
          <p:nvGrpSpPr>
            <p:cNvPr id="31" name="그룹 30">
              <a:extLst>
                <a:ext uri="{FF2B5EF4-FFF2-40B4-BE49-F238E27FC236}">
                  <a16:creationId xmlns:a16="http://schemas.microsoft.com/office/drawing/2014/main" id="{62A5A5AB-DB7B-104A-CAA6-1A763E499353}"/>
                </a:ext>
              </a:extLst>
            </p:cNvPr>
            <p:cNvGrpSpPr/>
            <p:nvPr/>
          </p:nvGrpSpPr>
          <p:grpSpPr>
            <a:xfrm>
              <a:off x="886878" y="3429000"/>
              <a:ext cx="9577416" cy="2735087"/>
              <a:chOff x="886878" y="3429000"/>
              <a:chExt cx="9577416" cy="2735087"/>
            </a:xfrm>
          </p:grpSpPr>
          <p:pic>
            <p:nvPicPr>
              <p:cNvPr id="32" name="그림 31">
                <a:extLst>
                  <a:ext uri="{FF2B5EF4-FFF2-40B4-BE49-F238E27FC236}">
                    <a16:creationId xmlns:a16="http://schemas.microsoft.com/office/drawing/2014/main" id="{971C2C4D-4F19-785F-5C13-D272CE3A6C19}"/>
                  </a:ext>
                </a:extLst>
              </p:cNvPr>
              <p:cNvPicPr>
                <a:picLocks noChangeAspect="1"/>
              </p:cNvPicPr>
              <p:nvPr/>
            </p:nvPicPr>
            <p:blipFill>
              <a:blip r:embed="rId3"/>
              <a:srcRect t="50920"/>
              <a:stretch/>
            </p:blipFill>
            <p:spPr>
              <a:xfrm>
                <a:off x="886878" y="3429000"/>
                <a:ext cx="9577416" cy="2735087"/>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5AE341A-8F05-CAB9-17BD-6610E662A03E}"/>
                      </a:ext>
                    </a:extLst>
                  </p:cNvPr>
                  <p:cNvSpPr txBox="1"/>
                  <p:nvPr/>
                </p:nvSpPr>
                <p:spPr>
                  <a:xfrm>
                    <a:off x="3082596" y="3429000"/>
                    <a:ext cx="210725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3600" b="1" i="1" smtClean="0">
                              <a:gradFill flip="none" rotWithShape="1">
                                <a:gsLst>
                                  <a:gs pos="75000">
                                    <a:srgbClr val="FF9966"/>
                                  </a:gs>
                                  <a:gs pos="25000">
                                    <a:srgbClr val="FF5050"/>
                                  </a:gs>
                                  <a:gs pos="0">
                                    <a:srgbClr val="FF0000"/>
                                  </a:gs>
                                  <a:gs pos="50000">
                                    <a:srgbClr val="FF9933"/>
                                  </a:gs>
                                  <a:gs pos="100000">
                                    <a:srgbClr val="FFCC00"/>
                                  </a:gs>
                                </a:gsLst>
                                <a:lin ang="2700000" scaled="1"/>
                                <a:tileRect/>
                              </a:gradFill>
                              <a:latin typeface="Cambria Math" panose="02040503050406030204" pitchFamily="18" charset="0"/>
                            </a:rPr>
                            <m:t>𝝆</m:t>
                          </m:r>
                          <m:r>
                            <a:rPr lang="en-US" altLang="ko-KR" sz="3600" b="1" i="1">
                              <a:gradFill flip="none" rotWithShape="1">
                                <a:gsLst>
                                  <a:gs pos="75000">
                                    <a:srgbClr val="FF9966"/>
                                  </a:gs>
                                  <a:gs pos="25000">
                                    <a:srgbClr val="FF5050"/>
                                  </a:gs>
                                  <a:gs pos="0">
                                    <a:srgbClr val="FF0000"/>
                                  </a:gs>
                                  <a:gs pos="50000">
                                    <a:srgbClr val="FF9933"/>
                                  </a:gs>
                                  <a:gs pos="100000">
                                    <a:srgbClr val="FFCC00"/>
                                  </a:gs>
                                </a:gsLst>
                                <a:lin ang="2700000" scaled="1"/>
                                <a:tileRect/>
                              </a:gradFill>
                              <a:latin typeface="Cambria Math" panose="02040503050406030204" pitchFamily="18" charset="0"/>
                            </a:rPr>
                            <m:t>→</m:t>
                          </m:r>
                          <m:r>
                            <a:rPr lang="en-US" altLang="ko-KR" sz="3600" b="1" i="1" smtClean="0">
                              <a:gradFill flip="none" rotWithShape="1">
                                <a:gsLst>
                                  <a:gs pos="75000">
                                    <a:srgbClr val="FF9966"/>
                                  </a:gs>
                                  <a:gs pos="25000">
                                    <a:srgbClr val="FF5050"/>
                                  </a:gs>
                                  <a:gs pos="0">
                                    <a:srgbClr val="FF0000"/>
                                  </a:gs>
                                  <a:gs pos="50000">
                                    <a:srgbClr val="FF9933"/>
                                  </a:gs>
                                  <a:gs pos="100000">
                                    <a:srgbClr val="FFCC00"/>
                                  </a:gs>
                                </a:gsLst>
                                <a:lin ang="2700000" scaled="1"/>
                                <a:tileRect/>
                              </a:gradFill>
                              <a:latin typeface="Cambria Math" panose="02040503050406030204" pitchFamily="18" charset="0"/>
                            </a:rPr>
                            <m:t>𝝅𝝅</m:t>
                          </m:r>
                        </m:oMath>
                      </m:oMathPara>
                    </a14:m>
                    <a:endParaRPr lang="ko-KR" altLang="en-US" sz="3600" b="1" dirty="0">
                      <a:gradFill>
                        <a:gsLst>
                          <a:gs pos="0">
                            <a:srgbClr val="0000FF"/>
                          </a:gs>
                          <a:gs pos="25000">
                            <a:schemeClr val="accent1">
                              <a:lumMod val="45000"/>
                              <a:lumOff val="55000"/>
                            </a:schemeClr>
                          </a:gs>
                          <a:gs pos="50000">
                            <a:schemeClr val="accent1">
                              <a:lumMod val="45000"/>
                              <a:lumOff val="55000"/>
                            </a:schemeClr>
                          </a:gs>
                          <a:gs pos="75000">
                            <a:srgbClr val="B9CBE9"/>
                          </a:gs>
                          <a:gs pos="100000">
                            <a:schemeClr val="accent1">
                              <a:lumMod val="30000"/>
                              <a:lumOff val="70000"/>
                            </a:schemeClr>
                          </a:gs>
                        </a:gsLst>
                        <a:lin ang="5400000" scaled="1"/>
                      </a:gradFill>
                    </a:endParaRPr>
                  </a:p>
                </p:txBody>
              </p:sp>
            </mc:Choice>
            <mc:Fallback xmlns="">
              <p:sp>
                <p:nvSpPr>
                  <p:cNvPr id="33" name="TextBox 32">
                    <a:extLst>
                      <a:ext uri="{FF2B5EF4-FFF2-40B4-BE49-F238E27FC236}">
                        <a16:creationId xmlns:a16="http://schemas.microsoft.com/office/drawing/2014/main" id="{15AE341A-8F05-CAB9-17BD-6610E662A03E}"/>
                      </a:ext>
                    </a:extLst>
                  </p:cNvPr>
                  <p:cNvSpPr txBox="1">
                    <a:spLocks noRot="1" noChangeAspect="1" noMove="1" noResize="1" noEditPoints="1" noAdjustHandles="1" noChangeArrowheads="1" noChangeShapeType="1" noTextEdit="1"/>
                  </p:cNvSpPr>
                  <p:nvPr/>
                </p:nvSpPr>
                <p:spPr>
                  <a:xfrm>
                    <a:off x="3082596" y="3429000"/>
                    <a:ext cx="2107254" cy="646331"/>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6E3E085-0557-B100-FE97-A954B6F9476C}"/>
                      </a:ext>
                    </a:extLst>
                  </p:cNvPr>
                  <p:cNvSpPr txBox="1"/>
                  <p:nvPr/>
                </p:nvSpPr>
                <p:spPr>
                  <a:xfrm>
                    <a:off x="7749547" y="3429000"/>
                    <a:ext cx="2252292" cy="6806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ctrlPr>
                            </m:sSupPr>
                            <m:e>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𝑲</m:t>
                              </m:r>
                            </m:e>
                            <m:sup>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m:t>
                              </m:r>
                            </m:sup>
                          </m:sSup>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m:t>
                          </m:r>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𝑲</m:t>
                          </m:r>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𝝅</m:t>
                          </m:r>
                        </m:oMath>
                      </m:oMathPara>
                    </a14:m>
                    <a:endParaRPr lang="ko-KR" altLang="en-US" sz="2800" b="1" dirty="0"/>
                  </a:p>
                </p:txBody>
              </p:sp>
            </mc:Choice>
            <mc:Fallback xmlns="">
              <p:sp>
                <p:nvSpPr>
                  <p:cNvPr id="34" name="TextBox 33">
                    <a:extLst>
                      <a:ext uri="{FF2B5EF4-FFF2-40B4-BE49-F238E27FC236}">
                        <a16:creationId xmlns:a16="http://schemas.microsoft.com/office/drawing/2014/main" id="{46E3E085-0557-B100-FE97-A954B6F9476C}"/>
                      </a:ext>
                    </a:extLst>
                  </p:cNvPr>
                  <p:cNvSpPr txBox="1">
                    <a:spLocks noRot="1" noChangeAspect="1" noMove="1" noResize="1" noEditPoints="1" noAdjustHandles="1" noChangeArrowheads="1" noChangeShapeType="1" noTextEdit="1"/>
                  </p:cNvSpPr>
                  <p:nvPr/>
                </p:nvSpPr>
                <p:spPr>
                  <a:xfrm>
                    <a:off x="7749547" y="3429000"/>
                    <a:ext cx="2252292" cy="680638"/>
                  </a:xfrm>
                  <a:prstGeom prst="rect">
                    <a:avLst/>
                  </a:prstGeom>
                  <a:blipFill>
                    <a:blip r:embed="rId6"/>
                    <a:stretch>
                      <a:fillRect/>
                    </a:stretch>
                  </a:blipFill>
                </p:spPr>
                <p:txBody>
                  <a:bodyPr/>
                  <a:lstStyle/>
                  <a:p>
                    <a:r>
                      <a:rPr lang="ko-KR" altLang="en-US">
                        <a:noFill/>
                      </a:rPr>
                      <a:t> </a:t>
                    </a:r>
                  </a:p>
                </p:txBody>
              </p:sp>
            </mc:Fallback>
          </mc:AlternateContent>
        </p:grpSp>
      </p:grpSp>
      <p:sp>
        <p:nvSpPr>
          <p:cNvPr id="2" name="TextBox 1">
            <a:extLst>
              <a:ext uri="{FF2B5EF4-FFF2-40B4-BE49-F238E27FC236}">
                <a16:creationId xmlns:a16="http://schemas.microsoft.com/office/drawing/2014/main" id="{5EDE7BF3-54D3-EFFF-3241-69366B501F8B}"/>
              </a:ext>
            </a:extLst>
          </p:cNvPr>
          <p:cNvSpPr txBox="1"/>
          <p:nvPr/>
        </p:nvSpPr>
        <p:spPr>
          <a:xfrm>
            <a:off x="0" y="0"/>
            <a:ext cx="12192000" cy="707886"/>
          </a:xfrm>
          <a:prstGeom prst="rect">
            <a:avLst/>
          </a:prstGeom>
          <a:noFill/>
        </p:spPr>
        <p:txBody>
          <a:bodyPr wrap="square" rtlCol="0">
            <a:spAutoFit/>
          </a:bodyPr>
          <a:lstStyle/>
          <a:p>
            <a:pPr algn="ctr"/>
            <a:r>
              <a:rPr lang="en-US" altLang="ko-KR"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Result 1: Initial particle polarization analysis</a:t>
            </a:r>
            <a:endParaRPr lang="ko-KR" altLang="en-US"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endParaRPr>
          </a:p>
        </p:txBody>
      </p:sp>
      <p:sp>
        <p:nvSpPr>
          <p:cNvPr id="9" name="TextBox 8">
            <a:extLst>
              <a:ext uri="{FF2B5EF4-FFF2-40B4-BE49-F238E27FC236}">
                <a16:creationId xmlns:a16="http://schemas.microsoft.com/office/drawing/2014/main" id="{0EFB8AAA-5057-C877-00A5-69D25A8FAD78}"/>
              </a:ext>
            </a:extLst>
          </p:cNvPr>
          <p:cNvSpPr txBox="1"/>
          <p:nvPr/>
        </p:nvSpPr>
        <p:spPr>
          <a:xfrm>
            <a:off x="7409603" y="860530"/>
            <a:ext cx="4534152" cy="2954655"/>
          </a:xfrm>
          <a:prstGeom prst="rect">
            <a:avLst/>
          </a:prstGeom>
          <a:noFill/>
        </p:spPr>
        <p:txBody>
          <a:bodyPr wrap="square" lIns="0" tIns="0" rIns="0" bIns="0" rtlCol="0">
            <a:spAutoFit/>
          </a:bodyPr>
          <a:lstStyle/>
          <a:p>
            <a:r>
              <a:rPr lang="en-US" altLang="ko-KR" sz="3200" b="1" dirty="0">
                <a:latin typeface="Rockwell Condensed" panose="02060603050405020104" pitchFamily="18" charset="0"/>
                <a:ea typeface="Cascadia Code SemiBold" panose="020B0609020000020004" pitchFamily="49" charset="0"/>
                <a:cs typeface="Cascadia Code SemiBold" panose="020B0609020000020004" pitchFamily="49" charset="0"/>
              </a:rPr>
              <a:t>Forward / Backward:</a:t>
            </a:r>
            <a:r>
              <a:rPr lang="en-US" altLang="ko-KR" sz="3200" b="1" dirty="0">
                <a:solidFill>
                  <a:srgbClr val="FF0000"/>
                </a:solidFill>
                <a:latin typeface="Rockwell Condensed" panose="02060603050405020104" pitchFamily="18" charset="0"/>
                <a:ea typeface="Cascadia Code SemiBold" panose="020B0609020000020004" pitchFamily="49" charset="0"/>
                <a:cs typeface="Cascadia Code SemiBold" panose="020B0609020000020004" pitchFamily="49" charset="0"/>
              </a:rPr>
              <a:t> </a:t>
            </a:r>
            <a:r>
              <a:rPr lang="en-US" altLang="ko-KR" sz="3200" b="1" dirty="0">
                <a:solidFill>
                  <a:srgbClr val="0000FF"/>
                </a:solidFill>
                <a:latin typeface="Rockwell Condensed" panose="02060603050405020104" pitchFamily="18" charset="0"/>
                <a:ea typeface="Cascadia Code SemiBold" panose="020B0609020000020004" pitchFamily="49" charset="0"/>
                <a:cs typeface="Cascadia Code SemiBold" panose="020B0609020000020004" pitchFamily="49" charset="0"/>
              </a:rPr>
              <a:t>Longitudinal(O)</a:t>
            </a:r>
          </a:p>
          <a:p>
            <a:r>
              <a:rPr lang="en-US" altLang="ko-KR" sz="3200" b="1" dirty="0">
                <a:solidFill>
                  <a:srgbClr val="FF0000"/>
                </a:solidFill>
                <a:latin typeface="Rockwell Condensed" panose="02060603050405020104" pitchFamily="18" charset="0"/>
                <a:ea typeface="Cascadia Code SemiBold" panose="020B0609020000020004" pitchFamily="49" charset="0"/>
                <a:cs typeface="Cascadia Code SemiBold" panose="020B0609020000020004" pitchFamily="49" charset="0"/>
              </a:rPr>
              <a:t>Transverse(X)</a:t>
            </a:r>
          </a:p>
          <a:p>
            <a:r>
              <a:rPr lang="en-US" altLang="ko-KR" sz="3200" b="1" dirty="0">
                <a:latin typeface="Rockwell Condensed" panose="02060603050405020104" pitchFamily="18" charset="0"/>
                <a:ea typeface="Cascadia Code SemiBold" panose="020B0609020000020004" pitchFamily="49" charset="0"/>
                <a:cs typeface="Cascadia Code SemiBold" panose="020B0609020000020004" pitchFamily="49" charset="0"/>
              </a:rPr>
              <a:t>Perpendicular: </a:t>
            </a:r>
            <a:r>
              <a:rPr lang="en-US" altLang="ko-KR" sz="3200" b="1" dirty="0">
                <a:solidFill>
                  <a:srgbClr val="0000FF"/>
                </a:solidFill>
                <a:latin typeface="Rockwell Condensed" panose="02060603050405020104" pitchFamily="18" charset="0"/>
                <a:ea typeface="Cascadia Code SemiBold" panose="020B0609020000020004" pitchFamily="49" charset="0"/>
                <a:cs typeface="Cascadia Code SemiBold" panose="020B0609020000020004" pitchFamily="49" charset="0"/>
              </a:rPr>
              <a:t>Transverse(O)</a:t>
            </a:r>
          </a:p>
          <a:p>
            <a:r>
              <a:rPr lang="en-US" altLang="ko-KR" sz="3200" b="1" dirty="0">
                <a:solidFill>
                  <a:srgbClr val="FF0000"/>
                </a:solidFill>
                <a:latin typeface="Rockwell Condensed" panose="02060603050405020104" pitchFamily="18" charset="0"/>
                <a:ea typeface="Cascadia Code SemiBold" panose="020B0609020000020004" pitchFamily="49" charset="0"/>
                <a:cs typeface="Cascadia Code SemiBold" panose="020B0609020000020004" pitchFamily="49" charset="0"/>
              </a:rPr>
              <a:t>Longitudinal(X)</a:t>
            </a:r>
          </a:p>
        </p:txBody>
      </p:sp>
      <p:grpSp>
        <p:nvGrpSpPr>
          <p:cNvPr id="16" name="그룹 15">
            <a:extLst>
              <a:ext uri="{FF2B5EF4-FFF2-40B4-BE49-F238E27FC236}">
                <a16:creationId xmlns:a16="http://schemas.microsoft.com/office/drawing/2014/main" id="{382761E0-6C76-405F-CC17-5F99E58670DA}"/>
              </a:ext>
            </a:extLst>
          </p:cNvPr>
          <p:cNvGrpSpPr/>
          <p:nvPr/>
        </p:nvGrpSpPr>
        <p:grpSpPr>
          <a:xfrm>
            <a:off x="4267131" y="1112749"/>
            <a:ext cx="2805916" cy="2585501"/>
            <a:chOff x="6594490" y="1474174"/>
            <a:chExt cx="2805916" cy="2585501"/>
          </a:xfrm>
        </p:grpSpPr>
        <p:sp>
          <p:nvSpPr>
            <p:cNvPr id="17" name="곱하기 기호 16">
              <a:extLst>
                <a:ext uri="{FF2B5EF4-FFF2-40B4-BE49-F238E27FC236}">
                  <a16:creationId xmlns:a16="http://schemas.microsoft.com/office/drawing/2014/main" id="{11D5E79E-E1C4-3E09-94F7-5F64273E6ED0}"/>
                </a:ext>
              </a:extLst>
            </p:cNvPr>
            <p:cNvSpPr/>
            <p:nvPr/>
          </p:nvSpPr>
          <p:spPr>
            <a:xfrm>
              <a:off x="6947463" y="1474174"/>
              <a:ext cx="2090320" cy="1156138"/>
            </a:xfrm>
            <a:prstGeom prst="mathMultiply">
              <a:avLst/>
            </a:prstGeom>
            <a:gradFill>
              <a:gsLst>
                <a:gs pos="0">
                  <a:srgbClr val="FF0000"/>
                </a:gs>
                <a:gs pos="75000">
                  <a:srgbClr val="FF6600"/>
                </a:gs>
                <a:gs pos="50000">
                  <a:srgbClr val="FF5050"/>
                </a:gs>
                <a:gs pos="25000">
                  <a:srgbClr val="FF3300"/>
                </a:gs>
                <a:gs pos="100000">
                  <a:srgbClr val="FF6600"/>
                </a:gs>
              </a:gsLst>
              <a:lin ang="5400000" scaled="1"/>
            </a:gradFill>
            <a:ln>
              <a:noFill/>
            </a:ln>
            <a:effectLst>
              <a:glow rad="127000">
                <a:srgbClr val="FF00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 name="그룹 17">
              <a:extLst>
                <a:ext uri="{FF2B5EF4-FFF2-40B4-BE49-F238E27FC236}">
                  <a16:creationId xmlns:a16="http://schemas.microsoft.com/office/drawing/2014/main" id="{6DEA1FDF-7FC4-5F5C-28F1-6035804C37E0}"/>
                </a:ext>
              </a:extLst>
            </p:cNvPr>
            <p:cNvGrpSpPr/>
            <p:nvPr/>
          </p:nvGrpSpPr>
          <p:grpSpPr>
            <a:xfrm>
              <a:off x="6594490" y="2258790"/>
              <a:ext cx="2805916" cy="1800885"/>
              <a:chOff x="6594490" y="2258790"/>
              <a:chExt cx="2805916" cy="1800885"/>
            </a:xfrm>
          </p:grpSpPr>
          <p:grpSp>
            <p:nvGrpSpPr>
              <p:cNvPr id="19" name="그룹 18">
                <a:extLst>
                  <a:ext uri="{FF2B5EF4-FFF2-40B4-BE49-F238E27FC236}">
                    <a16:creationId xmlns:a16="http://schemas.microsoft.com/office/drawing/2014/main" id="{0218CFD3-B6F0-F45E-2D46-46D94A24D245}"/>
                  </a:ext>
                </a:extLst>
              </p:cNvPr>
              <p:cNvGrpSpPr/>
              <p:nvPr/>
            </p:nvGrpSpPr>
            <p:grpSpPr>
              <a:xfrm>
                <a:off x="7637448" y="2258790"/>
                <a:ext cx="720000" cy="1800885"/>
                <a:chOff x="7637448" y="2258790"/>
                <a:chExt cx="720000" cy="1800885"/>
              </a:xfrm>
            </p:grpSpPr>
            <p:sp>
              <p:nvSpPr>
                <p:cNvPr id="26" name="타원 25">
                  <a:extLst>
                    <a:ext uri="{FF2B5EF4-FFF2-40B4-BE49-F238E27FC236}">
                      <a16:creationId xmlns:a16="http://schemas.microsoft.com/office/drawing/2014/main" id="{7BBC39A2-601C-D035-5AB9-A7845805A751}"/>
                    </a:ext>
                  </a:extLst>
                </p:cNvPr>
                <p:cNvSpPr>
                  <a:spLocks noChangeAspect="1"/>
                </p:cNvSpPr>
                <p:nvPr/>
              </p:nvSpPr>
              <p:spPr>
                <a:xfrm>
                  <a:off x="7637448" y="2775426"/>
                  <a:ext cx="720000" cy="720000"/>
                </a:xfrm>
                <a:prstGeom prst="ellipse">
                  <a:avLst/>
                </a:prstGeom>
                <a:gradFill flip="none" rotWithShape="1">
                  <a:gsLst>
                    <a:gs pos="0">
                      <a:srgbClr val="CC99FF"/>
                    </a:gs>
                    <a:gs pos="25000">
                      <a:srgbClr val="CC00FF"/>
                    </a:gs>
                    <a:gs pos="50000">
                      <a:srgbClr val="9900CC">
                        <a:lumMod val="100000"/>
                      </a:srgbClr>
                    </a:gs>
                    <a:gs pos="75000">
                      <a:srgbClr val="CC00FF"/>
                    </a:gs>
                    <a:gs pos="100000">
                      <a:srgbClr val="CC99FF"/>
                    </a:gs>
                  </a:gsLst>
                  <a:lin ang="13500000" scaled="1"/>
                  <a:tileRect/>
                </a:gradFill>
                <a:ln>
                  <a:noFill/>
                </a:ln>
                <a:effectLst>
                  <a:softEdge rad="0"/>
                </a:effectLst>
                <a:scene3d>
                  <a:camera prst="orthographicFront"/>
                  <a:lightRig rig="twoPt" dir="t"/>
                </a:scene3d>
                <a:sp3d prstMaterial="metal">
                  <a:bevelT w="1016000" h="1016000"/>
                  <a:bevelB w="0" h="0"/>
                  <a:contourClr>
                    <a:schemeClr val="bg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tx1"/>
                    </a:solidFill>
                    <a:latin typeface="Cascadia Mono SemiLight" panose="020B0609020000020004" pitchFamily="49" charset="0"/>
                    <a:cs typeface="Cascadia Mono SemiLight" panose="020B0609020000020004" pitchFamily="49" charset="0"/>
                  </a:endParaRPr>
                </a:p>
              </p:txBody>
            </p:sp>
            <p:pic>
              <p:nvPicPr>
                <p:cNvPr id="27" name="그래픽 26" descr="왼쪽으로 굽은 화살표 단색으로 채워진">
                  <a:extLst>
                    <a:ext uri="{FF2B5EF4-FFF2-40B4-BE49-F238E27FC236}">
                      <a16:creationId xmlns:a16="http://schemas.microsoft.com/office/drawing/2014/main" id="{317B0C62-7491-C1F7-99C7-B421DED75FA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775806" y="2258790"/>
                  <a:ext cx="433635" cy="947101"/>
                </a:xfrm>
                <a:prstGeom prst="rect">
                  <a:avLst/>
                </a:prstGeom>
              </p:spPr>
            </p:pic>
            <p:pic>
              <p:nvPicPr>
                <p:cNvPr id="28" name="그래픽 27" descr="오른쪽으로 굽은 화살표 단색으로 채워진">
                  <a:extLst>
                    <a:ext uri="{FF2B5EF4-FFF2-40B4-BE49-F238E27FC236}">
                      <a16:creationId xmlns:a16="http://schemas.microsoft.com/office/drawing/2014/main" id="{6A60DD8F-D6A6-B82F-4562-138FCD86D1E9}"/>
                    </a:ext>
                  </a:extLst>
                </p:cNvPr>
                <p:cNvPicPr>
                  <a:picLocks noChangeAspect="1"/>
                </p:cNvPicPr>
                <p:nvPr/>
              </p:nvPicPr>
              <p:blipFill>
                <a:blip r:embed="rId9">
                  <a:extLst>
                    <a:ext uri="{96DAC541-7B7A-43D3-8B79-37D633B846F1}">
                      <asvg:svgBlip xmlns:asvg="http://schemas.microsoft.com/office/drawing/2016/SVG/main" r:embed="rId10"/>
                    </a:ext>
                  </a:extLst>
                </a:blip>
                <a:srcRect l="6216" b="41717"/>
                <a:stretch/>
              </p:blipFill>
              <p:spPr>
                <a:xfrm flipH="1" flipV="1">
                  <a:off x="7785455" y="3339675"/>
                  <a:ext cx="423986" cy="720000"/>
                </a:xfrm>
                <a:prstGeom prst="rect">
                  <a:avLst/>
                </a:prstGeom>
              </p:spPr>
            </p:pic>
          </p:grpSp>
          <p:grpSp>
            <p:nvGrpSpPr>
              <p:cNvPr id="20" name="그룹 19">
                <a:extLst>
                  <a:ext uri="{FF2B5EF4-FFF2-40B4-BE49-F238E27FC236}">
                    <a16:creationId xmlns:a16="http://schemas.microsoft.com/office/drawing/2014/main" id="{A2AB97AA-D840-6491-D361-FD592DE8B522}"/>
                  </a:ext>
                </a:extLst>
              </p:cNvPr>
              <p:cNvGrpSpPr/>
              <p:nvPr/>
            </p:nvGrpSpPr>
            <p:grpSpPr>
              <a:xfrm>
                <a:off x="6594490" y="2979675"/>
                <a:ext cx="894951" cy="360000"/>
                <a:chOff x="6357214" y="2979675"/>
                <a:chExt cx="894951" cy="360000"/>
              </a:xfrm>
            </p:grpSpPr>
            <p:sp>
              <p:nvSpPr>
                <p:cNvPr id="24" name="타원 23">
                  <a:extLst>
                    <a:ext uri="{FF2B5EF4-FFF2-40B4-BE49-F238E27FC236}">
                      <a16:creationId xmlns:a16="http://schemas.microsoft.com/office/drawing/2014/main" id="{B9F1525B-965C-8CA9-817B-E7EC5C9CC97D}"/>
                    </a:ext>
                  </a:extLst>
                </p:cNvPr>
                <p:cNvSpPr>
                  <a:spLocks noChangeAspect="1"/>
                </p:cNvSpPr>
                <p:nvPr/>
              </p:nvSpPr>
              <p:spPr>
                <a:xfrm>
                  <a:off x="6892165" y="2979675"/>
                  <a:ext cx="360000" cy="360000"/>
                </a:xfrm>
                <a:prstGeom prst="ellipse">
                  <a:avLst/>
                </a:prstGeom>
                <a:gradFill>
                  <a:gsLst>
                    <a:gs pos="0">
                      <a:srgbClr val="00FF00"/>
                    </a:gs>
                    <a:gs pos="0">
                      <a:srgbClr val="006600"/>
                    </a:gs>
                    <a:gs pos="25000">
                      <a:srgbClr val="339933"/>
                    </a:gs>
                    <a:gs pos="75000">
                      <a:srgbClr val="00CC00"/>
                    </a:gs>
                    <a:gs pos="50000">
                      <a:srgbClr val="339966"/>
                    </a:gs>
                    <a:gs pos="100000">
                      <a:srgbClr val="00FF00"/>
                    </a:gs>
                  </a:gsLst>
                  <a:lin ang="5400000" scaled="1"/>
                </a:gradFill>
                <a:ln>
                  <a:noFill/>
                </a:ln>
                <a:effectLst>
                  <a:softEdge rad="0"/>
                </a:effectLst>
                <a:scene3d>
                  <a:camera prst="orthographicFront"/>
                  <a:lightRig rig="twoPt" dir="t"/>
                </a:scene3d>
                <a:sp3d prstMaterial="metal">
                  <a:bevelT w="1016000" h="1016000"/>
                  <a:bevelB w="0" h="0"/>
                  <a:contourClr>
                    <a:schemeClr val="bg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tx1"/>
                    </a:solidFill>
                    <a:latin typeface="Cascadia Mono SemiLight" panose="020B0609020000020004" pitchFamily="49" charset="0"/>
                    <a:cs typeface="Cascadia Mono SemiLight" panose="020B0609020000020004" pitchFamily="49" charset="0"/>
                  </a:endParaRPr>
                </a:p>
              </p:txBody>
            </p:sp>
            <p:cxnSp>
              <p:nvCxnSpPr>
                <p:cNvPr id="25" name="직선 화살표 연결선 24">
                  <a:extLst>
                    <a:ext uri="{FF2B5EF4-FFF2-40B4-BE49-F238E27FC236}">
                      <a16:creationId xmlns:a16="http://schemas.microsoft.com/office/drawing/2014/main" id="{94DB031B-E092-7928-5227-E955376766A6}"/>
                    </a:ext>
                  </a:extLst>
                </p:cNvPr>
                <p:cNvCxnSpPr>
                  <a:cxnSpLocks/>
                </p:cNvCxnSpPr>
                <p:nvPr/>
              </p:nvCxnSpPr>
              <p:spPr>
                <a:xfrm flipH="1">
                  <a:off x="6357214" y="3162862"/>
                  <a:ext cx="7200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그룹 20">
                <a:extLst>
                  <a:ext uri="{FF2B5EF4-FFF2-40B4-BE49-F238E27FC236}">
                    <a16:creationId xmlns:a16="http://schemas.microsoft.com/office/drawing/2014/main" id="{C3BC1D06-3AD1-F897-3CEC-92CB81B30AAD}"/>
                  </a:ext>
                </a:extLst>
              </p:cNvPr>
              <p:cNvGrpSpPr/>
              <p:nvPr/>
            </p:nvGrpSpPr>
            <p:grpSpPr>
              <a:xfrm flipH="1">
                <a:off x="8505455" y="2979675"/>
                <a:ext cx="894951" cy="360000"/>
                <a:chOff x="6357214" y="2979675"/>
                <a:chExt cx="894951" cy="360000"/>
              </a:xfrm>
            </p:grpSpPr>
            <p:sp>
              <p:nvSpPr>
                <p:cNvPr id="22" name="타원 21">
                  <a:extLst>
                    <a:ext uri="{FF2B5EF4-FFF2-40B4-BE49-F238E27FC236}">
                      <a16:creationId xmlns:a16="http://schemas.microsoft.com/office/drawing/2014/main" id="{D6E22939-7F36-F943-5F36-379AEE071C43}"/>
                    </a:ext>
                  </a:extLst>
                </p:cNvPr>
                <p:cNvSpPr>
                  <a:spLocks noChangeAspect="1"/>
                </p:cNvSpPr>
                <p:nvPr/>
              </p:nvSpPr>
              <p:spPr>
                <a:xfrm>
                  <a:off x="6892165" y="2979675"/>
                  <a:ext cx="360000" cy="360000"/>
                </a:xfrm>
                <a:prstGeom prst="ellipse">
                  <a:avLst/>
                </a:prstGeom>
                <a:gradFill>
                  <a:gsLst>
                    <a:gs pos="0">
                      <a:srgbClr val="00FF00"/>
                    </a:gs>
                    <a:gs pos="0">
                      <a:srgbClr val="006600"/>
                    </a:gs>
                    <a:gs pos="25000">
                      <a:srgbClr val="339933"/>
                    </a:gs>
                    <a:gs pos="75000">
                      <a:srgbClr val="00CC00"/>
                    </a:gs>
                    <a:gs pos="50000">
                      <a:srgbClr val="339966"/>
                    </a:gs>
                    <a:gs pos="100000">
                      <a:srgbClr val="00FF00"/>
                    </a:gs>
                  </a:gsLst>
                  <a:lin ang="5400000" scaled="1"/>
                </a:gradFill>
                <a:ln>
                  <a:noFill/>
                </a:ln>
                <a:effectLst>
                  <a:softEdge rad="0"/>
                </a:effectLst>
                <a:scene3d>
                  <a:camera prst="orthographicFront"/>
                  <a:lightRig rig="twoPt" dir="t"/>
                </a:scene3d>
                <a:sp3d prstMaterial="metal">
                  <a:bevelT w="1016000" h="1016000"/>
                  <a:bevelB w="0" h="0"/>
                  <a:contourClr>
                    <a:schemeClr val="bg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tx1"/>
                    </a:solidFill>
                    <a:latin typeface="Cascadia Mono SemiLight" panose="020B0609020000020004" pitchFamily="49" charset="0"/>
                    <a:cs typeface="Cascadia Mono SemiLight" panose="020B0609020000020004" pitchFamily="49" charset="0"/>
                  </a:endParaRPr>
                </a:p>
              </p:txBody>
            </p:sp>
            <p:cxnSp>
              <p:nvCxnSpPr>
                <p:cNvPr id="23" name="직선 화살표 연결선 22">
                  <a:extLst>
                    <a:ext uri="{FF2B5EF4-FFF2-40B4-BE49-F238E27FC236}">
                      <a16:creationId xmlns:a16="http://schemas.microsoft.com/office/drawing/2014/main" id="{66F81462-AF47-CD44-9E83-7494AE5F4325}"/>
                    </a:ext>
                  </a:extLst>
                </p:cNvPr>
                <p:cNvCxnSpPr>
                  <a:cxnSpLocks/>
                </p:cNvCxnSpPr>
                <p:nvPr/>
              </p:nvCxnSpPr>
              <p:spPr>
                <a:xfrm flipH="1">
                  <a:off x="6357214" y="3162862"/>
                  <a:ext cx="7200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1966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85D12-F856-B0FB-1C75-3EB6149D1CCE}"/>
            </a:ext>
          </a:extLst>
        </p:cNvPr>
        <p:cNvGrpSpPr/>
        <p:nvPr/>
      </p:nvGrpSpPr>
      <p:grpSpPr>
        <a:xfrm>
          <a:off x="0" y="0"/>
          <a:ext cx="0" cy="0"/>
          <a:chOff x="0" y="0"/>
          <a:chExt cx="0" cy="0"/>
        </a:xfrm>
      </p:grpSpPr>
      <p:grpSp>
        <p:nvGrpSpPr>
          <p:cNvPr id="13" name="그룹 12">
            <a:extLst>
              <a:ext uri="{FF2B5EF4-FFF2-40B4-BE49-F238E27FC236}">
                <a16:creationId xmlns:a16="http://schemas.microsoft.com/office/drawing/2014/main" id="{3560477C-4646-279E-15AD-7B135F938606}"/>
              </a:ext>
            </a:extLst>
          </p:cNvPr>
          <p:cNvGrpSpPr/>
          <p:nvPr/>
        </p:nvGrpSpPr>
        <p:grpSpPr>
          <a:xfrm>
            <a:off x="189186" y="126153"/>
            <a:ext cx="6892413" cy="4547595"/>
            <a:chOff x="245806" y="1155202"/>
            <a:chExt cx="6892413" cy="4547595"/>
          </a:xfrm>
        </p:grpSpPr>
        <p:pic>
          <p:nvPicPr>
            <p:cNvPr id="4" name="그림 3">
              <a:extLst>
                <a:ext uri="{FF2B5EF4-FFF2-40B4-BE49-F238E27FC236}">
                  <a16:creationId xmlns:a16="http://schemas.microsoft.com/office/drawing/2014/main" id="{17021CCE-4C48-BA29-74E0-0EE39661D372}"/>
                </a:ext>
              </a:extLst>
            </p:cNvPr>
            <p:cNvPicPr>
              <a:picLocks noChangeAspect="1"/>
            </p:cNvPicPr>
            <p:nvPr/>
          </p:nvPicPr>
          <p:blipFill>
            <a:blip r:embed="rId3"/>
            <a:srcRect l="3786" r="817"/>
            <a:stretch/>
          </p:blipFill>
          <p:spPr>
            <a:xfrm>
              <a:off x="245806" y="1155202"/>
              <a:ext cx="6892413" cy="454759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C6E31A6-71CE-BFAA-13E8-4E3AFE12C37A}"/>
                    </a:ext>
                  </a:extLst>
                </p:cNvPr>
                <p:cNvSpPr txBox="1"/>
                <p:nvPr/>
              </p:nvSpPr>
              <p:spPr>
                <a:xfrm>
                  <a:off x="3580271" y="1155202"/>
                  <a:ext cx="288776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3600" b="1" i="1" smtClean="0">
                            <a:gradFill>
                              <a:gsLst>
                                <a:gs pos="0">
                                  <a:srgbClr val="0000FF"/>
                                </a:gs>
                                <a:gs pos="50000">
                                  <a:srgbClr val="0033CC"/>
                                </a:gs>
                                <a:gs pos="100000">
                                  <a:srgbClr val="0099CC"/>
                                </a:gs>
                              </a:gsLst>
                              <a:lin ang="5400000" scaled="1"/>
                            </a:gradFill>
                            <a:latin typeface="Cambria Math" panose="02040503050406030204" pitchFamily="18" charset="0"/>
                          </a:rPr>
                          <m:t>𝝓</m:t>
                        </m:r>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m:t>
                        </m:r>
                        <m:sSup>
                          <m:sSupPr>
                            <m:ctrlPr>
                              <a:rPr lang="en-US" altLang="ko-KR" sz="3600" b="1" i="1" smtClean="0">
                                <a:gradFill>
                                  <a:gsLst>
                                    <a:gs pos="0">
                                      <a:srgbClr val="0000FF"/>
                                    </a:gs>
                                    <a:gs pos="50000">
                                      <a:srgbClr val="0033CC"/>
                                    </a:gs>
                                    <a:gs pos="100000">
                                      <a:srgbClr val="0099CC"/>
                                    </a:gs>
                                  </a:gsLst>
                                  <a:lin ang="5400000" scaled="1"/>
                                </a:gradFill>
                                <a:latin typeface="Cambria Math" panose="02040503050406030204" pitchFamily="18" charset="0"/>
                              </a:rPr>
                            </m:ctrlPr>
                          </m:sSupPr>
                          <m:e>
                            <m:r>
                              <a:rPr lang="en-US" altLang="ko-KR" sz="3600" b="1" i="1" smtClean="0">
                                <a:gradFill>
                                  <a:gsLst>
                                    <a:gs pos="0">
                                      <a:srgbClr val="0000FF"/>
                                    </a:gs>
                                    <a:gs pos="50000">
                                      <a:srgbClr val="0033CC"/>
                                    </a:gs>
                                    <a:gs pos="100000">
                                      <a:srgbClr val="0099CC"/>
                                    </a:gs>
                                  </a:gsLst>
                                  <a:lin ang="5400000" scaled="1"/>
                                </a:gradFill>
                                <a:latin typeface="Cambria Math" panose="02040503050406030204" pitchFamily="18" charset="0"/>
                              </a:rPr>
                              <m:t>𝒆</m:t>
                            </m:r>
                          </m:e>
                          <m:sup>
                            <m:r>
                              <a:rPr lang="en-US" altLang="ko-KR" sz="3600" b="1" i="1" smtClean="0">
                                <a:gradFill>
                                  <a:gsLst>
                                    <a:gs pos="0">
                                      <a:srgbClr val="0000FF"/>
                                    </a:gs>
                                    <a:gs pos="50000">
                                      <a:srgbClr val="0033CC"/>
                                    </a:gs>
                                    <a:gs pos="100000">
                                      <a:srgbClr val="0099CC"/>
                                    </a:gs>
                                  </a:gsLst>
                                  <a:lin ang="5400000" scaled="1"/>
                                </a:gradFill>
                                <a:latin typeface="Cambria Math" panose="02040503050406030204" pitchFamily="18" charset="0"/>
                              </a:rPr>
                              <m:t>+</m:t>
                            </m:r>
                          </m:sup>
                        </m:sSup>
                        <m:sSup>
                          <m:sSupPr>
                            <m:ctrlPr>
                              <a:rPr lang="en-US" altLang="ko-KR" sz="3600" b="1" i="1" smtClean="0">
                                <a:gradFill>
                                  <a:gsLst>
                                    <a:gs pos="0">
                                      <a:srgbClr val="0000FF"/>
                                    </a:gs>
                                    <a:gs pos="50000">
                                      <a:srgbClr val="0033CC"/>
                                    </a:gs>
                                    <a:gs pos="100000">
                                      <a:srgbClr val="0099CC"/>
                                    </a:gs>
                                  </a:gsLst>
                                  <a:lin ang="5400000" scaled="1"/>
                                </a:gradFill>
                                <a:latin typeface="Cambria Math" panose="02040503050406030204" pitchFamily="18" charset="0"/>
                              </a:rPr>
                            </m:ctrlPr>
                          </m:sSupPr>
                          <m:e>
                            <m:r>
                              <a:rPr lang="en-US" altLang="ko-KR" sz="3600" b="1" i="1" smtClean="0">
                                <a:gradFill>
                                  <a:gsLst>
                                    <a:gs pos="0">
                                      <a:srgbClr val="0000FF"/>
                                    </a:gs>
                                    <a:gs pos="50000">
                                      <a:srgbClr val="0033CC"/>
                                    </a:gs>
                                    <a:gs pos="100000">
                                      <a:srgbClr val="0099CC"/>
                                    </a:gs>
                                  </a:gsLst>
                                  <a:lin ang="5400000" scaled="1"/>
                                </a:gradFill>
                                <a:latin typeface="Cambria Math" panose="02040503050406030204" pitchFamily="18" charset="0"/>
                              </a:rPr>
                              <m:t>𝒆</m:t>
                            </m:r>
                          </m:e>
                          <m:sup>
                            <m:r>
                              <a:rPr lang="en-US" altLang="ko-KR" sz="3600" b="1" i="1" smtClean="0">
                                <a:gradFill>
                                  <a:gsLst>
                                    <a:gs pos="0">
                                      <a:srgbClr val="0000FF"/>
                                    </a:gs>
                                    <a:gs pos="50000">
                                      <a:srgbClr val="0033CC"/>
                                    </a:gs>
                                    <a:gs pos="100000">
                                      <a:srgbClr val="0099CC"/>
                                    </a:gs>
                                  </a:gsLst>
                                  <a:lin ang="5400000" scaled="1"/>
                                </a:gradFill>
                                <a:latin typeface="Cambria Math" panose="02040503050406030204" pitchFamily="18" charset="0"/>
                              </a:rPr>
                              <m:t>−</m:t>
                            </m:r>
                          </m:sup>
                        </m:sSup>
                      </m:oMath>
                    </m:oMathPara>
                  </a14:m>
                  <a:endParaRPr lang="ko-KR" altLang="en-US" sz="3600" b="1" dirty="0">
                    <a:gradFill>
                      <a:gsLst>
                        <a:gs pos="0">
                          <a:srgbClr val="0000FF"/>
                        </a:gs>
                        <a:gs pos="25000">
                          <a:schemeClr val="accent1">
                            <a:lumMod val="45000"/>
                            <a:lumOff val="55000"/>
                          </a:schemeClr>
                        </a:gs>
                        <a:gs pos="50000">
                          <a:schemeClr val="accent1">
                            <a:lumMod val="45000"/>
                            <a:lumOff val="55000"/>
                          </a:schemeClr>
                        </a:gs>
                        <a:gs pos="75000">
                          <a:srgbClr val="B9CBE9"/>
                        </a:gs>
                        <a:gs pos="100000">
                          <a:schemeClr val="accent1">
                            <a:lumMod val="30000"/>
                            <a:lumOff val="70000"/>
                          </a:schemeClr>
                        </a:gs>
                      </a:gsLst>
                      <a:lin ang="5400000" scaled="1"/>
                    </a:gradFill>
                  </a:endParaRPr>
                </a:p>
              </p:txBody>
            </p:sp>
          </mc:Choice>
          <mc:Fallback xmlns="">
            <p:sp>
              <p:nvSpPr>
                <p:cNvPr id="5" name="TextBox 4">
                  <a:extLst>
                    <a:ext uri="{FF2B5EF4-FFF2-40B4-BE49-F238E27FC236}">
                      <a16:creationId xmlns:a16="http://schemas.microsoft.com/office/drawing/2014/main" id="{9C6E31A6-71CE-BFAA-13E8-4E3AFE12C37A}"/>
                    </a:ext>
                  </a:extLst>
                </p:cNvPr>
                <p:cNvSpPr txBox="1">
                  <a:spLocks noRot="1" noChangeAspect="1" noMove="1" noResize="1" noEditPoints="1" noAdjustHandles="1" noChangeArrowheads="1" noChangeShapeType="1" noTextEdit="1"/>
                </p:cNvSpPr>
                <p:nvPr/>
              </p:nvSpPr>
              <p:spPr>
                <a:xfrm>
                  <a:off x="3580271" y="1155202"/>
                  <a:ext cx="2887761" cy="646331"/>
                </a:xfrm>
                <a:prstGeom prst="rect">
                  <a:avLst/>
                </a:prstGeom>
                <a:blipFill>
                  <a:blip r:embed="rId4"/>
                  <a:stretch>
                    <a:fillRect/>
                  </a:stretch>
                </a:blipFill>
              </p:spPr>
              <p:txBody>
                <a:bodyPr/>
                <a:lstStyle/>
                <a:p>
                  <a:r>
                    <a:rPr lang="ko-KR" altLang="en-US">
                      <a:noFill/>
                    </a:rPr>
                    <a:t> </a:t>
                  </a:r>
                </a:p>
              </p:txBody>
            </p:sp>
          </mc:Fallback>
        </mc:AlternateContent>
      </p:gr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8F49AB1-8DAD-9B1B-1052-B3A47E33F960}"/>
                  </a:ext>
                </a:extLst>
              </p:cNvPr>
              <p:cNvSpPr txBox="1"/>
              <p:nvPr/>
            </p:nvSpPr>
            <p:spPr>
              <a:xfrm>
                <a:off x="6180083" y="2703978"/>
                <a:ext cx="6011917" cy="3447098"/>
              </a:xfrm>
              <a:prstGeom prst="rect">
                <a:avLst/>
              </a:prstGeom>
              <a:noFill/>
            </p:spPr>
            <p:txBody>
              <a:bodyPr wrap="square" lIns="0" tIns="0" rIns="0" bIns="0" rtlCol="0">
                <a:spAutoFit/>
              </a:bodyPr>
              <a:lstStyle/>
              <a:p>
                <a:r>
                  <a:rPr lang="en-US" altLang="ko-KR" sz="3200" b="1" dirty="0">
                    <a:latin typeface="Rockwell Condensed" panose="02060603050405020104" pitchFamily="18" charset="0"/>
                    <a:ea typeface="Cascadia Code SemiBold" panose="020B0609020000020004" pitchFamily="49" charset="0"/>
                    <a:cs typeface="Cascadia Code SemiBold" panose="020B0609020000020004" pitchFamily="49" charset="0"/>
                  </a:rPr>
                  <a:t>Forward / Backward:</a:t>
                </a:r>
                <a:endParaRPr lang="en-US" altLang="ko-KR" sz="3200" b="1" dirty="0">
                  <a:solidFill>
                    <a:srgbClr val="FF0000"/>
                  </a:solidFill>
                  <a:latin typeface="Rockwell Condensed" panose="02060603050405020104" pitchFamily="18" charset="0"/>
                  <a:ea typeface="Cascadia Code SemiBold" panose="020B0609020000020004" pitchFamily="49" charset="0"/>
                  <a:cs typeface="Cascadia Code SemiBold" panose="020B0609020000020004" pitchFamily="49" charset="0"/>
                </a:endParaRPr>
              </a:p>
              <a:p>
                <a:r>
                  <a:rPr lang="en-US" altLang="ko-KR" sz="3200" b="1" dirty="0">
                    <a:solidFill>
                      <a:srgbClr val="0000FF"/>
                    </a:solidFill>
                    <a:latin typeface="Rockwell Condensed" panose="02060603050405020104" pitchFamily="18" charset="0"/>
                    <a:ea typeface="Cascadia Code SemiBold" panose="020B0609020000020004" pitchFamily="49" charset="0"/>
                    <a:cs typeface="Cascadia Code SemiBold" panose="020B0609020000020004" pitchFamily="49" charset="0"/>
                  </a:rPr>
                  <a:t>Transverse(O)</a:t>
                </a:r>
              </a:p>
              <a:p>
                <a:r>
                  <a:rPr lang="en-US" altLang="ko-KR" sz="3200" b="1" dirty="0">
                    <a:solidFill>
                      <a:srgbClr val="FF0000"/>
                    </a:solidFill>
                    <a:latin typeface="Rockwell Condensed" panose="02060603050405020104" pitchFamily="18" charset="0"/>
                    <a:ea typeface="Cascadia Code SemiBold" panose="020B0609020000020004" pitchFamily="49" charset="0"/>
                    <a:cs typeface="Cascadia Code SemiBold" panose="020B0609020000020004" pitchFamily="49" charset="0"/>
                  </a:rPr>
                  <a:t>Longitudinal(X)</a:t>
                </a:r>
              </a:p>
              <a:p>
                <a:endParaRPr lang="en-US" altLang="ko-KR" sz="3200" b="1" dirty="0">
                  <a:solidFill>
                    <a:srgbClr val="FF0000"/>
                  </a:solidFill>
                  <a:latin typeface="Rockwell Condensed" panose="02060603050405020104" pitchFamily="18" charset="0"/>
                  <a:ea typeface="Cascadia Code SemiBold" panose="020B0609020000020004" pitchFamily="49" charset="0"/>
                  <a:cs typeface="Cascadia Code SemiBold" panose="020B0609020000020004" pitchFamily="49" charset="0"/>
                </a:endParaRPr>
              </a:p>
              <a:p>
                <a14:m>
                  <m:oMath xmlns:m="http://schemas.openxmlformats.org/officeDocument/2006/math">
                    <m:r>
                      <a:rPr lang="en-US" altLang="ko-KR" sz="3200" b="1" i="1" smtClean="0">
                        <a:solidFill>
                          <a:srgbClr val="FF0000"/>
                        </a:solidFill>
                        <a:latin typeface="Cambria Math" panose="02040503050406030204" pitchFamily="18" charset="0"/>
                        <a:ea typeface="Cascadia Code SemiBold" panose="020B0609020000020004" pitchFamily="49" charset="0"/>
                        <a:cs typeface="Cascadia Code SemiBold" panose="020B0609020000020004" pitchFamily="49" charset="0"/>
                      </a:rPr>
                      <m:t>𝜽</m:t>
                    </m:r>
                    <m:r>
                      <a:rPr lang="en-US" altLang="ko-KR" sz="3200" b="1" i="1" smtClean="0">
                        <a:solidFill>
                          <a:srgbClr val="FF0000"/>
                        </a:solidFill>
                        <a:latin typeface="Cambria Math" panose="02040503050406030204" pitchFamily="18" charset="0"/>
                        <a:ea typeface="Cascadia Code SemiBold" panose="020B0609020000020004" pitchFamily="49" charset="0"/>
                        <a:cs typeface="Cascadia Code SemiBold" panose="020B0609020000020004" pitchFamily="49" charset="0"/>
                      </a:rPr>
                      <m:t>=</m:t>
                    </m:r>
                    <m:f>
                      <m:fPr>
                        <m:type m:val="lin"/>
                        <m:ctrlPr>
                          <a:rPr lang="en-US" altLang="ko-KR" sz="3200" b="1" i="1" smtClean="0">
                            <a:solidFill>
                              <a:srgbClr val="FF0000"/>
                            </a:solidFill>
                            <a:latin typeface="Cambria Math" panose="02040503050406030204" pitchFamily="18" charset="0"/>
                            <a:ea typeface="Cascadia Code SemiBold" panose="020B0609020000020004" pitchFamily="49" charset="0"/>
                            <a:cs typeface="Cascadia Code SemiBold" panose="020B0609020000020004" pitchFamily="49" charset="0"/>
                          </a:rPr>
                        </m:ctrlPr>
                      </m:fPr>
                      <m:num>
                        <m:r>
                          <a:rPr lang="en-US" altLang="ko-KR" sz="3200" b="1" i="1" smtClean="0">
                            <a:solidFill>
                              <a:srgbClr val="FF0000"/>
                            </a:solidFill>
                            <a:latin typeface="Cambria Math" panose="02040503050406030204" pitchFamily="18" charset="0"/>
                            <a:ea typeface="Cascadia Code SemiBold" panose="020B0609020000020004" pitchFamily="49" charset="0"/>
                            <a:cs typeface="Cascadia Code SemiBold" panose="020B0609020000020004" pitchFamily="49" charset="0"/>
                          </a:rPr>
                          <m:t>𝟎</m:t>
                        </m:r>
                      </m:num>
                      <m:den>
                        <m:r>
                          <a:rPr lang="en-US" altLang="ko-KR" sz="3200" b="1" i="1" smtClean="0">
                            <a:solidFill>
                              <a:srgbClr val="FF0000"/>
                            </a:solidFill>
                            <a:latin typeface="Cambria Math" panose="02040503050406030204" pitchFamily="18" charset="0"/>
                            <a:ea typeface="Cascadia Code SemiBold" panose="020B0609020000020004" pitchFamily="49" charset="0"/>
                            <a:cs typeface="Cascadia Code SemiBold" panose="020B0609020000020004" pitchFamily="49" charset="0"/>
                          </a:rPr>
                          <m:t>𝝅</m:t>
                        </m:r>
                      </m:den>
                    </m:f>
                  </m:oMath>
                </a14:m>
                <a:r>
                  <a:rPr lang="en-US" altLang="ko-KR" sz="3200" b="1" dirty="0">
                    <a:solidFill>
                      <a:srgbClr val="FF0000"/>
                    </a:solidFill>
                    <a:latin typeface="Rockwell Condensed" panose="02060603050405020104" pitchFamily="18" charset="0"/>
                    <a:ea typeface="Cascadia Code SemiBold" panose="020B0609020000020004" pitchFamily="49" charset="0"/>
                    <a:cs typeface="Cascadia Code SemiBold" panose="020B0609020000020004" pitchFamily="49" charset="0"/>
                  </a:rPr>
                  <a:t>, </a:t>
                </a:r>
                <a14:m>
                  <m:oMath xmlns:m="http://schemas.openxmlformats.org/officeDocument/2006/math">
                    <m:sSup>
                      <m:sSupPr>
                        <m:ctrlPr>
                          <a:rPr lang="en-US" altLang="ko-KR" sz="3200" b="1" i="1" smtClean="0">
                            <a:solidFill>
                              <a:srgbClr val="FF0000"/>
                            </a:solidFill>
                            <a:latin typeface="Cambria Math" panose="02040503050406030204" pitchFamily="18" charset="0"/>
                            <a:ea typeface="Cascadia Code SemiBold" panose="020B0609020000020004" pitchFamily="49" charset="0"/>
                            <a:cs typeface="Cascadia Code SemiBold" panose="020B0609020000020004" pitchFamily="49" charset="0"/>
                          </a:rPr>
                        </m:ctrlPr>
                      </m:sSupPr>
                      <m:e>
                        <m:r>
                          <a:rPr lang="en-US" altLang="ko-KR" sz="3200" b="1" i="1" smtClean="0">
                            <a:solidFill>
                              <a:srgbClr val="FF0000"/>
                            </a:solidFill>
                            <a:latin typeface="Cambria Math" panose="02040503050406030204" pitchFamily="18" charset="0"/>
                            <a:ea typeface="Cascadia Code SemiBold" panose="020B0609020000020004" pitchFamily="49" charset="0"/>
                            <a:cs typeface="Cascadia Code SemiBold" panose="020B0609020000020004" pitchFamily="49" charset="0"/>
                          </a:rPr>
                          <m:t>𝒆</m:t>
                        </m:r>
                      </m:e>
                      <m:sup>
                        <m:r>
                          <a:rPr lang="en-US" altLang="ko-KR" sz="3200" b="1" i="1" smtClean="0">
                            <a:solidFill>
                              <a:srgbClr val="FF0000"/>
                            </a:solidFill>
                            <a:latin typeface="Cambria Math" panose="02040503050406030204" pitchFamily="18" charset="0"/>
                            <a:ea typeface="Cascadia Code SemiBold" panose="020B0609020000020004" pitchFamily="49" charset="0"/>
                            <a:cs typeface="Cascadia Code SemiBold" panose="020B0609020000020004" pitchFamily="49" charset="0"/>
                          </a:rPr>
                          <m:t>+</m:t>
                        </m:r>
                      </m:sup>
                    </m:sSup>
                    <m:r>
                      <a:rPr lang="en-US" altLang="ko-KR" sz="3200" b="1" i="1" smtClean="0">
                        <a:solidFill>
                          <a:srgbClr val="FF0000"/>
                        </a:solidFill>
                        <a:latin typeface="Cambria Math" panose="02040503050406030204" pitchFamily="18" charset="0"/>
                        <a:ea typeface="Cascadia Code SemiBold" panose="020B0609020000020004" pitchFamily="49" charset="0"/>
                        <a:cs typeface="Cascadia Code SemiBold" panose="020B0609020000020004" pitchFamily="49" charset="0"/>
                      </a:rPr>
                      <m:t>&amp;</m:t>
                    </m:r>
                    <m:sSup>
                      <m:sSupPr>
                        <m:ctrlPr>
                          <a:rPr lang="en-US" altLang="ko-KR" sz="3200" b="1" i="1" smtClean="0">
                            <a:solidFill>
                              <a:srgbClr val="FF0000"/>
                            </a:solidFill>
                            <a:latin typeface="Cambria Math" panose="02040503050406030204" pitchFamily="18" charset="0"/>
                            <a:ea typeface="Cascadia Code SemiBold" panose="020B0609020000020004" pitchFamily="49" charset="0"/>
                            <a:cs typeface="Cascadia Code SemiBold" panose="020B0609020000020004" pitchFamily="49" charset="0"/>
                          </a:rPr>
                        </m:ctrlPr>
                      </m:sSupPr>
                      <m:e>
                        <m:r>
                          <a:rPr lang="en-US" altLang="ko-KR" sz="3200" b="1" i="1" smtClean="0">
                            <a:solidFill>
                              <a:srgbClr val="FF0000"/>
                            </a:solidFill>
                            <a:latin typeface="Cambria Math" panose="02040503050406030204" pitchFamily="18" charset="0"/>
                            <a:ea typeface="Cascadia Code SemiBold" panose="020B0609020000020004" pitchFamily="49" charset="0"/>
                            <a:cs typeface="Cascadia Code SemiBold" panose="020B0609020000020004" pitchFamily="49" charset="0"/>
                          </a:rPr>
                          <m:t>𝒆</m:t>
                        </m:r>
                      </m:e>
                      <m:sup>
                        <m:r>
                          <a:rPr lang="en-US" altLang="ko-KR" sz="3200" b="1" i="1" smtClean="0">
                            <a:solidFill>
                              <a:srgbClr val="FF0000"/>
                            </a:solidFill>
                            <a:latin typeface="Cambria Math" panose="02040503050406030204" pitchFamily="18" charset="0"/>
                            <a:ea typeface="Cascadia Code SemiBold" panose="020B0609020000020004" pitchFamily="49" charset="0"/>
                            <a:cs typeface="Cascadia Code SemiBold" panose="020B0609020000020004" pitchFamily="49" charset="0"/>
                          </a:rPr>
                          <m:t>−</m:t>
                        </m:r>
                      </m:sup>
                    </m:sSup>
                  </m:oMath>
                </a14:m>
                <a:r>
                  <a:rPr lang="en-US" altLang="ko-KR" sz="3200" b="1" dirty="0">
                    <a:solidFill>
                      <a:srgbClr val="FF0000"/>
                    </a:solidFill>
                    <a:latin typeface="Rockwell Condensed" panose="02060603050405020104" pitchFamily="18" charset="0"/>
                    <a:ea typeface="Cascadia Code SemiBold" panose="020B0609020000020004" pitchFamily="49" charset="0"/>
                    <a:cs typeface="Cascadia Code SemiBold" panose="020B0609020000020004" pitchFamily="49" charset="0"/>
                  </a:rPr>
                  <a:t> of same helicity does not couple to the longitudinal mode</a:t>
                </a:r>
              </a:p>
            </p:txBody>
          </p:sp>
        </mc:Choice>
        <mc:Fallback>
          <p:sp>
            <p:nvSpPr>
              <p:cNvPr id="12" name="TextBox 11">
                <a:extLst>
                  <a:ext uri="{FF2B5EF4-FFF2-40B4-BE49-F238E27FC236}">
                    <a16:creationId xmlns:a16="http://schemas.microsoft.com/office/drawing/2014/main" id="{58F49AB1-8DAD-9B1B-1052-B3A47E33F960}"/>
                  </a:ext>
                </a:extLst>
              </p:cNvPr>
              <p:cNvSpPr txBox="1">
                <a:spLocks noRot="1" noChangeAspect="1" noMove="1" noResize="1" noEditPoints="1" noAdjustHandles="1" noChangeArrowheads="1" noChangeShapeType="1" noTextEdit="1"/>
              </p:cNvSpPr>
              <p:nvPr/>
            </p:nvSpPr>
            <p:spPr>
              <a:xfrm>
                <a:off x="6180083" y="2703978"/>
                <a:ext cx="6011917" cy="3447098"/>
              </a:xfrm>
              <a:prstGeom prst="rect">
                <a:avLst/>
              </a:prstGeom>
              <a:blipFill>
                <a:blip r:embed="rId5"/>
                <a:stretch>
                  <a:fillRect l="-4158" t="-3894" r="-3448" b="-6018"/>
                </a:stretch>
              </a:blipFill>
            </p:spPr>
            <p:txBody>
              <a:bodyPr/>
              <a:lstStyle/>
              <a:p>
                <a:r>
                  <a:rPr lang="ko-KR" altLang="en-US">
                    <a:noFill/>
                  </a:rPr>
                  <a:t> </a:t>
                </a:r>
              </a:p>
            </p:txBody>
          </p:sp>
        </mc:Fallback>
      </mc:AlternateContent>
      <p:sp>
        <p:nvSpPr>
          <p:cNvPr id="16" name="직사각형 15">
            <a:extLst>
              <a:ext uri="{FF2B5EF4-FFF2-40B4-BE49-F238E27FC236}">
                <a16:creationId xmlns:a16="http://schemas.microsoft.com/office/drawing/2014/main" id="{58732FAE-A00A-56C0-90E8-D835F33C083F}"/>
              </a:ext>
            </a:extLst>
          </p:cNvPr>
          <p:cNvSpPr/>
          <p:nvPr/>
        </p:nvSpPr>
        <p:spPr>
          <a:xfrm>
            <a:off x="1024504" y="5962406"/>
            <a:ext cx="10751661" cy="769441"/>
          </a:xfrm>
          <a:prstGeom prst="rect">
            <a:avLst/>
          </a:prstGeom>
          <a:noFill/>
        </p:spPr>
        <p:txBody>
          <a:bodyPr wrap="none" lIns="91440" tIns="45720" rIns="91440" bIns="45720">
            <a:spAutoFit/>
          </a:bodyPr>
          <a:lstStyle/>
          <a:p>
            <a:pPr algn="ctr"/>
            <a:r>
              <a:rPr lang="en-US" altLang="ko-KR" sz="4400" b="0" cap="none" spc="0" dirty="0">
                <a:ln w="0"/>
                <a:solidFill>
                  <a:schemeClr val="tx1"/>
                </a:solidFill>
                <a:effectLst>
                  <a:outerShdw blurRad="38100" dist="19050" dir="2700000" algn="tl" rotWithShape="0">
                    <a:schemeClr val="dk1">
                      <a:alpha val="40000"/>
                    </a:schemeClr>
                  </a:outerShdw>
                </a:effectLst>
                <a:latin typeface="Cascadia Code SemiBold" panose="020B0609020000020004" pitchFamily="49" charset="0"/>
                <a:ea typeface="Cascadia Code SemiBold" panose="020B0609020000020004" pitchFamily="49" charset="0"/>
                <a:cs typeface="Cascadia Code SemiBold" panose="020B0609020000020004" pitchFamily="49" charset="0"/>
              </a:rPr>
              <a:t>V→PP and </a:t>
            </a:r>
            <a:r>
              <a:rPr lang="en-US" altLang="ko-KR" sz="4400" b="0" cap="none" spc="0" dirty="0" err="1">
                <a:ln w="0"/>
                <a:solidFill>
                  <a:schemeClr val="tx1"/>
                </a:solidFill>
                <a:effectLst>
                  <a:outerShdw blurRad="38100" dist="19050" dir="2700000" algn="tl" rotWithShape="0">
                    <a:schemeClr val="dk1">
                      <a:alpha val="40000"/>
                    </a:schemeClr>
                  </a:outerShdw>
                </a:effectLst>
                <a:latin typeface="Cascadia Code SemiBold" panose="020B0609020000020004" pitchFamily="49" charset="0"/>
                <a:ea typeface="Cascadia Code SemiBold" panose="020B0609020000020004" pitchFamily="49" charset="0"/>
                <a:cs typeface="Cascadia Code SemiBold" panose="020B0609020000020004" pitchFamily="49" charset="0"/>
              </a:rPr>
              <a:t>V→ll</a:t>
            </a:r>
            <a:r>
              <a:rPr lang="en-US" altLang="ko-KR" sz="4400" b="0" cap="none" spc="0" dirty="0">
                <a:ln w="0"/>
                <a:solidFill>
                  <a:schemeClr val="tx1"/>
                </a:solidFill>
                <a:effectLst>
                  <a:outerShdw blurRad="38100" dist="19050" dir="2700000" algn="tl" rotWithShape="0">
                    <a:schemeClr val="dk1">
                      <a:alpha val="40000"/>
                    </a:schemeClr>
                  </a:outerShdw>
                </a:effectLst>
                <a:latin typeface="Cascadia Code SemiBold" panose="020B0609020000020004" pitchFamily="49" charset="0"/>
                <a:ea typeface="Cascadia Code SemiBold" panose="020B0609020000020004" pitchFamily="49" charset="0"/>
                <a:cs typeface="Cascadia Code SemiBold" panose="020B0609020000020004" pitchFamily="49" charset="0"/>
              </a:rPr>
              <a:t> are complementary!</a:t>
            </a:r>
            <a:endParaRPr lang="ko-KR" altLang="en-US" sz="4400" b="0" cap="none" spc="0" dirty="0">
              <a:ln w="0"/>
              <a:solidFill>
                <a:schemeClr val="tx1"/>
              </a:solidFill>
              <a:effectLst>
                <a:outerShdw blurRad="38100" dist="19050" dir="2700000" algn="tl" rotWithShape="0">
                  <a:schemeClr val="dk1">
                    <a:alpha val="40000"/>
                  </a:schemeClr>
                </a:outerShdw>
              </a:effectLst>
            </a:endParaRPr>
          </a:p>
        </p:txBody>
      </p:sp>
      <p:grpSp>
        <p:nvGrpSpPr>
          <p:cNvPr id="2" name="그룹 1">
            <a:extLst>
              <a:ext uri="{FF2B5EF4-FFF2-40B4-BE49-F238E27FC236}">
                <a16:creationId xmlns:a16="http://schemas.microsoft.com/office/drawing/2014/main" id="{59B8AD85-520F-24BC-AA99-7D4224FD244D}"/>
              </a:ext>
            </a:extLst>
          </p:cNvPr>
          <p:cNvGrpSpPr/>
          <p:nvPr/>
        </p:nvGrpSpPr>
        <p:grpSpPr>
          <a:xfrm>
            <a:off x="8430717" y="304241"/>
            <a:ext cx="2630320" cy="2399737"/>
            <a:chOff x="875323" y="4234884"/>
            <a:chExt cx="2630320" cy="2399737"/>
          </a:xfrm>
        </p:grpSpPr>
        <p:grpSp>
          <p:nvGrpSpPr>
            <p:cNvPr id="3" name="그룹 2">
              <a:extLst>
                <a:ext uri="{FF2B5EF4-FFF2-40B4-BE49-F238E27FC236}">
                  <a16:creationId xmlns:a16="http://schemas.microsoft.com/office/drawing/2014/main" id="{76CA6150-1B44-29FB-DE70-E95C5031A39E}"/>
                </a:ext>
              </a:extLst>
            </p:cNvPr>
            <p:cNvGrpSpPr/>
            <p:nvPr/>
          </p:nvGrpSpPr>
          <p:grpSpPr>
            <a:xfrm>
              <a:off x="1830483" y="5192851"/>
              <a:ext cx="720000" cy="1441770"/>
              <a:chOff x="3922040" y="3059251"/>
              <a:chExt cx="720000" cy="1441770"/>
            </a:xfrm>
          </p:grpSpPr>
          <p:sp>
            <p:nvSpPr>
              <p:cNvPr id="15" name="화살표: 오른쪽 14">
                <a:extLst>
                  <a:ext uri="{FF2B5EF4-FFF2-40B4-BE49-F238E27FC236}">
                    <a16:creationId xmlns:a16="http://schemas.microsoft.com/office/drawing/2014/main" id="{D1925B34-88AC-A99C-694B-524129D93663}"/>
                  </a:ext>
                </a:extLst>
              </p:cNvPr>
              <p:cNvSpPr/>
              <p:nvPr/>
            </p:nvSpPr>
            <p:spPr>
              <a:xfrm rot="16200000">
                <a:off x="3561155" y="3437864"/>
                <a:ext cx="1441770" cy="684544"/>
              </a:xfrm>
              <a:prstGeom prst="rightArrow">
                <a:avLst/>
              </a:prstGeom>
              <a:gradFill>
                <a:gsLst>
                  <a:gs pos="75000">
                    <a:srgbClr val="0099FF"/>
                  </a:gs>
                  <a:gs pos="25000">
                    <a:srgbClr val="3366FF"/>
                  </a:gs>
                  <a:gs pos="0">
                    <a:srgbClr val="0000FF"/>
                  </a:gs>
                  <a:gs pos="50000">
                    <a:srgbClr val="0066FF"/>
                  </a:gs>
                  <a:gs pos="100000">
                    <a:srgbClr val="00CCFF"/>
                  </a:gs>
                </a:gsLst>
                <a:path path="shape">
                  <a:fillToRect l="50000" t="50000" r="50000" b="50000"/>
                </a:path>
              </a:gradFill>
              <a:scene3d>
                <a:camera prst="orthographicFront">
                  <a:rot lat="0" lon="21599943"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a:extLst>
                  <a:ext uri="{FF2B5EF4-FFF2-40B4-BE49-F238E27FC236}">
                    <a16:creationId xmlns:a16="http://schemas.microsoft.com/office/drawing/2014/main" id="{13E395C8-4D87-971D-21C9-5488ABA9E5B3}"/>
                  </a:ext>
                </a:extLst>
              </p:cNvPr>
              <p:cNvSpPr>
                <a:spLocks noChangeAspect="1"/>
              </p:cNvSpPr>
              <p:nvPr/>
            </p:nvSpPr>
            <p:spPr>
              <a:xfrm>
                <a:off x="3922040" y="3455592"/>
                <a:ext cx="720000" cy="720000"/>
              </a:xfrm>
              <a:prstGeom prst="ellipse">
                <a:avLst/>
              </a:prstGeom>
              <a:gradFill flip="none" rotWithShape="1">
                <a:gsLst>
                  <a:gs pos="0">
                    <a:srgbClr val="CC99FF"/>
                  </a:gs>
                  <a:gs pos="25000">
                    <a:srgbClr val="CC00FF"/>
                  </a:gs>
                  <a:gs pos="50000">
                    <a:srgbClr val="9900CC">
                      <a:lumMod val="100000"/>
                    </a:srgbClr>
                  </a:gs>
                  <a:gs pos="75000">
                    <a:srgbClr val="CC00FF"/>
                  </a:gs>
                  <a:gs pos="100000">
                    <a:srgbClr val="CC99FF"/>
                  </a:gs>
                </a:gsLst>
                <a:lin ang="13500000" scaled="1"/>
                <a:tileRect/>
              </a:gradFill>
              <a:ln>
                <a:noFill/>
              </a:ln>
              <a:effectLst>
                <a:softEdge rad="0"/>
              </a:effectLst>
              <a:scene3d>
                <a:camera prst="orthographicFront"/>
                <a:lightRig rig="twoPt" dir="t"/>
              </a:scene3d>
              <a:sp3d prstMaterial="metal">
                <a:bevelT w="1016000" h="1016000"/>
                <a:bevelB w="0" h="0"/>
                <a:contourClr>
                  <a:schemeClr val="bg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tx1"/>
                  </a:solidFill>
                  <a:latin typeface="Cascadia Mono SemiLight" panose="020B0609020000020004" pitchFamily="49" charset="0"/>
                  <a:cs typeface="Cascadia Mono SemiLight" panose="020B0609020000020004" pitchFamily="49" charset="0"/>
                </a:endParaRPr>
              </a:p>
            </p:txBody>
          </p:sp>
        </p:grpSp>
        <p:grpSp>
          <p:nvGrpSpPr>
            <p:cNvPr id="6" name="그룹 5">
              <a:extLst>
                <a:ext uri="{FF2B5EF4-FFF2-40B4-BE49-F238E27FC236}">
                  <a16:creationId xmlns:a16="http://schemas.microsoft.com/office/drawing/2014/main" id="{B070AC99-3B24-9476-4D01-7D40D2FB012C}"/>
                </a:ext>
              </a:extLst>
            </p:cNvPr>
            <p:cNvGrpSpPr/>
            <p:nvPr/>
          </p:nvGrpSpPr>
          <p:grpSpPr>
            <a:xfrm>
              <a:off x="875323" y="5769192"/>
              <a:ext cx="720000" cy="360000"/>
              <a:chOff x="1810743" y="4392337"/>
              <a:chExt cx="720000" cy="360000"/>
            </a:xfrm>
          </p:grpSpPr>
          <p:sp>
            <p:nvSpPr>
              <p:cNvPr id="11" name="화살표: 오른쪽 10">
                <a:extLst>
                  <a:ext uri="{FF2B5EF4-FFF2-40B4-BE49-F238E27FC236}">
                    <a16:creationId xmlns:a16="http://schemas.microsoft.com/office/drawing/2014/main" id="{5E6456B4-C006-687E-0D39-4EBBF9879726}"/>
                  </a:ext>
                </a:extLst>
              </p:cNvPr>
              <p:cNvSpPr/>
              <p:nvPr/>
            </p:nvSpPr>
            <p:spPr>
              <a:xfrm flipH="1">
                <a:off x="1810743" y="4405581"/>
                <a:ext cx="720000" cy="346756"/>
              </a:xfrm>
              <a:prstGeom prst="rightArrow">
                <a:avLst/>
              </a:prstGeom>
              <a:gradFill>
                <a:gsLst>
                  <a:gs pos="75000">
                    <a:srgbClr val="0099FF"/>
                  </a:gs>
                  <a:gs pos="25000">
                    <a:srgbClr val="3366FF"/>
                  </a:gs>
                  <a:gs pos="0">
                    <a:srgbClr val="0000FF"/>
                  </a:gs>
                  <a:gs pos="50000">
                    <a:srgbClr val="0066FF"/>
                  </a:gs>
                  <a:gs pos="100000">
                    <a:srgbClr val="00CCFF"/>
                  </a:gs>
                </a:gsLst>
                <a:path path="shape">
                  <a:fillToRect l="50000" t="50000" r="50000" b="50000"/>
                </a:path>
              </a:gradFill>
              <a:scene3d>
                <a:camera prst="orthographicFront">
                  <a:rot lat="0" lon="21599943"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타원 13">
                <a:extLst>
                  <a:ext uri="{FF2B5EF4-FFF2-40B4-BE49-F238E27FC236}">
                    <a16:creationId xmlns:a16="http://schemas.microsoft.com/office/drawing/2014/main" id="{060BABC0-EA45-C3C0-64E4-777BC969D2B4}"/>
                  </a:ext>
                </a:extLst>
              </p:cNvPr>
              <p:cNvSpPr>
                <a:spLocks noChangeAspect="1"/>
              </p:cNvSpPr>
              <p:nvPr/>
            </p:nvSpPr>
            <p:spPr>
              <a:xfrm>
                <a:off x="2045903" y="4392337"/>
                <a:ext cx="360000" cy="360000"/>
              </a:xfrm>
              <a:prstGeom prst="ellipse">
                <a:avLst/>
              </a:prstGeom>
              <a:gradFill>
                <a:gsLst>
                  <a:gs pos="0">
                    <a:srgbClr val="0000FF"/>
                  </a:gs>
                  <a:gs pos="25000">
                    <a:srgbClr val="0033CC"/>
                  </a:gs>
                  <a:gs pos="50000">
                    <a:srgbClr val="0066CC"/>
                  </a:gs>
                  <a:gs pos="75000">
                    <a:srgbClr val="006699"/>
                  </a:gs>
                  <a:gs pos="100000">
                    <a:srgbClr val="0099CC"/>
                  </a:gs>
                </a:gsLst>
                <a:lin ang="5400000" scaled="1"/>
              </a:gradFill>
              <a:ln>
                <a:noFill/>
              </a:ln>
              <a:effectLst>
                <a:softEdge rad="0"/>
              </a:effectLst>
              <a:scene3d>
                <a:camera prst="orthographicFront"/>
                <a:lightRig rig="twoPt" dir="t"/>
              </a:scene3d>
              <a:sp3d prstMaterial="metal">
                <a:bevelT w="1016000" h="1016000"/>
                <a:bevelB w="0" h="0"/>
                <a:contourClr>
                  <a:schemeClr val="bg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tx1"/>
                  </a:solidFill>
                  <a:latin typeface="Cascadia Mono SemiLight" panose="020B0609020000020004" pitchFamily="49" charset="0"/>
                  <a:cs typeface="Cascadia Mono SemiLight" panose="020B0609020000020004" pitchFamily="49" charset="0"/>
                </a:endParaRPr>
              </a:p>
            </p:txBody>
          </p:sp>
        </p:grpSp>
        <p:grpSp>
          <p:nvGrpSpPr>
            <p:cNvPr id="7" name="그룹 6">
              <a:extLst>
                <a:ext uri="{FF2B5EF4-FFF2-40B4-BE49-F238E27FC236}">
                  <a16:creationId xmlns:a16="http://schemas.microsoft.com/office/drawing/2014/main" id="{DE5FA3E2-4CA6-74E6-E741-E3C3D02D4FFD}"/>
                </a:ext>
              </a:extLst>
            </p:cNvPr>
            <p:cNvGrpSpPr/>
            <p:nvPr/>
          </p:nvGrpSpPr>
          <p:grpSpPr>
            <a:xfrm>
              <a:off x="2785643" y="5769192"/>
              <a:ext cx="720000" cy="360000"/>
              <a:chOff x="1810743" y="4392337"/>
              <a:chExt cx="720000" cy="360000"/>
            </a:xfrm>
          </p:grpSpPr>
          <p:sp>
            <p:nvSpPr>
              <p:cNvPr id="9" name="화살표: 오른쪽 8">
                <a:extLst>
                  <a:ext uri="{FF2B5EF4-FFF2-40B4-BE49-F238E27FC236}">
                    <a16:creationId xmlns:a16="http://schemas.microsoft.com/office/drawing/2014/main" id="{E58EBBA4-392A-A9C5-F4C2-DA5953CE7053}"/>
                  </a:ext>
                </a:extLst>
              </p:cNvPr>
              <p:cNvSpPr/>
              <p:nvPr/>
            </p:nvSpPr>
            <p:spPr>
              <a:xfrm>
                <a:off x="1810743" y="4405581"/>
                <a:ext cx="720000" cy="346756"/>
              </a:xfrm>
              <a:prstGeom prst="rightArrow">
                <a:avLst/>
              </a:prstGeom>
              <a:gradFill>
                <a:gsLst>
                  <a:gs pos="75000">
                    <a:srgbClr val="0099FF"/>
                  </a:gs>
                  <a:gs pos="25000">
                    <a:srgbClr val="3366FF"/>
                  </a:gs>
                  <a:gs pos="0">
                    <a:srgbClr val="0000FF"/>
                  </a:gs>
                  <a:gs pos="50000">
                    <a:srgbClr val="0066FF"/>
                  </a:gs>
                  <a:gs pos="100000">
                    <a:srgbClr val="00CCFF"/>
                  </a:gs>
                </a:gsLst>
                <a:path path="shape">
                  <a:fillToRect l="50000" t="50000" r="50000" b="50000"/>
                </a:path>
              </a:gradFill>
              <a:scene3d>
                <a:camera prst="orthographicFront">
                  <a:rot lat="0" lon="21599943"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타원 9">
                <a:extLst>
                  <a:ext uri="{FF2B5EF4-FFF2-40B4-BE49-F238E27FC236}">
                    <a16:creationId xmlns:a16="http://schemas.microsoft.com/office/drawing/2014/main" id="{E914766B-8B61-80A0-2234-3BF7C2AA0302}"/>
                  </a:ext>
                </a:extLst>
              </p:cNvPr>
              <p:cNvSpPr>
                <a:spLocks noChangeAspect="1"/>
              </p:cNvSpPr>
              <p:nvPr/>
            </p:nvSpPr>
            <p:spPr>
              <a:xfrm>
                <a:off x="1935583" y="4392337"/>
                <a:ext cx="360000" cy="360000"/>
              </a:xfrm>
              <a:prstGeom prst="ellipse">
                <a:avLst/>
              </a:prstGeom>
              <a:gradFill>
                <a:gsLst>
                  <a:gs pos="0">
                    <a:srgbClr val="0000FF"/>
                  </a:gs>
                  <a:gs pos="25000">
                    <a:srgbClr val="0033CC"/>
                  </a:gs>
                  <a:gs pos="50000">
                    <a:srgbClr val="0066CC"/>
                  </a:gs>
                  <a:gs pos="75000">
                    <a:srgbClr val="006699"/>
                  </a:gs>
                  <a:gs pos="100000">
                    <a:srgbClr val="0099CC"/>
                  </a:gs>
                </a:gsLst>
                <a:lin ang="5400000" scaled="1"/>
              </a:gradFill>
              <a:ln>
                <a:noFill/>
              </a:ln>
              <a:effectLst>
                <a:softEdge rad="0"/>
              </a:effectLst>
              <a:scene3d>
                <a:camera prst="orthographicFront"/>
                <a:lightRig rig="twoPt" dir="t"/>
              </a:scene3d>
              <a:sp3d prstMaterial="metal">
                <a:bevelT w="1016000" h="1016000"/>
                <a:bevelB w="0" h="0"/>
                <a:contourClr>
                  <a:schemeClr val="bg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tx1"/>
                  </a:solidFill>
                  <a:latin typeface="Cascadia Mono SemiLight" panose="020B0609020000020004" pitchFamily="49" charset="0"/>
                  <a:cs typeface="Cascadia Mono SemiLight" panose="020B0609020000020004" pitchFamily="49" charset="0"/>
                </a:endParaRPr>
              </a:p>
            </p:txBody>
          </p:sp>
        </p:grpSp>
        <p:sp>
          <p:nvSpPr>
            <p:cNvPr id="8" name="곱하기 기호 7">
              <a:extLst>
                <a:ext uri="{FF2B5EF4-FFF2-40B4-BE49-F238E27FC236}">
                  <a16:creationId xmlns:a16="http://schemas.microsoft.com/office/drawing/2014/main" id="{74773105-35CC-A051-6493-E886BC0D790E}"/>
                </a:ext>
              </a:extLst>
            </p:cNvPr>
            <p:cNvSpPr/>
            <p:nvPr/>
          </p:nvSpPr>
          <p:spPr>
            <a:xfrm>
              <a:off x="1145322" y="4234884"/>
              <a:ext cx="2090320" cy="1156138"/>
            </a:xfrm>
            <a:prstGeom prst="mathMultiply">
              <a:avLst/>
            </a:prstGeom>
            <a:gradFill>
              <a:gsLst>
                <a:gs pos="0">
                  <a:srgbClr val="FF0000"/>
                </a:gs>
                <a:gs pos="75000">
                  <a:srgbClr val="FF6600"/>
                </a:gs>
                <a:gs pos="50000">
                  <a:srgbClr val="FF5050"/>
                </a:gs>
                <a:gs pos="25000">
                  <a:srgbClr val="FF3300"/>
                </a:gs>
                <a:gs pos="100000">
                  <a:srgbClr val="FF6600"/>
                </a:gs>
              </a:gsLst>
              <a:lin ang="5400000" scaled="1"/>
            </a:gradFill>
            <a:ln>
              <a:noFill/>
            </a:ln>
            <a:effectLst>
              <a:glow rad="127000">
                <a:srgbClr val="FF00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9392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3DF86-DA4F-36AB-0E1E-9D6C9290D1C7}"/>
            </a:ext>
          </a:extLst>
        </p:cNvPr>
        <p:cNvGrpSpPr/>
        <p:nvPr/>
      </p:nvGrpSpPr>
      <p:grpSpPr>
        <a:xfrm>
          <a:off x="0" y="0"/>
          <a:ext cx="0" cy="0"/>
          <a:chOff x="0" y="0"/>
          <a:chExt cx="0" cy="0"/>
        </a:xfrm>
      </p:grpSpPr>
      <p:grpSp>
        <p:nvGrpSpPr>
          <p:cNvPr id="4" name="그룹 3">
            <a:extLst>
              <a:ext uri="{FF2B5EF4-FFF2-40B4-BE49-F238E27FC236}">
                <a16:creationId xmlns:a16="http://schemas.microsoft.com/office/drawing/2014/main" id="{595603F4-090A-EAA0-332B-0995068B6F9F}"/>
              </a:ext>
            </a:extLst>
          </p:cNvPr>
          <p:cNvGrpSpPr/>
          <p:nvPr/>
        </p:nvGrpSpPr>
        <p:grpSpPr>
          <a:xfrm>
            <a:off x="2164290" y="237380"/>
            <a:ext cx="8367251" cy="4119590"/>
            <a:chOff x="2174123" y="196969"/>
            <a:chExt cx="8367251" cy="4119590"/>
          </a:xfrm>
        </p:grpSpPr>
        <p:pic>
          <p:nvPicPr>
            <p:cNvPr id="5" name="그림 4">
              <a:extLst>
                <a:ext uri="{FF2B5EF4-FFF2-40B4-BE49-F238E27FC236}">
                  <a16:creationId xmlns:a16="http://schemas.microsoft.com/office/drawing/2014/main" id="{215C19F6-F6E2-6F69-73A2-A95E779DA165}"/>
                </a:ext>
              </a:extLst>
            </p:cNvPr>
            <p:cNvPicPr>
              <a:picLocks noChangeAspect="1"/>
            </p:cNvPicPr>
            <p:nvPr/>
          </p:nvPicPr>
          <p:blipFill>
            <a:blip r:embed="rId3"/>
            <a:srcRect l="9367" r="7184" b="19455"/>
            <a:stretch/>
          </p:blipFill>
          <p:spPr>
            <a:xfrm>
              <a:off x="2174123" y="196969"/>
              <a:ext cx="8367251" cy="411959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5F22012-38ED-BE32-08D6-9CEDCF896A26}"/>
                    </a:ext>
                  </a:extLst>
                </p:cNvPr>
                <p:cNvSpPr txBox="1"/>
                <p:nvPr/>
              </p:nvSpPr>
              <p:spPr>
                <a:xfrm>
                  <a:off x="5636273" y="196969"/>
                  <a:ext cx="477608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3600" b="1" i="1" smtClean="0">
                                <a:gradFill>
                                  <a:gsLst>
                                    <a:gs pos="0">
                                      <a:srgbClr val="003366"/>
                                    </a:gs>
                                    <a:gs pos="50000">
                                      <a:srgbClr val="006666"/>
                                    </a:gs>
                                    <a:gs pos="100000">
                                      <a:srgbClr val="006699"/>
                                    </a:gs>
                                  </a:gsLst>
                                  <a:lin ang="5400000" scaled="1"/>
                                </a:gradFill>
                                <a:latin typeface="Cambria Math" panose="02040503050406030204" pitchFamily="18" charset="0"/>
                              </a:rPr>
                            </m:ctrlPr>
                          </m:sSubPr>
                          <m:e>
                            <m:r>
                              <a:rPr lang="en-US" altLang="ko-KR" sz="3600" b="1" i="1">
                                <a:gradFill>
                                  <a:gsLst>
                                    <a:gs pos="0">
                                      <a:srgbClr val="003366"/>
                                    </a:gs>
                                    <a:gs pos="50000">
                                      <a:srgbClr val="006666"/>
                                    </a:gs>
                                    <a:gs pos="100000">
                                      <a:srgbClr val="006699"/>
                                    </a:gs>
                                  </a:gsLst>
                                  <a:lin ang="5400000" scaled="1"/>
                                </a:gradFill>
                                <a:latin typeface="Cambria Math" panose="02040503050406030204" pitchFamily="18" charset="0"/>
                              </a:rPr>
                              <m:t>𝑲</m:t>
                            </m:r>
                          </m:e>
                          <m:sub>
                            <m:r>
                              <a:rPr lang="en-US" altLang="ko-KR" sz="3600" b="1" i="1">
                                <a:gradFill>
                                  <a:gsLst>
                                    <a:gs pos="0">
                                      <a:srgbClr val="003366"/>
                                    </a:gs>
                                    <a:gs pos="50000">
                                      <a:srgbClr val="006666"/>
                                    </a:gs>
                                    <a:gs pos="100000">
                                      <a:srgbClr val="006699"/>
                                    </a:gs>
                                  </a:gsLst>
                                  <a:lin ang="5400000" scaled="1"/>
                                </a:gradFill>
                                <a:latin typeface="Cambria Math" panose="02040503050406030204" pitchFamily="18" charset="0"/>
                              </a:rPr>
                              <m:t>𝟏</m:t>
                            </m:r>
                          </m:sub>
                        </m:sSub>
                        <m:r>
                          <a:rPr lang="en-US" altLang="ko-KR" sz="3600" b="1" i="1">
                            <a:gradFill>
                              <a:gsLst>
                                <a:gs pos="0">
                                  <a:srgbClr val="003366"/>
                                </a:gs>
                                <a:gs pos="50000">
                                  <a:srgbClr val="006666"/>
                                </a:gs>
                                <a:gs pos="100000">
                                  <a:srgbClr val="006699"/>
                                </a:gs>
                              </a:gsLst>
                              <a:lin ang="5400000" scaled="1"/>
                            </a:gradFill>
                            <a:latin typeface="Cambria Math" panose="02040503050406030204" pitchFamily="18" charset="0"/>
                          </a:rPr>
                          <m:t>→</m:t>
                        </m:r>
                        <m:r>
                          <a:rPr lang="en-US" altLang="ko-KR" sz="3600" b="1" i="1">
                            <a:gradFill>
                              <a:gsLst>
                                <a:gs pos="0">
                                  <a:srgbClr val="003366"/>
                                </a:gs>
                                <a:gs pos="50000">
                                  <a:srgbClr val="006666"/>
                                </a:gs>
                                <a:gs pos="100000">
                                  <a:srgbClr val="006699"/>
                                </a:gs>
                              </a:gsLst>
                              <a:lin ang="5400000" scaled="1"/>
                            </a:gradFill>
                            <a:latin typeface="Cambria Math" panose="02040503050406030204" pitchFamily="18" charset="0"/>
                          </a:rPr>
                          <m:t>𝝆</m:t>
                        </m:r>
                        <m:r>
                          <a:rPr lang="en-US" altLang="ko-KR" sz="3600" b="1" i="1">
                            <a:gradFill>
                              <a:gsLst>
                                <a:gs pos="0">
                                  <a:srgbClr val="003366"/>
                                </a:gs>
                                <a:gs pos="50000">
                                  <a:srgbClr val="006666"/>
                                </a:gs>
                                <a:gs pos="100000">
                                  <a:srgbClr val="006699"/>
                                </a:gs>
                              </a:gsLst>
                              <a:lin ang="5400000" scaled="1"/>
                            </a:gradFill>
                            <a:latin typeface="Cambria Math" panose="02040503050406030204" pitchFamily="18" charset="0"/>
                          </a:rPr>
                          <m:t>𝑲</m:t>
                        </m:r>
                        <m:r>
                          <a:rPr lang="en-US" altLang="ko-KR" sz="3600" b="1" i="0" smtClean="0">
                            <a:gradFill>
                              <a:gsLst>
                                <a:gs pos="0">
                                  <a:srgbClr val="003366"/>
                                </a:gs>
                                <a:gs pos="50000">
                                  <a:srgbClr val="006666"/>
                                </a:gs>
                                <a:gs pos="100000">
                                  <a:srgbClr val="006699"/>
                                </a:gs>
                              </a:gsLst>
                              <a:lin ang="5400000" scaled="1"/>
                            </a:gradFill>
                            <a:latin typeface="Cambria Math" panose="02040503050406030204" pitchFamily="18" charset="0"/>
                          </a:rPr>
                          <m:t> </m:t>
                        </m:r>
                        <m:r>
                          <a:rPr lang="en-US" altLang="ko-KR" sz="3600" b="1" i="0" smtClean="0">
                            <a:gradFill>
                              <a:gsLst>
                                <a:gs pos="75000">
                                  <a:srgbClr val="B2B2B2"/>
                                </a:gs>
                                <a:gs pos="25000">
                                  <a:srgbClr val="333333"/>
                                </a:gs>
                                <a:gs pos="0">
                                  <a:schemeClr val="tx1"/>
                                </a:gs>
                                <a:gs pos="50000">
                                  <a:srgbClr val="5F5F5F"/>
                                </a:gs>
                                <a:gs pos="100000">
                                  <a:srgbClr val="DDDDDD"/>
                                </a:gs>
                              </a:gsLst>
                              <a:lin ang="5400000" scaled="1"/>
                            </a:gradFill>
                            <a:latin typeface="Cambria Math" panose="02040503050406030204" pitchFamily="18" charset="0"/>
                          </a:rPr>
                          <m:t>&amp;</m:t>
                        </m:r>
                        <m:r>
                          <a:rPr lang="en-US" altLang="ko-KR" sz="3600" b="1" i="0" smtClean="0">
                            <a:gradFill>
                              <a:gsLst>
                                <a:gs pos="0">
                                  <a:srgbClr val="003366"/>
                                </a:gs>
                                <a:gs pos="50000">
                                  <a:srgbClr val="006666"/>
                                </a:gs>
                                <a:gs pos="100000">
                                  <a:srgbClr val="006699"/>
                                </a:gs>
                              </a:gsLst>
                              <a:lin ang="5400000" scaled="1"/>
                            </a:gradFill>
                            <a:latin typeface="Cambria Math" panose="02040503050406030204" pitchFamily="18" charset="0"/>
                          </a:rPr>
                          <m:t> </m:t>
                        </m:r>
                        <m:sSub>
                          <m:sSubPr>
                            <m:ctrlP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ctrlPr>
                          </m:sSubPr>
                          <m:e>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𝑲</m:t>
                            </m:r>
                          </m:e>
                          <m:sub>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𝟏</m:t>
                            </m:r>
                          </m:sub>
                        </m:sSub>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m:t>
                        </m:r>
                        <m:sSup>
                          <m:sSupPr>
                            <m:ctrlP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ctrlPr>
                          </m:sSupPr>
                          <m:e>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𝑲</m:t>
                            </m:r>
                          </m:e>
                          <m:sup>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m:t>
                            </m:r>
                          </m:sup>
                        </m:sSup>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𝝅</m:t>
                        </m:r>
                      </m:oMath>
                    </m:oMathPara>
                  </a14:m>
                  <a:endParaRPr lang="ko-KR" altLang="en-US" sz="36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endParaRPr>
                </a:p>
              </p:txBody>
            </p:sp>
          </mc:Choice>
          <mc:Fallback xmlns="">
            <p:sp>
              <p:nvSpPr>
                <p:cNvPr id="7" name="TextBox 6">
                  <a:extLst>
                    <a:ext uri="{FF2B5EF4-FFF2-40B4-BE49-F238E27FC236}">
                      <a16:creationId xmlns:a16="http://schemas.microsoft.com/office/drawing/2014/main" id="{F5F22012-38ED-BE32-08D6-9CEDCF896A26}"/>
                    </a:ext>
                  </a:extLst>
                </p:cNvPr>
                <p:cNvSpPr txBox="1">
                  <a:spLocks noRot="1" noChangeAspect="1" noMove="1" noResize="1" noEditPoints="1" noAdjustHandles="1" noChangeArrowheads="1" noChangeShapeType="1" noTextEdit="1"/>
                </p:cNvSpPr>
                <p:nvPr/>
              </p:nvSpPr>
              <p:spPr>
                <a:xfrm>
                  <a:off x="5636273" y="196969"/>
                  <a:ext cx="4776088" cy="646331"/>
                </a:xfrm>
                <a:prstGeom prst="rect">
                  <a:avLst/>
                </a:prstGeom>
                <a:blipFill>
                  <a:blip r:embed="rId4"/>
                  <a:stretch>
                    <a:fillRect/>
                  </a:stretch>
                </a:blipFill>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D48C204-4A37-D862-F8CB-7A489CFD15EF}"/>
                  </a:ext>
                </a:extLst>
              </p:cNvPr>
              <p:cNvSpPr txBox="1"/>
              <p:nvPr/>
            </p:nvSpPr>
            <p:spPr>
              <a:xfrm>
                <a:off x="0" y="4098655"/>
                <a:ext cx="12192000" cy="2759345"/>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f>
                      <m:fPr>
                        <m:ctrlPr>
                          <a:rPr lang="en-US" altLang="ko-KR" sz="3600" b="1" i="1" smtClean="0">
                            <a:latin typeface="Cambria Math" panose="02040503050406030204" pitchFamily="18" charset="0"/>
                          </a:rPr>
                        </m:ctrlPr>
                      </m:fPr>
                      <m:num>
                        <m:sSubSup>
                          <m:sSubSupPr>
                            <m:ctrlPr>
                              <a:rPr lang="en-US" altLang="ko-KR" sz="3600" b="1" i="1">
                                <a:latin typeface="Cambria Math" panose="02040503050406030204" pitchFamily="18" charset="0"/>
                              </a:rPr>
                            </m:ctrlPr>
                          </m:sSubSupPr>
                          <m:e>
                            <m:acc>
                              <m:accPr>
                                <m:chr m:val="⃗"/>
                                <m:ctrlPr>
                                  <a:rPr lang="en-US" altLang="ko-KR" sz="3600" b="1" i="1">
                                    <a:latin typeface="Cambria Math" panose="02040503050406030204" pitchFamily="18" charset="0"/>
                                  </a:rPr>
                                </m:ctrlPr>
                              </m:accPr>
                              <m:e>
                                <m:r>
                                  <a:rPr lang="en-US" altLang="ko-KR" sz="3600" b="1" i="1">
                                    <a:latin typeface="Cambria Math" panose="02040503050406030204" pitchFamily="18" charset="0"/>
                                  </a:rPr>
                                  <m:t>𝒑</m:t>
                                </m:r>
                              </m:e>
                            </m:acc>
                          </m:e>
                          <m:sub>
                            <m:r>
                              <a:rPr lang="en-US" altLang="ko-KR" sz="3600" b="1" i="1">
                                <a:latin typeface="Cambria Math" panose="02040503050406030204" pitchFamily="18" charset="0"/>
                              </a:rPr>
                              <m:t>𝟏</m:t>
                            </m:r>
                          </m:sub>
                          <m:sup>
                            <m:r>
                              <a:rPr lang="en-US" altLang="ko-KR" sz="3600" b="1" i="1">
                                <a:latin typeface="Cambria Math" panose="02040503050406030204" pitchFamily="18" charset="0"/>
                              </a:rPr>
                              <m:t>𝟐</m:t>
                            </m:r>
                          </m:sup>
                        </m:sSubSup>
                      </m:num>
                      <m:den>
                        <m:sSubSup>
                          <m:sSubSupPr>
                            <m:ctrlPr>
                              <a:rPr lang="en-US" altLang="ko-KR" sz="3600" b="1" i="1">
                                <a:latin typeface="Cambria Math" panose="02040503050406030204" pitchFamily="18" charset="0"/>
                              </a:rPr>
                            </m:ctrlPr>
                          </m:sSubSupPr>
                          <m:e>
                            <m:r>
                              <a:rPr lang="en-US" altLang="ko-KR" sz="3600" b="1" i="1" smtClean="0">
                                <a:latin typeface="Cambria Math" panose="02040503050406030204" pitchFamily="18" charset="0"/>
                              </a:rPr>
                              <m:t>𝟐</m:t>
                            </m:r>
                            <m:r>
                              <a:rPr lang="en-US" altLang="ko-KR" sz="3600" b="1" i="1">
                                <a:latin typeface="Cambria Math" panose="02040503050406030204" pitchFamily="18" charset="0"/>
                              </a:rPr>
                              <m:t>𝒎</m:t>
                            </m:r>
                          </m:e>
                          <m:sub>
                            <m:r>
                              <a:rPr lang="en-US" altLang="ko-KR" sz="3600" b="1" i="1">
                                <a:latin typeface="Cambria Math" panose="02040503050406030204" pitchFamily="18" charset="0"/>
                              </a:rPr>
                              <m:t>𝑽</m:t>
                            </m:r>
                          </m:sub>
                          <m:sup>
                            <m:r>
                              <a:rPr lang="en-US" altLang="ko-KR" sz="3600" b="1" i="1">
                                <a:latin typeface="Cambria Math" panose="02040503050406030204" pitchFamily="18" charset="0"/>
                              </a:rPr>
                              <m:t>𝟐</m:t>
                            </m:r>
                          </m:sup>
                        </m:sSubSup>
                      </m:den>
                    </m:f>
                    <m:r>
                      <a:rPr lang="en-US" altLang="ko-KR" sz="3600" b="1" i="1" smtClean="0">
                        <a:latin typeface="Cambria Math" panose="02040503050406030204" pitchFamily="18" charset="0"/>
                      </a:rPr>
                      <m:t>=</m:t>
                    </m:r>
                    <m:r>
                      <a:rPr lang="en-US" altLang="ko-KR" sz="3600" b="1" i="1" smtClean="0">
                        <a:latin typeface="Cambria Math" panose="02040503050406030204" pitchFamily="18" charset="0"/>
                      </a:rPr>
                      <m:t>𝟔</m:t>
                    </m:r>
                    <m:r>
                      <a:rPr lang="en-US" altLang="ko-KR" sz="3600" b="1" i="1" smtClean="0">
                        <a:latin typeface="Cambria Math" panose="02040503050406030204" pitchFamily="18" charset="0"/>
                      </a:rPr>
                      <m:t>×</m:t>
                    </m:r>
                    <m:r>
                      <a:rPr lang="en-US" altLang="ko-KR" sz="3600" b="1" i="1" smtClean="0">
                        <a:latin typeface="Cambria Math" panose="02040503050406030204" pitchFamily="18" charset="0"/>
                      </a:rPr>
                      <m:t>𝟏</m:t>
                    </m:r>
                    <m:sSup>
                      <m:sSupPr>
                        <m:ctrlPr>
                          <a:rPr lang="en-US" altLang="ko-KR" sz="3600" b="1" i="1" smtClean="0">
                            <a:latin typeface="Cambria Math" panose="02040503050406030204" pitchFamily="18" charset="0"/>
                          </a:rPr>
                        </m:ctrlPr>
                      </m:sSupPr>
                      <m:e>
                        <m:r>
                          <a:rPr lang="en-US" altLang="ko-KR" sz="3600" b="1" i="1" smtClean="0">
                            <a:latin typeface="Cambria Math" panose="02040503050406030204" pitchFamily="18" charset="0"/>
                          </a:rPr>
                          <m:t>𝟎</m:t>
                        </m:r>
                      </m:e>
                      <m:sup>
                        <m:r>
                          <a:rPr lang="en-US" altLang="ko-KR" sz="3600" b="1" i="1" smtClean="0">
                            <a:latin typeface="Cambria Math" panose="02040503050406030204" pitchFamily="18" charset="0"/>
                          </a:rPr>
                          <m:t>−</m:t>
                        </m:r>
                        <m:r>
                          <a:rPr lang="en-US" altLang="ko-KR" sz="3600" b="1" i="1" smtClean="0">
                            <a:latin typeface="Cambria Math" panose="02040503050406030204" pitchFamily="18" charset="0"/>
                          </a:rPr>
                          <m:t>𝟒</m:t>
                        </m:r>
                      </m:sup>
                    </m:sSup>
                    <m:d>
                      <m:dPr>
                        <m:ctrlPr>
                          <a:rPr lang="en-US" altLang="ko-KR" sz="3600" b="1" i="1" smtClean="0">
                            <a:latin typeface="Cambria Math" panose="02040503050406030204" pitchFamily="18" charset="0"/>
                          </a:rPr>
                        </m:ctrlPr>
                      </m:dPr>
                      <m:e>
                        <m:r>
                          <a:rPr lang="en-US" altLang="ko-KR" sz="3600" b="1" i="1" smtClean="0">
                            <a:latin typeface="Cambria Math" panose="02040503050406030204" pitchFamily="18" charset="0"/>
                          </a:rPr>
                          <m:t>𝝆</m:t>
                        </m:r>
                        <m:r>
                          <a:rPr lang="en-US" altLang="ko-KR" sz="3600" b="1" i="1" smtClean="0">
                            <a:latin typeface="Cambria Math" panose="02040503050406030204" pitchFamily="18" charset="0"/>
                          </a:rPr>
                          <m:t>𝑲</m:t>
                        </m:r>
                      </m:e>
                    </m:d>
                    <m:r>
                      <a:rPr lang="en-US" altLang="ko-KR" sz="3600" b="1" i="1" smtClean="0">
                        <a:latin typeface="Cambria Math" panose="02040503050406030204" pitchFamily="18" charset="0"/>
                      </a:rPr>
                      <m:t>, </m:t>
                    </m:r>
                    <m:r>
                      <a:rPr lang="en-US" altLang="ko-KR" sz="3600" b="1" i="1" smtClean="0">
                        <a:latin typeface="Cambria Math" panose="02040503050406030204" pitchFamily="18" charset="0"/>
                      </a:rPr>
                      <m:t>𝟓</m:t>
                    </m:r>
                    <m:r>
                      <a:rPr lang="en-US" altLang="ko-KR" sz="3600" b="1" i="1" smtClean="0">
                        <a:latin typeface="Cambria Math" panose="02040503050406030204" pitchFamily="18" charset="0"/>
                      </a:rPr>
                      <m:t>.</m:t>
                    </m:r>
                    <m:r>
                      <a:rPr lang="en-US" altLang="ko-KR" sz="3600" b="1" i="1" smtClean="0">
                        <a:latin typeface="Cambria Math" panose="02040503050406030204" pitchFamily="18" charset="0"/>
                      </a:rPr>
                      <m:t>𝟔</m:t>
                    </m:r>
                    <m:r>
                      <a:rPr lang="en-US" altLang="ko-KR" sz="3600" b="1" i="1" smtClean="0">
                        <a:latin typeface="Cambria Math" panose="02040503050406030204" pitchFamily="18" charset="0"/>
                      </a:rPr>
                      <m:t>×</m:t>
                    </m:r>
                    <m:r>
                      <a:rPr lang="en-US" altLang="ko-KR" sz="3600" b="1" i="1" smtClean="0">
                        <a:latin typeface="Cambria Math" panose="02040503050406030204" pitchFamily="18" charset="0"/>
                      </a:rPr>
                      <m:t>𝟏</m:t>
                    </m:r>
                    <m:sSup>
                      <m:sSupPr>
                        <m:ctrlPr>
                          <a:rPr lang="en-US" altLang="ko-KR" sz="3600" b="1" i="1" smtClean="0">
                            <a:latin typeface="Cambria Math" panose="02040503050406030204" pitchFamily="18" charset="0"/>
                          </a:rPr>
                        </m:ctrlPr>
                      </m:sSupPr>
                      <m:e>
                        <m:r>
                          <a:rPr lang="en-US" altLang="ko-KR" sz="3600" b="1" i="1" smtClean="0">
                            <a:latin typeface="Cambria Math" panose="02040503050406030204" pitchFamily="18" charset="0"/>
                          </a:rPr>
                          <m:t>𝟎</m:t>
                        </m:r>
                      </m:e>
                      <m:sup>
                        <m:r>
                          <a:rPr lang="en-US" altLang="ko-KR" sz="3600" b="1" i="1" smtClean="0">
                            <a:latin typeface="Cambria Math" panose="02040503050406030204" pitchFamily="18" charset="0"/>
                          </a:rPr>
                          <m:t>−</m:t>
                        </m:r>
                        <m:r>
                          <a:rPr lang="en-US" altLang="ko-KR" sz="3600" b="1" i="1" smtClean="0">
                            <a:latin typeface="Cambria Math" panose="02040503050406030204" pitchFamily="18" charset="0"/>
                          </a:rPr>
                          <m:t>𝟐</m:t>
                        </m:r>
                      </m:sup>
                    </m:sSup>
                    <m:d>
                      <m:dPr>
                        <m:ctrlPr>
                          <a:rPr lang="en-US" altLang="ko-KR" sz="3600" b="1" i="1" smtClean="0">
                            <a:latin typeface="Cambria Math" panose="02040503050406030204" pitchFamily="18" charset="0"/>
                          </a:rPr>
                        </m:ctrlPr>
                      </m:dPr>
                      <m:e>
                        <m:sSup>
                          <m:sSupPr>
                            <m:ctrlPr>
                              <a:rPr lang="en-US" altLang="ko-KR" sz="3600" b="1" i="1" smtClean="0">
                                <a:latin typeface="Cambria Math" panose="02040503050406030204" pitchFamily="18" charset="0"/>
                              </a:rPr>
                            </m:ctrlPr>
                          </m:sSupPr>
                          <m:e>
                            <m:r>
                              <a:rPr lang="en-US" altLang="ko-KR" sz="3600" b="1" i="1" smtClean="0">
                                <a:latin typeface="Cambria Math" panose="02040503050406030204" pitchFamily="18" charset="0"/>
                              </a:rPr>
                              <m:t>𝑲</m:t>
                            </m:r>
                          </m:e>
                          <m:sup>
                            <m:r>
                              <a:rPr lang="en-US" altLang="ko-KR" sz="3600" b="1" i="1" smtClean="0">
                                <a:latin typeface="Cambria Math" panose="02040503050406030204" pitchFamily="18" charset="0"/>
                              </a:rPr>
                              <m:t>∗</m:t>
                            </m:r>
                          </m:sup>
                        </m:sSup>
                        <m:r>
                          <a:rPr lang="en-US" altLang="ko-KR" sz="3600" b="1" i="1" smtClean="0">
                            <a:latin typeface="Cambria Math" panose="02040503050406030204" pitchFamily="18" charset="0"/>
                          </a:rPr>
                          <m:t>𝝅</m:t>
                        </m:r>
                      </m:e>
                    </m:d>
                  </m:oMath>
                </a14:m>
                <a:endParaRPr lang="en-US" altLang="ko-KR" sz="3600" b="1" dirty="0">
                  <a:latin typeface="Rockwell Condensed" panose="02060603050405020104" pitchFamily="18" charset="0"/>
                </a:endParaRPr>
              </a:p>
              <a:p>
                <a:pPr marL="285750" indent="-285750">
                  <a:buFont typeface="Arial" panose="020B0604020202020204" pitchFamily="34" charset="0"/>
                  <a:buChar char="•"/>
                </a:pPr>
                <a:r>
                  <a:rPr lang="en-US" altLang="ko-KR" sz="3600" dirty="0">
                    <a:latin typeface="Cascadia Code SemiBold" panose="020B0609020000020004" pitchFamily="49" charset="0"/>
                    <a:ea typeface="Cascadia Code SemiBold" panose="020B0609020000020004" pitchFamily="49" charset="0"/>
                    <a:cs typeface="Cascadia Code SemiBold" panose="020B0609020000020004" pitchFamily="49" charset="0"/>
                  </a:rPr>
                  <a:t>The angular distribution alone is not sufficient enough to discern the initial </a:t>
                </a:r>
                <a14:m>
                  <m:oMath xmlns:m="http://schemas.openxmlformats.org/officeDocument/2006/math">
                    <m:sSub>
                      <m:sSubPr>
                        <m:ctrlPr>
                          <a:rPr lang="en-US" altLang="ko-KR" sz="3600" b="0" i="1" smtClean="0">
                            <a:latin typeface="Cambria Math" panose="02040503050406030204" pitchFamily="18" charset="0"/>
                          </a:rPr>
                        </m:ctrlPr>
                      </m:sSubPr>
                      <m:e>
                        <m:r>
                          <a:rPr lang="en-US" altLang="ko-KR" sz="3600" b="0" i="1" smtClean="0">
                            <a:latin typeface="Cambria Math" panose="02040503050406030204" pitchFamily="18" charset="0"/>
                          </a:rPr>
                          <m:t>𝐾</m:t>
                        </m:r>
                      </m:e>
                      <m:sub>
                        <m:r>
                          <a:rPr lang="en-US" altLang="ko-KR" sz="3600" b="0" i="1" smtClean="0">
                            <a:latin typeface="Cambria Math" panose="02040503050406030204" pitchFamily="18" charset="0"/>
                          </a:rPr>
                          <m:t>1</m:t>
                        </m:r>
                      </m:sub>
                    </m:sSub>
                  </m:oMath>
                </a14:m>
                <a:r>
                  <a:rPr lang="en-US" altLang="ko-KR" sz="3600" dirty="0">
                    <a:latin typeface="Cascadia Code SemiBold" panose="020B0609020000020004" pitchFamily="49" charset="0"/>
                    <a:ea typeface="Cascadia Code SemiBold" panose="020B0609020000020004" pitchFamily="49" charset="0"/>
                    <a:cs typeface="Cascadia Code SemiBold" panose="020B0609020000020004" pitchFamily="49" charset="0"/>
                  </a:rPr>
                  <a:t> polarization</a:t>
                </a:r>
              </a:p>
            </p:txBody>
          </p:sp>
        </mc:Choice>
        <mc:Fallback xmlns="">
          <p:sp>
            <p:nvSpPr>
              <p:cNvPr id="3" name="TextBox 2">
                <a:extLst>
                  <a:ext uri="{FF2B5EF4-FFF2-40B4-BE49-F238E27FC236}">
                    <a16:creationId xmlns:a16="http://schemas.microsoft.com/office/drawing/2014/main" id="{9D48C204-4A37-D862-F8CB-7A489CFD15EF}"/>
                  </a:ext>
                </a:extLst>
              </p:cNvPr>
              <p:cNvSpPr txBox="1">
                <a:spLocks noRot="1" noChangeAspect="1" noMove="1" noResize="1" noEditPoints="1" noAdjustHandles="1" noChangeArrowheads="1" noChangeShapeType="1" noTextEdit="1"/>
              </p:cNvSpPr>
              <p:nvPr/>
            </p:nvSpPr>
            <p:spPr>
              <a:xfrm>
                <a:off x="0" y="4098655"/>
                <a:ext cx="12192000" cy="2759345"/>
              </a:xfrm>
              <a:prstGeom prst="rect">
                <a:avLst/>
              </a:prstGeom>
              <a:blipFill>
                <a:blip r:embed="rId5"/>
                <a:stretch>
                  <a:fillRect l="-1350" r="-1700" b="-7285"/>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86383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80546-EE7D-334F-7113-7E6ADA70FD94}"/>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5AB9DBE9-C4E0-029C-1435-B7E3D1B3CBC2}"/>
              </a:ext>
            </a:extLst>
          </p:cNvPr>
          <p:cNvSpPr>
            <a:spLocks noGrp="1"/>
          </p:cNvSpPr>
          <p:nvPr>
            <p:ph type="title"/>
          </p:nvPr>
        </p:nvSpPr>
        <p:spPr>
          <a:xfrm>
            <a:off x="0" y="0"/>
            <a:ext cx="12192000" cy="816077"/>
          </a:xfrm>
        </p:spPr>
        <p:txBody>
          <a:bodyPr>
            <a:normAutofit/>
          </a:bodyPr>
          <a:lstStyle/>
          <a:p>
            <a:pPr algn="ctr"/>
            <a:r>
              <a:rPr lang="en-US" altLang="ko-KR"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Result2: Final vector meson polarization in A</a:t>
            </a:r>
            <a:r>
              <a:rPr lang="en-US" altLang="ko-KR"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Demi Cond" panose="020B0706030402020204" pitchFamily="34" charset="0"/>
              </a:rPr>
              <a:t>→VP</a:t>
            </a:r>
            <a:endParaRPr lang="ko-KR" altLang="en-US" sz="4000" b="1" dirty="0">
              <a:gradFill>
                <a:gsLst>
                  <a:gs pos="25000">
                    <a:srgbClr val="0066CC"/>
                  </a:gs>
                  <a:gs pos="0">
                    <a:srgbClr val="0000FF"/>
                  </a:gs>
                  <a:gs pos="75000">
                    <a:srgbClr val="0099FF"/>
                  </a:gs>
                  <a:gs pos="50000">
                    <a:srgbClr val="0066FF"/>
                  </a:gs>
                  <a:gs pos="100000">
                    <a:srgbClr val="33CCFF"/>
                  </a:gs>
                </a:gsLst>
                <a:path path="shape">
                  <a:fillToRect l="50000" t="50000" r="50000" b="50000"/>
                </a:path>
              </a:gradFill>
              <a:latin typeface="Franklin Gothic Medium Cond" panose="020B0606030402020204" pitchFamily="34" charset="0"/>
            </a:endParaRPr>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B8F28E8C-F909-6F90-72F3-E072F7D56F7F}"/>
                  </a:ext>
                </a:extLst>
              </p:cNvPr>
              <p:cNvSpPr>
                <a:spLocks noGrp="1"/>
              </p:cNvSpPr>
              <p:nvPr>
                <p:ph idx="1"/>
              </p:nvPr>
            </p:nvSpPr>
            <p:spPr>
              <a:xfrm>
                <a:off x="0" y="816077"/>
                <a:ext cx="12192000" cy="6041922"/>
              </a:xfrm>
            </p:spPr>
            <p:txBody>
              <a:bodyPr/>
              <a:lstStyle/>
              <a:p>
                <a:r>
                  <a:rPr lang="en-US" altLang="ko-KR" dirty="0">
                    <a:latin typeface="Cascadia Code SemiBold" panose="020B0609020000020004" pitchFamily="49" charset="0"/>
                    <a:ea typeface="Cascadia Code SemiBold" panose="020B0609020000020004" pitchFamily="49" charset="0"/>
                    <a:cs typeface="Cascadia Code SemiBold" panose="020B0609020000020004" pitchFamily="49" charset="0"/>
                  </a:rPr>
                  <a:t>Specifying the final vector meson polarization.</a:t>
                </a:r>
              </a:p>
              <a:p>
                <a:pPr marL="0" indent="0">
                  <a:buNone/>
                </a:pPr>
                <a:r>
                  <a:rPr lang="en-US" altLang="ko-KR" dirty="0">
                    <a:latin typeface="Cascadia Code SemiBold" panose="020B0609020000020004" pitchFamily="49" charset="0"/>
                    <a:ea typeface="Cascadia Code SemiBold" panose="020B0609020000020004" pitchFamily="49" charset="0"/>
                    <a:cs typeface="Cascadia Code SemiBold" panose="020B0609020000020004" pitchFamily="49" charset="0"/>
                  </a:rPr>
                  <a:t>(It should be feasible in future J-PARC experiment)</a:t>
                </a:r>
              </a:p>
              <a:p>
                <a:pPr marL="0" indent="0">
                  <a:buNone/>
                </a:pPr>
                <a:endParaRPr lang="en-US" altLang="ko-KR" dirty="0">
                  <a:latin typeface="Cascadia Code SemiBold" panose="020B0609020000020004" pitchFamily="49" charset="0"/>
                  <a:ea typeface="Cascadia Code SemiBold" panose="020B0609020000020004" pitchFamily="49" charset="0"/>
                  <a:cs typeface="Cascadia Code SemiBold" panose="020B0609020000020004" pitchFamily="49" charset="0"/>
                </a:endParaRPr>
              </a:p>
              <a:p>
                <a:pPr marL="0" indent="0">
                  <a:buNone/>
                </a:pPr>
                <a:endParaRPr lang="en-US" altLang="ko-KR" dirty="0">
                  <a:latin typeface="Cascadia Code SemiBold" panose="020B0609020000020004" pitchFamily="49" charset="0"/>
                  <a:ea typeface="Cascadia Code SemiBold" panose="020B0609020000020004" pitchFamily="49" charset="0"/>
                  <a:cs typeface="Cascadia Code SemiBold" panose="020B0609020000020004" pitchFamily="49" charset="0"/>
                </a:endParaRPr>
              </a:p>
              <a:p>
                <a:r>
                  <a:rPr lang="en-US" altLang="ko-KR" dirty="0">
                    <a:latin typeface="Cascadia Code SemiBold" panose="020B0609020000020004" pitchFamily="49" charset="0"/>
                    <a:ea typeface="Cascadia Code SemiBold" panose="020B0609020000020004" pitchFamily="49" charset="0"/>
                    <a:cs typeface="Cascadia Code SemiBold" panose="020B0609020000020004" pitchFamily="49" charset="0"/>
                  </a:rPr>
                  <a:t>Initial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𝐾</m:t>
                        </m:r>
                      </m:e>
                      <m:sub>
                        <m:r>
                          <a:rPr lang="en-US" altLang="ko-KR" b="0" i="1" smtClean="0">
                            <a:latin typeface="Cambria Math" panose="02040503050406030204" pitchFamily="18" charset="0"/>
                          </a:rPr>
                          <m:t>1</m:t>
                        </m:r>
                      </m:sub>
                    </m:sSub>
                  </m:oMath>
                </a14:m>
                <a:r>
                  <a:rPr lang="ko-KR" altLang="en-US" dirty="0">
                    <a:latin typeface="Cascadia Code SemiBold" panose="020B0609020000020004" pitchFamily="49" charset="0"/>
                    <a:cs typeface="Cascadia Code SemiBold" panose="020B0609020000020004" pitchFamily="49" charset="0"/>
                  </a:rPr>
                  <a:t> </a:t>
                </a:r>
                <a:r>
                  <a:rPr lang="en-US" altLang="ko-KR" dirty="0">
                    <a:latin typeface="Cascadia Code SemiBold" panose="020B0609020000020004" pitchFamily="49" charset="0"/>
                    <a:ea typeface="Cascadia Code SemiBold" panose="020B0609020000020004" pitchFamily="49" charset="0"/>
                    <a:cs typeface="Cascadia Code SemiBold" panose="020B0609020000020004" pitchFamily="49" charset="0"/>
                  </a:rPr>
                  <a:t>polarization is distinguished by observing forward or backward.</a:t>
                </a:r>
                <a:endParaRPr lang="ko-KR" altLang="en-US" dirty="0">
                  <a:latin typeface="Cascadia Code SemiBold" panose="020B0609020000020004" pitchFamily="49" charset="0"/>
                  <a:cs typeface="Cascadia Code SemiBold" panose="020B0609020000020004" pitchFamily="49" charset="0"/>
                </a:endParaRPr>
              </a:p>
            </p:txBody>
          </p:sp>
        </mc:Choice>
        <mc:Fallback xmlns="">
          <p:sp>
            <p:nvSpPr>
              <p:cNvPr id="3" name="내용 개체 틀 2">
                <a:extLst>
                  <a:ext uri="{FF2B5EF4-FFF2-40B4-BE49-F238E27FC236}">
                    <a16:creationId xmlns:a16="http://schemas.microsoft.com/office/drawing/2014/main" id="{B8F28E8C-F909-6F90-72F3-E072F7D56F7F}"/>
                  </a:ext>
                </a:extLst>
              </p:cNvPr>
              <p:cNvSpPr>
                <a:spLocks noGrp="1" noRot="1" noChangeAspect="1" noMove="1" noResize="1" noEditPoints="1" noAdjustHandles="1" noChangeArrowheads="1" noChangeShapeType="1" noTextEdit="1"/>
              </p:cNvSpPr>
              <p:nvPr>
                <p:ph idx="1"/>
              </p:nvPr>
            </p:nvSpPr>
            <p:spPr>
              <a:xfrm>
                <a:off x="0" y="816077"/>
                <a:ext cx="12192000" cy="6041922"/>
              </a:xfrm>
              <a:blipFill>
                <a:blip r:embed="rId3"/>
                <a:stretch>
                  <a:fillRect l="-1000" t="-1816"/>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10EBF92E-80F9-0C3B-15AD-21C1317DCA5E}"/>
              </a:ext>
            </a:extLst>
          </p:cNvPr>
          <p:cNvPicPr>
            <a:picLocks noChangeAspect="1"/>
          </p:cNvPicPr>
          <p:nvPr/>
        </p:nvPicPr>
        <p:blipFill>
          <a:blip r:embed="rId4"/>
          <a:stretch>
            <a:fillRect/>
          </a:stretch>
        </p:blipFill>
        <p:spPr>
          <a:xfrm>
            <a:off x="0" y="3708206"/>
            <a:ext cx="5102942" cy="3149793"/>
          </a:xfrm>
          <a:prstGeom prst="rect">
            <a:avLst/>
          </a:prstGeom>
        </p:spPr>
      </p:pic>
      <p:grpSp>
        <p:nvGrpSpPr>
          <p:cNvPr id="14" name="그룹 13">
            <a:extLst>
              <a:ext uri="{FF2B5EF4-FFF2-40B4-BE49-F238E27FC236}">
                <a16:creationId xmlns:a16="http://schemas.microsoft.com/office/drawing/2014/main" id="{633E6545-D825-9257-DE19-EC7E51DBA325}"/>
              </a:ext>
            </a:extLst>
          </p:cNvPr>
          <p:cNvGrpSpPr/>
          <p:nvPr/>
        </p:nvGrpSpPr>
        <p:grpSpPr>
          <a:xfrm rot="20827287">
            <a:off x="9310218" y="1608041"/>
            <a:ext cx="2338859" cy="1580186"/>
            <a:chOff x="6096000" y="624082"/>
            <a:chExt cx="2743200" cy="2330245"/>
          </a:xfrm>
        </p:grpSpPr>
        <p:pic>
          <p:nvPicPr>
            <p:cNvPr id="6" name="그래픽 5" descr="눈 단색으로 채워진">
              <a:extLst>
                <a:ext uri="{FF2B5EF4-FFF2-40B4-BE49-F238E27FC236}">
                  <a16:creationId xmlns:a16="http://schemas.microsoft.com/office/drawing/2014/main" id="{5990D9AD-B924-0DE1-D794-3EC8F798F8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85582" y="1074790"/>
              <a:ext cx="1165122" cy="914400"/>
            </a:xfrm>
            <a:prstGeom prst="rect">
              <a:avLst/>
            </a:prstGeom>
            <a:scene3d>
              <a:camera prst="orthographicFront">
                <a:rot lat="0" lon="3299947" rev="0"/>
              </a:camera>
              <a:lightRig rig="threePt" dir="t"/>
            </a:scene3d>
          </p:spPr>
        </p:pic>
        <p:pic>
          <p:nvPicPr>
            <p:cNvPr id="8" name="그래픽 7" descr="돋보기 단색으로 채워진">
              <a:extLst>
                <a:ext uri="{FF2B5EF4-FFF2-40B4-BE49-F238E27FC236}">
                  <a16:creationId xmlns:a16="http://schemas.microsoft.com/office/drawing/2014/main" id="{C5DA8715-2923-4B5F-5F77-4C9590D081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96000" y="624082"/>
              <a:ext cx="2743200" cy="2330245"/>
            </a:xfrm>
            <a:prstGeom prst="rect">
              <a:avLst/>
            </a:prstGeom>
            <a:scene3d>
              <a:camera prst="orthographicFront">
                <a:rot lat="0" lon="2700000" rev="0"/>
              </a:camera>
              <a:lightRig rig="threePt" dir="t"/>
            </a:scene3d>
          </p:spPr>
        </p:pic>
      </p:grpSp>
    </p:spTree>
    <p:extLst>
      <p:ext uri="{BB962C8B-B14F-4D97-AF65-F5344CB8AC3E}">
        <p14:creationId xmlns:p14="http://schemas.microsoft.com/office/powerpoint/2010/main" val="378790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1C10C-ABE3-6164-E216-28FFE499B5A9}"/>
            </a:ext>
          </a:extLst>
        </p:cNvPr>
        <p:cNvGrpSpPr/>
        <p:nvPr/>
      </p:nvGrpSpPr>
      <p:grpSpPr>
        <a:xfrm>
          <a:off x="0" y="0"/>
          <a:ext cx="0" cy="0"/>
          <a:chOff x="0" y="0"/>
          <a:chExt cx="0" cy="0"/>
        </a:xfrm>
      </p:grpSpPr>
      <p:grpSp>
        <p:nvGrpSpPr>
          <p:cNvPr id="5" name="그룹 4">
            <a:extLst>
              <a:ext uri="{FF2B5EF4-FFF2-40B4-BE49-F238E27FC236}">
                <a16:creationId xmlns:a16="http://schemas.microsoft.com/office/drawing/2014/main" id="{970A6911-BE25-E162-67E2-213C0EF36247}"/>
              </a:ext>
            </a:extLst>
          </p:cNvPr>
          <p:cNvGrpSpPr/>
          <p:nvPr/>
        </p:nvGrpSpPr>
        <p:grpSpPr>
          <a:xfrm>
            <a:off x="1091380" y="84805"/>
            <a:ext cx="7006763" cy="3251643"/>
            <a:chOff x="1091380" y="84805"/>
            <a:chExt cx="7006763" cy="3251643"/>
          </a:xfrm>
        </p:grpSpPr>
        <p:pic>
          <p:nvPicPr>
            <p:cNvPr id="3" name="그림 2">
              <a:extLst>
                <a:ext uri="{FF2B5EF4-FFF2-40B4-BE49-F238E27FC236}">
                  <a16:creationId xmlns:a16="http://schemas.microsoft.com/office/drawing/2014/main" id="{DFBDB77A-7B4C-E9C4-62D8-D0768432A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380" y="84805"/>
              <a:ext cx="7006763" cy="3251643"/>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EC26E1F-D00B-1824-4104-B0FA4B50BF53}"/>
                    </a:ext>
                  </a:extLst>
                </p:cNvPr>
                <p:cNvSpPr txBox="1"/>
                <p:nvPr/>
              </p:nvSpPr>
              <p:spPr>
                <a:xfrm>
                  <a:off x="4193628" y="84805"/>
                  <a:ext cx="218276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3600" b="1" i="1">
                                <a:gradFill>
                                  <a:gsLst>
                                    <a:gs pos="0">
                                      <a:srgbClr val="003366"/>
                                    </a:gs>
                                    <a:gs pos="50000">
                                      <a:srgbClr val="006666"/>
                                    </a:gs>
                                    <a:gs pos="100000">
                                      <a:srgbClr val="006699"/>
                                    </a:gs>
                                  </a:gsLst>
                                  <a:lin ang="5400000" scaled="1"/>
                                </a:gradFill>
                                <a:latin typeface="Cambria Math" panose="02040503050406030204" pitchFamily="18" charset="0"/>
                              </a:rPr>
                            </m:ctrlPr>
                          </m:sSubPr>
                          <m:e>
                            <m:r>
                              <a:rPr lang="en-US" altLang="ko-KR" sz="3600" b="1" i="1">
                                <a:gradFill>
                                  <a:gsLst>
                                    <a:gs pos="0">
                                      <a:srgbClr val="003366"/>
                                    </a:gs>
                                    <a:gs pos="50000">
                                      <a:srgbClr val="006666"/>
                                    </a:gs>
                                    <a:gs pos="100000">
                                      <a:srgbClr val="006699"/>
                                    </a:gs>
                                  </a:gsLst>
                                  <a:lin ang="5400000" scaled="1"/>
                                </a:gradFill>
                                <a:latin typeface="Cambria Math" panose="02040503050406030204" pitchFamily="18" charset="0"/>
                              </a:rPr>
                              <m:t>𝑲</m:t>
                            </m:r>
                          </m:e>
                          <m:sub>
                            <m:r>
                              <a:rPr lang="en-US" altLang="ko-KR" sz="3600" b="1" i="1">
                                <a:gradFill>
                                  <a:gsLst>
                                    <a:gs pos="0">
                                      <a:srgbClr val="003366"/>
                                    </a:gs>
                                    <a:gs pos="50000">
                                      <a:srgbClr val="006666"/>
                                    </a:gs>
                                    <a:gs pos="100000">
                                      <a:srgbClr val="006699"/>
                                    </a:gs>
                                  </a:gsLst>
                                  <a:lin ang="5400000" scaled="1"/>
                                </a:gradFill>
                                <a:latin typeface="Cambria Math" panose="02040503050406030204" pitchFamily="18" charset="0"/>
                              </a:rPr>
                              <m:t>𝟏</m:t>
                            </m:r>
                          </m:sub>
                        </m:sSub>
                        <m:r>
                          <a:rPr lang="en-US" altLang="ko-KR" sz="3600" b="1" i="1">
                            <a:gradFill>
                              <a:gsLst>
                                <a:gs pos="0">
                                  <a:srgbClr val="003366"/>
                                </a:gs>
                                <a:gs pos="50000">
                                  <a:srgbClr val="006666"/>
                                </a:gs>
                                <a:gs pos="100000">
                                  <a:srgbClr val="006699"/>
                                </a:gs>
                              </a:gsLst>
                              <a:lin ang="5400000" scaled="1"/>
                            </a:gradFill>
                            <a:latin typeface="Cambria Math" panose="02040503050406030204" pitchFamily="18" charset="0"/>
                          </a:rPr>
                          <m:t>→</m:t>
                        </m:r>
                        <m:r>
                          <a:rPr lang="en-US" altLang="ko-KR" sz="3600" b="1" i="1">
                            <a:gradFill>
                              <a:gsLst>
                                <a:gs pos="0">
                                  <a:srgbClr val="003366"/>
                                </a:gs>
                                <a:gs pos="50000">
                                  <a:srgbClr val="006666"/>
                                </a:gs>
                                <a:gs pos="100000">
                                  <a:srgbClr val="006699"/>
                                </a:gs>
                              </a:gsLst>
                              <a:lin ang="5400000" scaled="1"/>
                            </a:gradFill>
                            <a:latin typeface="Cambria Math" panose="02040503050406030204" pitchFamily="18" charset="0"/>
                          </a:rPr>
                          <m:t>𝝆</m:t>
                        </m:r>
                        <m:r>
                          <a:rPr lang="en-US" altLang="ko-KR" sz="3600" b="1" i="1">
                            <a:gradFill>
                              <a:gsLst>
                                <a:gs pos="0">
                                  <a:srgbClr val="003366"/>
                                </a:gs>
                                <a:gs pos="50000">
                                  <a:srgbClr val="006666"/>
                                </a:gs>
                                <a:gs pos="100000">
                                  <a:srgbClr val="006699"/>
                                </a:gs>
                              </a:gsLst>
                              <a:lin ang="5400000" scaled="1"/>
                            </a:gradFill>
                            <a:latin typeface="Cambria Math" panose="02040503050406030204" pitchFamily="18" charset="0"/>
                          </a:rPr>
                          <m:t>𝑲</m:t>
                        </m:r>
                      </m:oMath>
                    </m:oMathPara>
                  </a14:m>
                  <a:endParaRPr lang="ko-KR" altLang="en-US" sz="3600" b="1" dirty="0"/>
                </a:p>
              </p:txBody>
            </p:sp>
          </mc:Choice>
          <mc:Fallback xmlns="">
            <p:sp>
              <p:nvSpPr>
                <p:cNvPr id="8" name="TextBox 7">
                  <a:extLst>
                    <a:ext uri="{FF2B5EF4-FFF2-40B4-BE49-F238E27FC236}">
                      <a16:creationId xmlns:a16="http://schemas.microsoft.com/office/drawing/2014/main" id="{1EC26E1F-D00B-1824-4104-B0FA4B50BF53}"/>
                    </a:ext>
                  </a:extLst>
                </p:cNvPr>
                <p:cNvSpPr txBox="1">
                  <a:spLocks noRot="1" noChangeAspect="1" noMove="1" noResize="1" noEditPoints="1" noAdjustHandles="1" noChangeArrowheads="1" noChangeShapeType="1" noTextEdit="1"/>
                </p:cNvSpPr>
                <p:nvPr/>
              </p:nvSpPr>
              <p:spPr>
                <a:xfrm>
                  <a:off x="4193628" y="84805"/>
                  <a:ext cx="2182761" cy="646331"/>
                </a:xfrm>
                <a:prstGeom prst="rect">
                  <a:avLst/>
                </a:prstGeom>
                <a:blipFill>
                  <a:blip r:embed="rId4"/>
                  <a:stretch>
                    <a:fillRect/>
                  </a:stretch>
                </a:blipFill>
              </p:spPr>
              <p:txBody>
                <a:bodyPr/>
                <a:lstStyle/>
                <a:p>
                  <a:r>
                    <a:rPr lang="ko-KR" altLang="en-US">
                      <a:noFill/>
                    </a:rPr>
                    <a:t> </a:t>
                  </a:r>
                </a:p>
              </p:txBody>
            </p:sp>
          </mc:Fallback>
        </mc:AlternateContent>
      </p:grpSp>
      <p:grpSp>
        <p:nvGrpSpPr>
          <p:cNvPr id="6" name="그룹 5">
            <a:extLst>
              <a:ext uri="{FF2B5EF4-FFF2-40B4-BE49-F238E27FC236}">
                <a16:creationId xmlns:a16="http://schemas.microsoft.com/office/drawing/2014/main" id="{8DA57794-C1C4-B226-21BC-9583E0AAF952}"/>
              </a:ext>
            </a:extLst>
          </p:cNvPr>
          <p:cNvGrpSpPr/>
          <p:nvPr/>
        </p:nvGrpSpPr>
        <p:grpSpPr>
          <a:xfrm>
            <a:off x="1091380" y="3582509"/>
            <a:ext cx="7006763" cy="3190686"/>
            <a:chOff x="1091380" y="3582509"/>
            <a:chExt cx="7006763" cy="3190686"/>
          </a:xfrm>
        </p:grpSpPr>
        <p:pic>
          <p:nvPicPr>
            <p:cNvPr id="4" name="그림 3">
              <a:extLst>
                <a:ext uri="{FF2B5EF4-FFF2-40B4-BE49-F238E27FC236}">
                  <a16:creationId xmlns:a16="http://schemas.microsoft.com/office/drawing/2014/main" id="{F6A1C1A1-10A2-86D8-524D-699C70D263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380" y="3582509"/>
              <a:ext cx="7006763" cy="3190686"/>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6B2527B-FFFA-96E2-E29B-432374B89531}"/>
                    </a:ext>
                  </a:extLst>
                </p:cNvPr>
                <p:cNvSpPr txBox="1"/>
                <p:nvPr/>
              </p:nvSpPr>
              <p:spPr>
                <a:xfrm>
                  <a:off x="4193628" y="3582509"/>
                  <a:ext cx="227125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ctrlPr>
                          </m:sSubPr>
                          <m:e>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𝑲</m:t>
                            </m:r>
                          </m:e>
                          <m:sub>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𝟏</m:t>
                            </m:r>
                          </m:sub>
                        </m:sSub>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m:t>
                        </m:r>
                        <m:sSup>
                          <m:sSupPr>
                            <m:ctrlP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ctrlPr>
                          </m:sSupPr>
                          <m:e>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𝑲</m:t>
                            </m:r>
                          </m:e>
                          <m:sup>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m:t>
                            </m:r>
                          </m:sup>
                        </m:sSup>
                        <m:r>
                          <a:rPr lang="en-US" altLang="ko-KR" sz="3600" b="1" i="1">
                            <a:gradFill>
                              <a:gsLst>
                                <a:gs pos="0">
                                  <a:srgbClr val="0000FF"/>
                                </a:gs>
                                <a:gs pos="50000">
                                  <a:srgbClr val="0033CC"/>
                                </a:gs>
                                <a:gs pos="100000">
                                  <a:srgbClr val="0099CC"/>
                                </a:gs>
                              </a:gsLst>
                              <a:lin ang="5400000" scaled="1"/>
                            </a:gradFill>
                            <a:latin typeface="Cambria Math" panose="02040503050406030204" pitchFamily="18" charset="0"/>
                          </a:rPr>
                          <m:t>𝝅</m:t>
                        </m:r>
                      </m:oMath>
                    </m:oMathPara>
                  </a14:m>
                  <a:endParaRPr lang="ko-KR" altLang="en-US" sz="3600" b="1" dirty="0"/>
                </a:p>
              </p:txBody>
            </p:sp>
          </mc:Choice>
          <mc:Fallback xmlns="">
            <p:sp>
              <p:nvSpPr>
                <p:cNvPr id="2" name="TextBox 1">
                  <a:extLst>
                    <a:ext uri="{FF2B5EF4-FFF2-40B4-BE49-F238E27FC236}">
                      <a16:creationId xmlns:a16="http://schemas.microsoft.com/office/drawing/2014/main" id="{56B2527B-FFFA-96E2-E29B-432374B89531}"/>
                    </a:ext>
                  </a:extLst>
                </p:cNvPr>
                <p:cNvSpPr txBox="1">
                  <a:spLocks noRot="1" noChangeAspect="1" noMove="1" noResize="1" noEditPoints="1" noAdjustHandles="1" noChangeArrowheads="1" noChangeShapeType="1" noTextEdit="1"/>
                </p:cNvSpPr>
                <p:nvPr/>
              </p:nvSpPr>
              <p:spPr>
                <a:xfrm>
                  <a:off x="4193628" y="3582509"/>
                  <a:ext cx="2271252" cy="646331"/>
                </a:xfrm>
                <a:prstGeom prst="rect">
                  <a:avLst/>
                </a:prstGeom>
                <a:blipFill>
                  <a:blip r:embed="rId6"/>
                  <a:stretch>
                    <a:fillRect/>
                  </a:stretch>
                </a:blipFill>
              </p:spPr>
              <p:txBody>
                <a:bodyPr/>
                <a:lstStyle/>
                <a:p>
                  <a:r>
                    <a:rPr lang="ko-KR" altLang="en-US">
                      <a:noFill/>
                    </a:rPr>
                    <a:t> </a:t>
                  </a:r>
                </a:p>
              </p:txBody>
            </p:sp>
          </mc:Fallback>
        </mc:AlternateContent>
      </p:grpSp>
    </p:spTree>
    <p:extLst>
      <p:ext uri="{BB962C8B-B14F-4D97-AF65-F5344CB8AC3E}">
        <p14:creationId xmlns:p14="http://schemas.microsoft.com/office/powerpoint/2010/main" val="200404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9D107-44F7-D484-727F-7B1049D6535E}"/>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A003726F-7BE0-B33D-638E-4CDB26698084}"/>
              </a:ext>
            </a:extLst>
          </p:cNvPr>
          <p:cNvSpPr>
            <a:spLocks noGrp="1"/>
          </p:cNvSpPr>
          <p:nvPr>
            <p:ph type="title"/>
          </p:nvPr>
        </p:nvSpPr>
        <p:spPr>
          <a:xfrm>
            <a:off x="0" y="0"/>
            <a:ext cx="12192000" cy="816077"/>
          </a:xfrm>
        </p:spPr>
        <p:txBody>
          <a:bodyPr>
            <a:normAutofit/>
          </a:bodyPr>
          <a:lstStyle/>
          <a:p>
            <a:pPr algn="ctr"/>
            <a:r>
              <a:rPr lang="en-US" altLang="ko-KR"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Summary of today’s talk</a:t>
            </a:r>
            <a:endParaRPr lang="ko-KR" altLang="en-US"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endParaRPr>
          </a:p>
        </p:txBody>
      </p:sp>
      <p:sp>
        <p:nvSpPr>
          <p:cNvPr id="3" name="내용 개체 틀 2">
            <a:extLst>
              <a:ext uri="{FF2B5EF4-FFF2-40B4-BE49-F238E27FC236}">
                <a16:creationId xmlns:a16="http://schemas.microsoft.com/office/drawing/2014/main" id="{CE23D4C6-05D5-7F06-5C2F-F424929D01E8}"/>
              </a:ext>
            </a:extLst>
          </p:cNvPr>
          <p:cNvSpPr>
            <a:spLocks noGrp="1"/>
          </p:cNvSpPr>
          <p:nvPr>
            <p:ph idx="1"/>
          </p:nvPr>
        </p:nvSpPr>
        <p:spPr>
          <a:xfrm>
            <a:off x="0" y="816077"/>
            <a:ext cx="12192000" cy="6041922"/>
          </a:xfrm>
        </p:spPr>
        <p:txBody>
          <a:bodyPr>
            <a:normAutofit fontScale="92500" lnSpcReduction="10000"/>
          </a:bodyPr>
          <a:lstStyle/>
          <a:p>
            <a:r>
              <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rPr>
              <a:t>Effective </a:t>
            </a:r>
            <a:r>
              <a:rPr lang="en-US" altLang="ko-KR" sz="3200" dirty="0" err="1">
                <a:latin typeface="Cascadia Code SemiBold" panose="020B0609020000020004" pitchFamily="49" charset="0"/>
                <a:ea typeface="Cascadia Code SemiBold" panose="020B0609020000020004" pitchFamily="49" charset="0"/>
                <a:cs typeface="Cascadia Code SemiBold" panose="020B0609020000020004" pitchFamily="49" charset="0"/>
              </a:rPr>
              <a:t>Lagrangian</a:t>
            </a:r>
            <a:r>
              <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rPr>
              <a:t> and helicity formalism yield the same result.</a:t>
            </a:r>
          </a:p>
          <a:p>
            <a:endPar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endParaRPr>
          </a:p>
          <a:p>
            <a:r>
              <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rPr>
              <a:t>In V → PP, forward &amp; backward → Longitudinal vector meson.</a:t>
            </a:r>
          </a:p>
          <a:p>
            <a:r>
              <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rPr>
              <a:t>In</a:t>
            </a:r>
            <a:r>
              <a:rPr lang="ko-KR" altLang="en-US" sz="3200" dirty="0">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rPr>
              <a:t>V → </a:t>
            </a:r>
            <a:r>
              <a:rPr lang="en-US" altLang="ko-KR" sz="3200" dirty="0" err="1">
                <a:latin typeface="Cascadia Code SemiBold" panose="020B0609020000020004" pitchFamily="49" charset="0"/>
                <a:ea typeface="Cascadia Code SemiBold" panose="020B0609020000020004" pitchFamily="49" charset="0"/>
                <a:cs typeface="Cascadia Code SemiBold" panose="020B0609020000020004" pitchFamily="49" charset="0"/>
              </a:rPr>
              <a:t>ll</a:t>
            </a:r>
            <a:r>
              <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rPr>
              <a:t>, forward &amp; backward → Transverse vector meson.</a:t>
            </a:r>
          </a:p>
          <a:p>
            <a:endPar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endParaRPr>
          </a:p>
          <a:p>
            <a:r>
              <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rPr>
              <a:t>In A → VP, final vector meson polarization measure required.</a:t>
            </a:r>
          </a:p>
          <a:p>
            <a:endPar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endParaRPr>
          </a:p>
          <a:p>
            <a:r>
              <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rPr>
              <a:t>Discerning (axial) vector meson polarization will help to find more clues about mass shift.</a:t>
            </a:r>
          </a:p>
        </p:txBody>
      </p:sp>
    </p:spTree>
    <p:extLst>
      <p:ext uri="{BB962C8B-B14F-4D97-AF65-F5344CB8AC3E}">
        <p14:creationId xmlns:p14="http://schemas.microsoft.com/office/powerpoint/2010/main" val="172618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1982850-8DAD-7FC6-0390-C2417359E77A}"/>
              </a:ext>
            </a:extLst>
          </p:cNvPr>
          <p:cNvSpPr txBox="1"/>
          <p:nvPr/>
        </p:nvSpPr>
        <p:spPr>
          <a:xfrm>
            <a:off x="0" y="1310326"/>
            <a:ext cx="856645" cy="3846136"/>
          </a:xfrm>
          <a:prstGeom prst="rect">
            <a:avLst/>
          </a:prstGeom>
          <a:noFill/>
        </p:spPr>
        <p:txBody>
          <a:bodyPr vert="vert270" wrap="square" rtlCol="0">
            <a:spAutoFit/>
          </a:bodyPr>
          <a:lstStyle/>
          <a:p>
            <a:pPr algn="ctr">
              <a:lnSpc>
                <a:spcPct val="120000"/>
              </a:lnSpc>
            </a:pPr>
            <a:r>
              <a:rPr lang="en-US" altLang="ko-KR" sz="4000" b="1" dirty="0">
                <a:solidFill>
                  <a:srgbClr val="0000FF"/>
                </a:solidFill>
                <a:latin typeface="Franklin Gothic Medium Cond" panose="020B0606030402020204" pitchFamily="34" charset="0"/>
              </a:rPr>
              <a:t>Contents.</a:t>
            </a:r>
          </a:p>
        </p:txBody>
      </p:sp>
      <p:sp>
        <p:nvSpPr>
          <p:cNvPr id="9" name="TextBox 8">
            <a:extLst>
              <a:ext uri="{FF2B5EF4-FFF2-40B4-BE49-F238E27FC236}">
                <a16:creationId xmlns:a16="http://schemas.microsoft.com/office/drawing/2014/main" id="{72F1FD11-D78D-E0C8-87D8-4CC56DB16D6F}"/>
              </a:ext>
            </a:extLst>
          </p:cNvPr>
          <p:cNvSpPr txBox="1"/>
          <p:nvPr/>
        </p:nvSpPr>
        <p:spPr>
          <a:xfrm>
            <a:off x="987349" y="86610"/>
            <a:ext cx="11131079" cy="6684779"/>
          </a:xfrm>
          <a:prstGeom prst="rect">
            <a:avLst/>
          </a:prstGeom>
          <a:noFill/>
        </p:spPr>
        <p:txBody>
          <a:bodyPr wrap="square" rtlCol="0">
            <a:spAutoFit/>
          </a:bodyPr>
          <a:lstStyle/>
          <a:p>
            <a:pPr marL="742950" indent="-742950">
              <a:lnSpc>
                <a:spcPct val="120000"/>
              </a:lnSpc>
              <a:buFont typeface="+mj-ea"/>
              <a:buAutoNum type="arabicPeriod"/>
            </a:pPr>
            <a:r>
              <a:rPr lang="en-US" altLang="ko-KR" sz="3600" b="1" spc="120" dirty="0">
                <a:latin typeface="Rockwell Condensed" panose="02060603050405020104" pitchFamily="18" charset="0"/>
              </a:rPr>
              <a:t>Introduction: Why do we need to know about the vector meson polarization?</a:t>
            </a:r>
          </a:p>
          <a:p>
            <a:pPr marL="742950" indent="-742950">
              <a:lnSpc>
                <a:spcPct val="120000"/>
              </a:lnSpc>
              <a:buFont typeface="+mj-ea"/>
              <a:buAutoNum type="arabicPeriod"/>
            </a:pPr>
            <a:r>
              <a:rPr lang="en-US" altLang="ko-KR" sz="3600" b="1" spc="120" dirty="0">
                <a:solidFill>
                  <a:schemeClr val="tx1"/>
                </a:solidFill>
                <a:latin typeface="Rockwell Condensed" panose="02060603050405020104" pitchFamily="18" charset="0"/>
              </a:rPr>
              <a:t>(Axial) Vector meson 2-body decay</a:t>
            </a:r>
          </a:p>
          <a:p>
            <a:pPr marL="1200150" lvl="1" indent="-742950">
              <a:lnSpc>
                <a:spcPct val="120000"/>
              </a:lnSpc>
              <a:buFont typeface="+mj-ea"/>
              <a:buAutoNum type="circleNumDbPlain"/>
            </a:pPr>
            <a:r>
              <a:rPr lang="en-US" altLang="ko-KR" sz="3600" b="1" spc="120" dirty="0">
                <a:solidFill>
                  <a:schemeClr val="tx1"/>
                </a:solidFill>
                <a:latin typeface="Rockwell Condensed" panose="02060603050405020104" pitchFamily="18" charset="0"/>
              </a:rPr>
              <a:t>Effective </a:t>
            </a:r>
            <a:r>
              <a:rPr lang="en-US" altLang="ko-KR" sz="3600" b="1" spc="120" dirty="0" err="1">
                <a:solidFill>
                  <a:schemeClr val="tx1"/>
                </a:solidFill>
                <a:latin typeface="Rockwell Condensed" panose="02060603050405020104" pitchFamily="18" charset="0"/>
              </a:rPr>
              <a:t>Lagrangian</a:t>
            </a:r>
            <a:endParaRPr lang="en-US" altLang="ko-KR" sz="3600" b="1" spc="120" dirty="0">
              <a:solidFill>
                <a:schemeClr val="tx1"/>
              </a:solidFill>
              <a:latin typeface="Rockwell Condensed" panose="02060603050405020104" pitchFamily="18" charset="0"/>
            </a:endParaRPr>
          </a:p>
          <a:p>
            <a:pPr marL="1200150" lvl="1" indent="-742950">
              <a:lnSpc>
                <a:spcPct val="120000"/>
              </a:lnSpc>
              <a:buFont typeface="+mj-ea"/>
              <a:buAutoNum type="circleNumDbPlain"/>
            </a:pPr>
            <a:r>
              <a:rPr lang="en-US" altLang="ko-KR" sz="3600" b="1" spc="120" dirty="0">
                <a:solidFill>
                  <a:schemeClr val="tx1"/>
                </a:solidFill>
                <a:latin typeface="Rockwell Condensed" panose="02060603050405020104" pitchFamily="18" charset="0"/>
              </a:rPr>
              <a:t>Disentanglement of transverse and longitudinal mode via polarization tensor</a:t>
            </a:r>
          </a:p>
          <a:p>
            <a:pPr marL="1200150" lvl="1" indent="-742950">
              <a:lnSpc>
                <a:spcPct val="120000"/>
              </a:lnSpc>
              <a:buFont typeface="+mj-ea"/>
              <a:buAutoNum type="circleNumDbPlain"/>
            </a:pPr>
            <a:r>
              <a:rPr lang="en-US" altLang="ko-KR" sz="3600" b="1" spc="120" dirty="0">
                <a:solidFill>
                  <a:schemeClr val="tx1"/>
                </a:solidFill>
                <a:latin typeface="Rockwell Condensed" panose="02060603050405020104" pitchFamily="18" charset="0"/>
              </a:rPr>
              <a:t>General angular distribution</a:t>
            </a:r>
          </a:p>
          <a:p>
            <a:pPr marL="1200150" lvl="1" indent="-742950">
              <a:lnSpc>
                <a:spcPct val="120000"/>
              </a:lnSpc>
              <a:buFont typeface="+mj-ea"/>
              <a:buAutoNum type="circleNumDbPlain"/>
            </a:pPr>
            <a:r>
              <a:rPr lang="en-US" altLang="ko-KR" sz="3600" b="1" spc="120" dirty="0">
                <a:solidFill>
                  <a:schemeClr val="tx1"/>
                </a:solidFill>
                <a:latin typeface="Rockwell Condensed" panose="02060603050405020104" pitchFamily="18" charset="0"/>
              </a:rPr>
              <a:t>Result: Angular dependent decay distribution + Final vector meson polarization in</a:t>
            </a:r>
            <a:r>
              <a:rPr lang="en-US" altLang="ko-KR" sz="3600" b="1" spc="120" dirty="0">
                <a:latin typeface="Rockwell Condensed" panose="02060603050405020104" pitchFamily="18" charset="0"/>
              </a:rPr>
              <a:t> A→VP</a:t>
            </a:r>
            <a:r>
              <a:rPr lang="en-US" altLang="ko-KR" sz="3600" b="1" spc="120" dirty="0">
                <a:solidFill>
                  <a:schemeClr val="tx1"/>
                </a:solidFill>
                <a:latin typeface="Rockwell Condensed" panose="02060603050405020104" pitchFamily="18" charset="0"/>
              </a:rPr>
              <a:t> </a:t>
            </a:r>
          </a:p>
          <a:p>
            <a:pPr marL="742950" indent="-742950">
              <a:lnSpc>
                <a:spcPct val="120000"/>
              </a:lnSpc>
              <a:buFont typeface="+mj-ea"/>
              <a:buAutoNum type="arabicPeriod"/>
            </a:pPr>
            <a:r>
              <a:rPr lang="en-US" altLang="ko-KR" sz="3600" b="1" spc="120" dirty="0">
                <a:solidFill>
                  <a:schemeClr val="tx1"/>
                </a:solidFill>
                <a:latin typeface="Rockwell Condensed" panose="02060603050405020104" pitchFamily="18" charset="0"/>
              </a:rPr>
              <a:t>Summary</a:t>
            </a:r>
          </a:p>
        </p:txBody>
      </p:sp>
    </p:spTree>
    <p:extLst>
      <p:ext uri="{BB962C8B-B14F-4D97-AF65-F5344CB8AC3E}">
        <p14:creationId xmlns:p14="http://schemas.microsoft.com/office/powerpoint/2010/main" val="250226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제목 1">
                <a:extLst>
                  <a:ext uri="{FF2B5EF4-FFF2-40B4-BE49-F238E27FC236}">
                    <a16:creationId xmlns:a16="http://schemas.microsoft.com/office/drawing/2014/main" id="{76F01B11-4889-A0AA-152D-2673DFA8DFBB}"/>
                  </a:ext>
                </a:extLst>
              </p:cNvPr>
              <p:cNvSpPr txBox="1">
                <a:spLocks/>
              </p:cNvSpPr>
              <p:nvPr/>
            </p:nvSpPr>
            <p:spPr>
              <a:xfrm>
                <a:off x="0" y="0"/>
                <a:ext cx="12192000" cy="816077"/>
              </a:xfrm>
              <a:prstGeom prst="rect">
                <a:avLst/>
              </a:prstGeom>
            </p:spPr>
            <p:txBody>
              <a:bodyPr vert="horz" lIns="91440" tIns="45720" rIns="91440" bIns="45720" rtlCol="0" anchor="ctr">
                <a:normAutofit fontScale="925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altLang="ko-KR" sz="4000" b="1" dirty="0">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Introduction: Why do we need to know about </a:t>
                </a:r>
                <a14:m>
                  <m:oMath xmlns:m="http://schemas.openxmlformats.org/officeDocument/2006/math">
                    <m:sSup>
                      <m:sSupPr>
                        <m:ctrlPr>
                          <a:rPr lang="en-US" altLang="ko-KR" sz="4000" b="1" i="1" smtClean="0">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ctrlPr>
                      </m:sSupPr>
                      <m:e>
                        <m:r>
                          <a:rPr lang="en-US" altLang="ko-KR" sz="4000" b="1" i="1" smtClean="0">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t>𝑱</m:t>
                        </m:r>
                      </m:e>
                      <m:sup>
                        <m:r>
                          <a:rPr lang="en-US" altLang="ko-KR" sz="4000" b="1" i="1" smtClean="0">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t>𝑷</m:t>
                        </m:r>
                      </m:sup>
                    </m:sSup>
                    <m:r>
                      <a:rPr lang="en-US" altLang="ko-KR" sz="4000" b="1" i="1" smtClean="0">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t>=</m:t>
                    </m:r>
                    <m:sSup>
                      <m:sSupPr>
                        <m:ctrlPr>
                          <a:rPr lang="en-US" altLang="ko-KR" sz="4000" b="1" i="1" smtClean="0">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ctrlPr>
                      </m:sSupPr>
                      <m:e>
                        <m:r>
                          <a:rPr lang="en-US" altLang="ko-KR" sz="4000" b="1" i="1" smtClean="0">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t>𝟏</m:t>
                        </m:r>
                      </m:e>
                      <m:sup>
                        <m:r>
                          <a:rPr lang="en-US" altLang="ko-KR" sz="4000" b="1" i="1" smtClean="0">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t>±</m:t>
                        </m:r>
                      </m:sup>
                    </m:sSup>
                  </m:oMath>
                </a14:m>
                <a:r>
                  <a:rPr lang="ko-KR" altLang="en-US" sz="4000" b="1" dirty="0">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 </a:t>
                </a:r>
                <a:r>
                  <a:rPr lang="en-US" altLang="ko-KR" sz="4000" b="1" dirty="0">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polarization?</a:t>
                </a:r>
                <a:endParaRPr lang="ko-KR" altLang="en-US" sz="4000" b="1" dirty="0">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endParaRPr>
              </a:p>
            </p:txBody>
          </p:sp>
        </mc:Choice>
        <mc:Fallback xmlns="">
          <p:sp>
            <p:nvSpPr>
              <p:cNvPr id="8" name="제목 1">
                <a:extLst>
                  <a:ext uri="{FF2B5EF4-FFF2-40B4-BE49-F238E27FC236}">
                    <a16:creationId xmlns:a16="http://schemas.microsoft.com/office/drawing/2014/main" id="{76F01B11-4889-A0AA-152D-2673DFA8DFBB}"/>
                  </a:ext>
                </a:extLst>
              </p:cNvPr>
              <p:cNvSpPr txBox="1">
                <a:spLocks noRot="1" noChangeAspect="1" noMove="1" noResize="1" noEditPoints="1" noAdjustHandles="1" noChangeArrowheads="1" noChangeShapeType="1" noTextEdit="1"/>
              </p:cNvSpPr>
              <p:nvPr/>
            </p:nvSpPr>
            <p:spPr>
              <a:xfrm>
                <a:off x="0" y="0"/>
                <a:ext cx="12192000" cy="816077"/>
              </a:xfrm>
              <a:prstGeom prst="rect">
                <a:avLst/>
              </a:prstGeom>
              <a:blipFill>
                <a:blip r:embed="rId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2764A34-5953-E4C7-8F50-C75746DE57CA}"/>
                  </a:ext>
                </a:extLst>
              </p:cNvPr>
              <p:cNvSpPr txBox="1"/>
              <p:nvPr/>
            </p:nvSpPr>
            <p:spPr>
              <a:xfrm>
                <a:off x="-1" y="1071717"/>
                <a:ext cx="12192000" cy="5787738"/>
              </a:xfrm>
              <a:prstGeom prst="rect">
                <a:avLst/>
              </a:prstGeom>
              <a:noFill/>
            </p:spPr>
            <p:txBody>
              <a:bodyPr wrap="square" rtlCol="0">
                <a:spAutoFit/>
              </a:bodyPr>
              <a:lstStyle/>
              <a:p>
                <a:pPr marL="285750" indent="-285750">
                  <a:buFont typeface="Arial" panose="020B0604020202020204" pitchFamily="34" charset="0"/>
                  <a:buChar char="•"/>
                </a:pPr>
                <a:r>
                  <a:rPr lang="en-US" altLang="ko-KR" sz="2800" dirty="0">
                    <a:latin typeface="Cascadia Code SemiBold" panose="020B0609020000020004" pitchFamily="49" charset="0"/>
                    <a:ea typeface="Cascadia Code SemiBold" panose="020B0609020000020004" pitchFamily="49" charset="0"/>
                    <a:cs typeface="Cascadia Code SemiBold" panose="020B0609020000020004" pitchFamily="49" charset="0"/>
                  </a:rPr>
                  <a:t>Chiral symmetry is expected to be partially restored in a nuclear medium.</a:t>
                </a:r>
              </a:p>
              <a:p>
                <a:pPr marL="285750" indent="-285750">
                  <a:buFont typeface="Arial" panose="020B0604020202020204" pitchFamily="34" charset="0"/>
                  <a:buChar char="•"/>
                </a:pPr>
                <a:endParaRPr lang="en-US" altLang="ko-KR" sz="2800" dirty="0">
                  <a:latin typeface="Cascadia Code SemiBold" panose="020B0609020000020004" pitchFamily="49" charset="0"/>
                  <a:ea typeface="Cascadia Code SemiBold" panose="020B0609020000020004" pitchFamily="49" charset="0"/>
                  <a:cs typeface="Cascadia Code SemiBold" panose="020B0609020000020004" pitchFamily="49" charset="0"/>
                </a:endParaRPr>
              </a:p>
              <a:p>
                <a:pPr marL="285750" indent="-285750">
                  <a:buFont typeface="Arial" panose="020B0604020202020204" pitchFamily="34" charset="0"/>
                  <a:buChar char="•"/>
                </a:pPr>
                <a:r>
                  <a:rPr lang="en-US" altLang="ko-KR" sz="2800" dirty="0">
                    <a:latin typeface="Cascadia Code SemiBold" panose="020B0609020000020004" pitchFamily="49" charset="0"/>
                    <a:ea typeface="Cascadia Code SemiBold" panose="020B0609020000020004" pitchFamily="49" charset="0"/>
                    <a:cs typeface="Cascadia Code SemiBold" panose="020B0609020000020004" pitchFamily="49" charset="0"/>
                  </a:rPr>
                  <a:t>The observation of a mass shift is crucial.</a:t>
                </a:r>
              </a:p>
              <a:p>
                <a:endParaRPr lang="en-US" altLang="ko-KR" sz="2800" dirty="0">
                  <a:latin typeface="Cascadia Code SemiBold" panose="020B0609020000020004" pitchFamily="49" charset="0"/>
                  <a:ea typeface="Cascadia Code SemiBold" panose="020B0609020000020004" pitchFamily="49" charset="0"/>
                  <a:cs typeface="Cascadia Code SemiBold" panose="020B0609020000020004" pitchFamily="49" charset="0"/>
                </a:endParaRPr>
              </a:p>
              <a:p>
                <a:pPr marL="285750" indent="-285750">
                  <a:buFont typeface="Arial" panose="020B0604020202020204" pitchFamily="34" charset="0"/>
                  <a:buChar char="•"/>
                </a:pPr>
                <a14:m>
                  <m:oMath xmlns:m="http://schemas.openxmlformats.org/officeDocument/2006/math">
                    <m:r>
                      <a:rPr lang="en-US" altLang="ko-KR" sz="2800" i="1">
                        <a:latin typeface="Cambria Math" panose="02040503050406030204" pitchFamily="18" charset="0"/>
                        <a:cs typeface="Cascadia Code SemiBold" panose="020B0609020000020004" pitchFamily="49" charset="0"/>
                      </a:rPr>
                      <m:t>𝜙</m:t>
                    </m:r>
                    <m:d>
                      <m:dPr>
                        <m:ctrlPr>
                          <a:rPr lang="en-US" altLang="ko-KR" sz="2800" i="1">
                            <a:latin typeface="Cambria Math" panose="02040503050406030204" pitchFamily="18" charset="0"/>
                            <a:cs typeface="Cascadia Code SemiBold" panose="020B0609020000020004" pitchFamily="49" charset="0"/>
                          </a:rPr>
                        </m:ctrlPr>
                      </m:dPr>
                      <m:e>
                        <m:r>
                          <a:rPr lang="en-US" altLang="ko-KR" sz="2800" i="1">
                            <a:latin typeface="Cambria Math" panose="02040503050406030204" pitchFamily="18" charset="0"/>
                            <a:cs typeface="Cascadia Code SemiBold" panose="020B0609020000020004" pitchFamily="49" charset="0"/>
                          </a:rPr>
                          <m:t>1020</m:t>
                        </m:r>
                      </m:e>
                    </m:d>
                  </m:oMath>
                </a14:m>
                <a:r>
                  <a:rPr lang="en-US" altLang="ko-KR" sz="2800" dirty="0">
                    <a:cs typeface="Cascadia Code SemiBold" panose="020B0609020000020004" pitchFamily="49" charset="0"/>
                  </a:rPr>
                  <a:t> </a:t>
                </a:r>
                <a:r>
                  <a:rPr lang="en-US" altLang="ko-KR" sz="2800" dirty="0">
                    <a:latin typeface="Cascadia Code SemiBold" panose="020B0609020000020004" pitchFamily="49" charset="0"/>
                    <a:ea typeface="Cascadia Code SemiBold" panose="020B0609020000020004" pitchFamily="49" charset="0"/>
                    <a:cs typeface="Cascadia Code SemiBold" panose="020B0609020000020004" pitchFamily="49" charset="0"/>
                  </a:rPr>
                  <a:t>and </a:t>
                </a:r>
                <a:r>
                  <a:rPr lang="en-US" altLang="ko-KR" sz="2800" dirty="0">
                    <a:latin typeface="Cascadia Code SemiBold" panose="020B0609020000020004" pitchFamily="49" charset="0"/>
                    <a:cs typeface="Cascadia Code SemiBold" panose="020B0609020000020004" pitchFamily="49" charset="0"/>
                  </a:rPr>
                  <a:t>chiral partners</a:t>
                </a:r>
                <a:r>
                  <a:rPr lang="en-US" altLang="ko-KR" sz="2800" dirty="0">
                    <a:cs typeface="Cascadia Code SemiBold" panose="020B0609020000020004" pitchFamily="49" charset="0"/>
                  </a:rPr>
                  <a:t> </a:t>
                </a:r>
                <a14:m>
                  <m:oMath xmlns:m="http://schemas.openxmlformats.org/officeDocument/2006/math">
                    <m:d>
                      <m:dPr>
                        <m:ctrlPr>
                          <a:rPr lang="en-US" altLang="ko-KR" sz="2800" b="0" i="1" smtClean="0">
                            <a:latin typeface="Cambria Math" panose="02040503050406030204" pitchFamily="18" charset="0"/>
                            <a:cs typeface="Cascadia Code SemiBold" panose="020B0609020000020004" pitchFamily="49" charset="0"/>
                          </a:rPr>
                        </m:ctrlPr>
                      </m:dPr>
                      <m:e>
                        <m:sSup>
                          <m:sSupPr>
                            <m:ctrlPr>
                              <a:rPr lang="en-US" altLang="ko-KR" sz="2800" i="1" smtClean="0">
                                <a:latin typeface="Cambria Math" panose="02040503050406030204" pitchFamily="18" charset="0"/>
                                <a:cs typeface="Cascadia Code SemiBold" panose="020B0609020000020004" pitchFamily="49" charset="0"/>
                              </a:rPr>
                            </m:ctrlPr>
                          </m:sSupPr>
                          <m:e>
                            <m:r>
                              <a:rPr lang="en-US" altLang="ko-KR" sz="2800" b="0" i="1" smtClean="0">
                                <a:latin typeface="Cambria Math" panose="02040503050406030204" pitchFamily="18" charset="0"/>
                                <a:cs typeface="Cascadia Code SemiBold" panose="020B0609020000020004" pitchFamily="49" charset="0"/>
                              </a:rPr>
                              <m:t>𝐾</m:t>
                            </m:r>
                          </m:e>
                          <m:sup>
                            <m:r>
                              <a:rPr lang="en-US" altLang="ko-KR" sz="2800" b="0" i="1" smtClean="0">
                                <a:latin typeface="Cambria Math" panose="02040503050406030204" pitchFamily="18" charset="0"/>
                                <a:cs typeface="Cascadia Code SemiBold" panose="020B0609020000020004" pitchFamily="49" charset="0"/>
                              </a:rPr>
                              <m:t>∗</m:t>
                            </m:r>
                          </m:sup>
                        </m:sSup>
                        <m:r>
                          <a:rPr lang="en-US" altLang="ko-KR" sz="2800" b="0" i="1" smtClean="0">
                            <a:latin typeface="Cambria Math" panose="02040503050406030204" pitchFamily="18" charset="0"/>
                            <a:cs typeface="Cascadia Code SemiBold" panose="020B0609020000020004" pitchFamily="49" charset="0"/>
                          </a:rPr>
                          <m:t> </m:t>
                        </m:r>
                        <m:d>
                          <m:dPr>
                            <m:ctrlPr>
                              <a:rPr lang="en-US" altLang="ko-KR" sz="2800" b="0" i="1" smtClean="0">
                                <a:latin typeface="Cambria Math" panose="02040503050406030204" pitchFamily="18" charset="0"/>
                                <a:cs typeface="Cascadia Code SemiBold" panose="020B0609020000020004" pitchFamily="49" charset="0"/>
                              </a:rPr>
                            </m:ctrlPr>
                          </m:dPr>
                          <m:e>
                            <m:r>
                              <a:rPr lang="en-US" altLang="ko-KR" sz="2800" b="0" i="1" smtClean="0">
                                <a:latin typeface="Cambria Math" panose="02040503050406030204" pitchFamily="18" charset="0"/>
                                <a:cs typeface="Cascadia Code SemiBold" panose="020B0609020000020004" pitchFamily="49" charset="0"/>
                              </a:rPr>
                              <m:t>892</m:t>
                            </m:r>
                          </m:e>
                        </m:d>
                        <m:r>
                          <a:rPr lang="en-US" altLang="ko-KR" sz="2800" b="0" i="1" smtClean="0">
                            <a:latin typeface="Cambria Math" panose="02040503050406030204" pitchFamily="18" charset="0"/>
                            <a:cs typeface="Cascadia Code SemiBold" panose="020B0609020000020004" pitchFamily="49" charset="0"/>
                          </a:rPr>
                          <m:t>, </m:t>
                        </m:r>
                        <m:sSub>
                          <m:sSubPr>
                            <m:ctrlPr>
                              <a:rPr lang="en-US" altLang="ko-KR" sz="2800" i="1" smtClean="0">
                                <a:latin typeface="Cambria Math" panose="02040503050406030204" pitchFamily="18" charset="0"/>
                                <a:cs typeface="Cascadia Code SemiBold" panose="020B0609020000020004" pitchFamily="49" charset="0"/>
                              </a:rPr>
                            </m:ctrlPr>
                          </m:sSubPr>
                          <m:e>
                            <m:r>
                              <a:rPr lang="en-US" altLang="ko-KR" sz="2800" b="0" i="1" smtClean="0">
                                <a:latin typeface="Cambria Math" panose="02040503050406030204" pitchFamily="18" charset="0"/>
                                <a:cs typeface="Cascadia Code SemiBold" panose="020B0609020000020004" pitchFamily="49" charset="0"/>
                              </a:rPr>
                              <m:t>𝐾</m:t>
                            </m:r>
                          </m:e>
                          <m:sub>
                            <m:r>
                              <a:rPr lang="en-US" altLang="ko-KR" sz="2800" b="0" i="1" smtClean="0">
                                <a:latin typeface="Cambria Math" panose="02040503050406030204" pitchFamily="18" charset="0"/>
                                <a:cs typeface="Cascadia Code SemiBold" panose="020B0609020000020004" pitchFamily="49" charset="0"/>
                              </a:rPr>
                              <m:t>1</m:t>
                            </m:r>
                          </m:sub>
                        </m:sSub>
                        <m:d>
                          <m:dPr>
                            <m:ctrlPr>
                              <a:rPr lang="en-US" altLang="ko-KR" sz="2800" b="0" i="1" smtClean="0">
                                <a:latin typeface="Cambria Math" panose="02040503050406030204" pitchFamily="18" charset="0"/>
                                <a:cs typeface="Cascadia Code SemiBold" panose="020B0609020000020004" pitchFamily="49" charset="0"/>
                              </a:rPr>
                            </m:ctrlPr>
                          </m:dPr>
                          <m:e>
                            <m:r>
                              <a:rPr lang="en-US" altLang="ko-KR" sz="2800" b="0" i="1" smtClean="0">
                                <a:latin typeface="Cambria Math" panose="02040503050406030204" pitchFamily="18" charset="0"/>
                                <a:cs typeface="Cascadia Code SemiBold" panose="020B0609020000020004" pitchFamily="49" charset="0"/>
                              </a:rPr>
                              <m:t>1270</m:t>
                            </m:r>
                          </m:e>
                        </m:d>
                      </m:e>
                    </m:d>
                  </m:oMath>
                </a14:m>
                <a:r>
                  <a:rPr lang="en-US" altLang="ko-KR" sz="2800" dirty="0">
                    <a:latin typeface="Cascadia Code SemiBold" panose="020B0609020000020004" pitchFamily="49" charset="0"/>
                    <a:cs typeface="Cascadia Code SemiBold" panose="020B0609020000020004" pitchFamily="49" charset="0"/>
                  </a:rPr>
                  <a:t> have small decay width.</a:t>
                </a:r>
              </a:p>
              <a:p>
                <a:r>
                  <a:rPr lang="en-US" altLang="ko-KR" sz="2800" dirty="0">
                    <a:latin typeface="Cascadia Code SemiBold" panose="020B0609020000020004" pitchFamily="49" charset="0"/>
                    <a:cs typeface="Cascadia Code SemiBold" panose="020B0609020000020004" pitchFamily="49" charset="0"/>
                  </a:rPr>
                  <a:t> </a:t>
                </a:r>
                <a14:m>
                  <m:oMath xmlns:m="http://schemas.openxmlformats.org/officeDocument/2006/math">
                    <m:sSub>
                      <m:sSubPr>
                        <m:ctrlPr>
                          <a:rPr lang="en-US" altLang="ko-KR" sz="2800" i="1">
                            <a:latin typeface="Cambria Math" panose="02040503050406030204" pitchFamily="18" charset="0"/>
                            <a:cs typeface="Cascadia Code SemiBold" panose="020B0609020000020004" pitchFamily="49" charset="0"/>
                          </a:rPr>
                        </m:ctrlPr>
                      </m:sSubPr>
                      <m:e>
                        <m:r>
                          <m:rPr>
                            <m:sty m:val="p"/>
                          </m:rPr>
                          <a:rPr lang="en-US" altLang="ko-KR" sz="2800">
                            <a:latin typeface="Cambria Math" panose="02040503050406030204" pitchFamily="18" charset="0"/>
                            <a:cs typeface="Cascadia Code SemiBold" panose="020B0609020000020004" pitchFamily="49" charset="0"/>
                          </a:rPr>
                          <m:t>Γ</m:t>
                        </m:r>
                      </m:e>
                      <m:sub>
                        <m:r>
                          <a:rPr lang="en-US" altLang="ko-KR" sz="2800" b="0" i="1" smtClean="0">
                            <a:latin typeface="Cambria Math" panose="02040503050406030204" pitchFamily="18" charset="0"/>
                            <a:cs typeface="Cascadia Code SemiBold" panose="020B0609020000020004" pitchFamily="49" charset="0"/>
                          </a:rPr>
                          <m:t>𝜙</m:t>
                        </m:r>
                      </m:sub>
                    </m:sSub>
                  </m:oMath>
                </a14:m>
                <a:r>
                  <a:rPr lang="en-US" altLang="ko-KR" sz="2800" dirty="0">
                    <a:latin typeface="Cascadia Code SemiBold" panose="020B0609020000020004" pitchFamily="49" charset="0"/>
                    <a:cs typeface="Cascadia Code SemiBold" panose="020B0609020000020004" pitchFamily="49" charset="0"/>
                  </a:rPr>
                  <a:t>=4.249MeV, </a:t>
                </a:r>
                <a14:m>
                  <m:oMath xmlns:m="http://schemas.openxmlformats.org/officeDocument/2006/math">
                    <m:sSub>
                      <m:sSubPr>
                        <m:ctrlPr>
                          <a:rPr lang="en-US" altLang="ko-KR" sz="2800" b="0" i="1" smtClean="0">
                            <a:latin typeface="Cambria Math" panose="02040503050406030204" pitchFamily="18" charset="0"/>
                            <a:cs typeface="Cascadia Code SemiBold" panose="020B0609020000020004" pitchFamily="49" charset="0"/>
                          </a:rPr>
                        </m:ctrlPr>
                      </m:sSubPr>
                      <m:e>
                        <m:r>
                          <m:rPr>
                            <m:sty m:val="p"/>
                          </m:rPr>
                          <a:rPr lang="en-US" altLang="ko-KR" sz="2800" b="0" i="0" smtClean="0">
                            <a:latin typeface="Cambria Math" panose="02040503050406030204" pitchFamily="18" charset="0"/>
                            <a:cs typeface="Cascadia Code SemiBold" panose="020B0609020000020004" pitchFamily="49" charset="0"/>
                          </a:rPr>
                          <m:t>Γ</m:t>
                        </m:r>
                      </m:e>
                      <m:sub>
                        <m:sSup>
                          <m:sSupPr>
                            <m:ctrlPr>
                              <a:rPr lang="en-US" altLang="ko-KR" sz="2800" b="0" i="1" smtClean="0">
                                <a:latin typeface="Cambria Math" panose="02040503050406030204" pitchFamily="18" charset="0"/>
                                <a:cs typeface="Cascadia Code SemiBold" panose="020B0609020000020004" pitchFamily="49" charset="0"/>
                              </a:rPr>
                            </m:ctrlPr>
                          </m:sSupPr>
                          <m:e>
                            <m:r>
                              <a:rPr lang="en-US" altLang="ko-KR" sz="2800" b="0" i="1" smtClean="0">
                                <a:latin typeface="Cambria Math" panose="02040503050406030204" pitchFamily="18" charset="0"/>
                                <a:cs typeface="Cascadia Code SemiBold" panose="020B0609020000020004" pitchFamily="49" charset="0"/>
                              </a:rPr>
                              <m:t>𝐾</m:t>
                            </m:r>
                          </m:e>
                          <m:sup>
                            <m:r>
                              <a:rPr lang="en-US" altLang="ko-KR" sz="2800" b="0" i="1" smtClean="0">
                                <a:latin typeface="Cambria Math" panose="02040503050406030204" pitchFamily="18" charset="0"/>
                                <a:cs typeface="Cascadia Code SemiBold" panose="020B0609020000020004" pitchFamily="49" charset="0"/>
                              </a:rPr>
                              <m:t>∗</m:t>
                            </m:r>
                          </m:sup>
                        </m:sSup>
                      </m:sub>
                    </m:sSub>
                  </m:oMath>
                </a14:m>
                <a:r>
                  <a:rPr lang="en-US" altLang="ko-KR" sz="2800" dirty="0">
                    <a:latin typeface="Cascadia Code SemiBold" panose="020B0609020000020004" pitchFamily="49" charset="0"/>
                    <a:cs typeface="Cascadia Code SemiBold" panose="020B0609020000020004" pitchFamily="49" charset="0"/>
                  </a:rPr>
                  <a:t>=51.4MeV, </a:t>
                </a:r>
                <a14:m>
                  <m:oMath xmlns:m="http://schemas.openxmlformats.org/officeDocument/2006/math">
                    <m:sSub>
                      <m:sSubPr>
                        <m:ctrlPr>
                          <a:rPr lang="en-US" altLang="ko-KR" sz="2800" b="0" i="1" smtClean="0">
                            <a:latin typeface="Cambria Math" panose="02040503050406030204" pitchFamily="18" charset="0"/>
                            <a:cs typeface="Cascadia Code SemiBold" panose="020B0609020000020004" pitchFamily="49" charset="0"/>
                          </a:rPr>
                        </m:ctrlPr>
                      </m:sSubPr>
                      <m:e>
                        <m:r>
                          <m:rPr>
                            <m:sty m:val="p"/>
                          </m:rPr>
                          <a:rPr lang="en-US" altLang="ko-KR" sz="2800" b="0" i="0" smtClean="0">
                            <a:latin typeface="Cambria Math" panose="02040503050406030204" pitchFamily="18" charset="0"/>
                            <a:cs typeface="Cascadia Code SemiBold" panose="020B0609020000020004" pitchFamily="49" charset="0"/>
                          </a:rPr>
                          <m:t>Γ</m:t>
                        </m:r>
                      </m:e>
                      <m:sub>
                        <m:sSub>
                          <m:sSubPr>
                            <m:ctrlPr>
                              <a:rPr lang="en-US" altLang="ko-KR" sz="2800" b="0" i="1" smtClean="0">
                                <a:latin typeface="Cambria Math" panose="02040503050406030204" pitchFamily="18" charset="0"/>
                                <a:cs typeface="Cascadia Code SemiBold" panose="020B0609020000020004" pitchFamily="49" charset="0"/>
                              </a:rPr>
                            </m:ctrlPr>
                          </m:sSubPr>
                          <m:e>
                            <m:r>
                              <a:rPr lang="en-US" altLang="ko-KR" sz="2800" b="0" i="1" smtClean="0">
                                <a:latin typeface="Cambria Math" panose="02040503050406030204" pitchFamily="18" charset="0"/>
                                <a:cs typeface="Cascadia Code SemiBold" panose="020B0609020000020004" pitchFamily="49" charset="0"/>
                              </a:rPr>
                              <m:t>𝐾</m:t>
                            </m:r>
                          </m:e>
                          <m:sub>
                            <m:r>
                              <a:rPr lang="en-US" altLang="ko-KR" sz="2800" b="0" i="1" smtClean="0">
                                <a:latin typeface="Cambria Math" panose="02040503050406030204" pitchFamily="18" charset="0"/>
                                <a:cs typeface="Cascadia Code SemiBold" panose="020B0609020000020004" pitchFamily="49" charset="0"/>
                              </a:rPr>
                              <m:t>1</m:t>
                            </m:r>
                          </m:sub>
                        </m:sSub>
                      </m:sub>
                    </m:sSub>
                  </m:oMath>
                </a14:m>
                <a:r>
                  <a:rPr lang="en-US" altLang="ko-KR" sz="2800" dirty="0">
                    <a:latin typeface="Cascadia Code SemiBold" panose="020B0609020000020004" pitchFamily="49" charset="0"/>
                    <a:cs typeface="Cascadia Code SemiBold" panose="020B0609020000020004" pitchFamily="49" charset="0"/>
                  </a:rPr>
                  <a:t>=90MeV(</a:t>
                </a:r>
                <a:r>
                  <a:rPr lang="en-US" altLang="ko-KR" dirty="0"/>
                  <a:t>JPS Conf. Proc. 26, 011012 (2019), Phys. Lett. B 792, 160 (2019)</a:t>
                </a:r>
                <a:r>
                  <a:rPr lang="en-US" altLang="ko-KR" sz="2800" dirty="0">
                    <a:latin typeface="Cascadia Code SemiBold" panose="020B0609020000020004" pitchFamily="49" charset="0"/>
                    <a:cs typeface="Cascadia Code SemiBold" panose="020B0609020000020004" pitchFamily="49" charset="0"/>
                  </a:rPr>
                  <a:t>)</a:t>
                </a:r>
                <a:endParaRPr lang="en-US" altLang="ko-KR" sz="2800" dirty="0">
                  <a:latin typeface="Cascadia Code SemiBold" panose="020B0609020000020004" pitchFamily="49" charset="0"/>
                  <a:ea typeface="Cascadia Code SemiBold" panose="020B0609020000020004" pitchFamily="49" charset="0"/>
                  <a:cs typeface="Cascadia Code SemiBold" panose="020B0609020000020004" pitchFamily="49" charset="0"/>
                </a:endParaRPr>
              </a:p>
              <a:p>
                <a:pPr marL="285750" indent="-285750">
                  <a:buFont typeface="Arial" panose="020B0604020202020204" pitchFamily="34" charset="0"/>
                  <a:buChar char="•"/>
                </a:pPr>
                <a:r>
                  <a:rPr lang="en-US" altLang="ko-KR" sz="2800" dirty="0">
                    <a:latin typeface="Cascadia Code SemiBold" panose="020B0609020000020004" pitchFamily="49" charset="0"/>
                    <a:ea typeface="Cascadia Code SemiBold" panose="020B0609020000020004" pitchFamily="49" charset="0"/>
                    <a:cs typeface="Cascadia Code SemiBold" panose="020B0609020000020004" pitchFamily="49" charset="0"/>
                  </a:rPr>
                  <a:t>Mass shift of a vector meson in a nuclear medium is polarization dependent.(</a:t>
                </a:r>
                <a:r>
                  <a:rPr lang="en-US" altLang="ko-KR" sz="1800" b="0" i="0" u="none" strike="noStrike" baseline="0" dirty="0">
                    <a:solidFill>
                      <a:srgbClr val="2E3093"/>
                    </a:solidFill>
                    <a:latin typeface="AdvOT483a8203"/>
                  </a:rPr>
                  <a:t>Phys. Lett. B </a:t>
                </a:r>
                <a:r>
                  <a:rPr lang="en-US" altLang="ko-KR" sz="1800" b="0" i="0" u="none" strike="noStrike" baseline="0" dirty="0">
                    <a:solidFill>
                      <a:srgbClr val="2E3093"/>
                    </a:solidFill>
                    <a:latin typeface="AdvOT19ee2aa8.B"/>
                  </a:rPr>
                  <a:t>805</a:t>
                </a:r>
                <a:r>
                  <a:rPr lang="en-US" altLang="ko-KR" sz="1800" b="0" i="0" u="none" strike="noStrike" baseline="0" dirty="0">
                    <a:solidFill>
                      <a:srgbClr val="2E3093"/>
                    </a:solidFill>
                    <a:latin typeface="AdvOT483a8203"/>
                  </a:rPr>
                  <a:t>, 135412 (2020)</a:t>
                </a:r>
                <a:r>
                  <a:rPr lang="en-US" altLang="ko-KR" sz="1800" b="0" i="0" u="none" strike="noStrike" baseline="0" dirty="0">
                    <a:solidFill>
                      <a:srgbClr val="231F20"/>
                    </a:solidFill>
                    <a:latin typeface="AdvOT483a8203"/>
                  </a:rPr>
                  <a:t>.</a:t>
                </a:r>
                <a:r>
                  <a:rPr lang="en-US" altLang="ko-KR" sz="2800" dirty="0">
                    <a:latin typeface="Cascadia Code SemiBold" panose="020B0609020000020004" pitchFamily="49" charset="0"/>
                    <a:ea typeface="Cascadia Code SemiBold" panose="020B0609020000020004" pitchFamily="49" charset="0"/>
                    <a:cs typeface="Cascadia Code SemiBold" panose="020B0609020000020004" pitchFamily="49" charset="0"/>
                  </a:rPr>
                  <a:t>)</a:t>
                </a:r>
              </a:p>
              <a:p>
                <a:pPr marL="285750" indent="-285750">
                  <a:buFont typeface="Arial" panose="020B0604020202020204" pitchFamily="34" charset="0"/>
                  <a:buChar char="•"/>
                </a:pPr>
                <a:endParaRPr lang="en-US" altLang="ko-KR" sz="2800" dirty="0">
                  <a:latin typeface="Cascadia Code SemiBold" panose="020B0609020000020004" pitchFamily="49" charset="0"/>
                  <a:ea typeface="Cascadia Code SemiBold" panose="020B0609020000020004" pitchFamily="49" charset="0"/>
                  <a:cs typeface="Cascadia Code SemiBold" panose="020B0609020000020004" pitchFamily="49" charset="0"/>
                </a:endParaRPr>
              </a:p>
              <a:p>
                <a:pPr marL="285750" indent="-285750">
                  <a:buFont typeface="Arial" panose="020B0604020202020204" pitchFamily="34" charset="0"/>
                  <a:buChar char="•"/>
                </a:pPr>
                <a:r>
                  <a:rPr lang="en-US" altLang="ko-KR" sz="2800" dirty="0">
                    <a:latin typeface="Cascadia Code SemiBold" panose="020B0609020000020004" pitchFamily="49" charset="0"/>
                    <a:cs typeface="Cascadia Code SemiBold" panose="020B0609020000020004" pitchFamily="49" charset="0"/>
                  </a:rPr>
                  <a:t>Vector meson polarization needs to be isolated.</a:t>
                </a:r>
              </a:p>
            </p:txBody>
          </p:sp>
        </mc:Choice>
        <mc:Fallback xmlns="">
          <p:sp>
            <p:nvSpPr>
              <p:cNvPr id="3" name="TextBox 2">
                <a:extLst>
                  <a:ext uri="{FF2B5EF4-FFF2-40B4-BE49-F238E27FC236}">
                    <a16:creationId xmlns:a16="http://schemas.microsoft.com/office/drawing/2014/main" id="{F2764A34-5953-E4C7-8F50-C75746DE57CA}"/>
                  </a:ext>
                </a:extLst>
              </p:cNvPr>
              <p:cNvSpPr txBox="1">
                <a:spLocks noRot="1" noChangeAspect="1" noMove="1" noResize="1" noEditPoints="1" noAdjustHandles="1" noChangeArrowheads="1" noChangeShapeType="1" noTextEdit="1"/>
              </p:cNvSpPr>
              <p:nvPr/>
            </p:nvSpPr>
            <p:spPr>
              <a:xfrm>
                <a:off x="-1" y="1071717"/>
                <a:ext cx="12192000" cy="5787738"/>
              </a:xfrm>
              <a:prstGeom prst="rect">
                <a:avLst/>
              </a:prstGeom>
              <a:blipFill>
                <a:blip r:embed="rId4"/>
                <a:stretch>
                  <a:fillRect l="-1000" t="-1159" r="-950" b="-2002"/>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64731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5855061-B008-D2B4-6596-FDE774FBDDBB}"/>
              </a:ext>
            </a:extLst>
          </p:cNvPr>
          <p:cNvSpPr txBox="1"/>
          <p:nvPr/>
        </p:nvSpPr>
        <p:spPr>
          <a:xfrm>
            <a:off x="5581859" y="2974312"/>
            <a:ext cx="65" cy="276999"/>
          </a:xfrm>
          <a:prstGeom prst="rect">
            <a:avLst/>
          </a:prstGeom>
          <a:noFill/>
        </p:spPr>
        <p:txBody>
          <a:bodyPr wrap="none" lIns="0" tIns="0" rIns="0" bIns="0" rtlCol="0">
            <a:spAutoFit/>
          </a:bodyPr>
          <a:lstStyle/>
          <a:p>
            <a:endParaRPr lang="ko-KR" altLang="en-US" dirty="0"/>
          </a:p>
        </p:txBody>
      </p:sp>
      <p:sp>
        <p:nvSpPr>
          <p:cNvPr id="10" name="TextBox 9">
            <a:extLst>
              <a:ext uri="{FF2B5EF4-FFF2-40B4-BE49-F238E27FC236}">
                <a16:creationId xmlns:a16="http://schemas.microsoft.com/office/drawing/2014/main" id="{1DCA2C98-6B9E-5E87-869F-1E6C2CAC253E}"/>
              </a:ext>
            </a:extLst>
          </p:cNvPr>
          <p:cNvSpPr txBox="1"/>
          <p:nvPr/>
        </p:nvSpPr>
        <p:spPr>
          <a:xfrm>
            <a:off x="0" y="0"/>
            <a:ext cx="4011561" cy="764312"/>
          </a:xfrm>
          <a:prstGeom prst="rect">
            <a:avLst/>
          </a:prstGeom>
          <a:noFill/>
          <a:sp3d>
            <a:bevelT w="165100" prst="coolSlant"/>
          </a:sp3d>
        </p:spPr>
        <p:txBody>
          <a:bodyPr wrap="square" rtlCol="0">
            <a:spAutoFit/>
          </a:bodyPr>
          <a:lstStyle/>
          <a:p>
            <a:pPr algn="ctr">
              <a:lnSpc>
                <a:spcPct val="120000"/>
              </a:lnSpc>
            </a:pPr>
            <a:r>
              <a:rPr lang="en-US" altLang="ko-KR" sz="4000" b="1" dirty="0">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Effective </a:t>
            </a:r>
            <a:r>
              <a:rPr lang="en-US" altLang="ko-KR" sz="4000" b="1" dirty="0" err="1">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Lagrangian</a:t>
            </a:r>
            <a:endParaRPr lang="ko-KR" altLang="en-US" sz="4000" b="1" dirty="0">
              <a:ln>
                <a:solidFill>
                  <a:schemeClr val="accent1">
                    <a:shade val="50000"/>
                    <a:alpha val="0"/>
                  </a:schemeClr>
                </a:solidFill>
              </a:ln>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endParaRPr>
          </a:p>
        </p:txBody>
      </p:sp>
      <p:pic>
        <p:nvPicPr>
          <p:cNvPr id="4" name="그림 3">
            <a:extLst>
              <a:ext uri="{FF2B5EF4-FFF2-40B4-BE49-F238E27FC236}">
                <a16:creationId xmlns:a16="http://schemas.microsoft.com/office/drawing/2014/main" id="{F0FAC82D-89D9-6F87-02C8-C3058304184F}"/>
              </a:ext>
            </a:extLst>
          </p:cNvPr>
          <p:cNvPicPr>
            <a:picLocks noChangeAspect="1"/>
          </p:cNvPicPr>
          <p:nvPr/>
        </p:nvPicPr>
        <p:blipFill>
          <a:blip r:embed="rId3"/>
          <a:stretch>
            <a:fillRect/>
          </a:stretch>
        </p:blipFill>
        <p:spPr>
          <a:xfrm>
            <a:off x="7514060" y="595949"/>
            <a:ext cx="2168016" cy="2057485"/>
          </a:xfrm>
          <a:prstGeom prst="rect">
            <a:avLst/>
          </a:prstGeom>
        </p:spPr>
      </p:pic>
      <p:pic>
        <p:nvPicPr>
          <p:cNvPr id="6" name="그림 5">
            <a:extLst>
              <a:ext uri="{FF2B5EF4-FFF2-40B4-BE49-F238E27FC236}">
                <a16:creationId xmlns:a16="http://schemas.microsoft.com/office/drawing/2014/main" id="{5F6AD9F5-1306-2B4D-D02E-94A4288EFD25}"/>
              </a:ext>
            </a:extLst>
          </p:cNvPr>
          <p:cNvPicPr>
            <a:picLocks noChangeAspect="1"/>
          </p:cNvPicPr>
          <p:nvPr/>
        </p:nvPicPr>
        <p:blipFill>
          <a:blip r:embed="rId4"/>
          <a:stretch>
            <a:fillRect/>
          </a:stretch>
        </p:blipFill>
        <p:spPr>
          <a:xfrm>
            <a:off x="7514060" y="4706586"/>
            <a:ext cx="2184442" cy="2033426"/>
          </a:xfrm>
          <a:prstGeom prst="rect">
            <a:avLst/>
          </a:prstGeom>
        </p:spPr>
      </p:pic>
      <p:pic>
        <p:nvPicPr>
          <p:cNvPr id="2" name="그림 1">
            <a:extLst>
              <a:ext uri="{FF2B5EF4-FFF2-40B4-BE49-F238E27FC236}">
                <a16:creationId xmlns:a16="http://schemas.microsoft.com/office/drawing/2014/main" id="{0FEAC7CD-0E95-98B7-E9DD-9D193BAC8682}"/>
              </a:ext>
            </a:extLst>
          </p:cNvPr>
          <p:cNvPicPr>
            <a:picLocks noChangeAspect="1"/>
          </p:cNvPicPr>
          <p:nvPr/>
        </p:nvPicPr>
        <p:blipFill>
          <a:blip r:embed="rId5"/>
          <a:stretch>
            <a:fillRect/>
          </a:stretch>
        </p:blipFill>
        <p:spPr>
          <a:xfrm>
            <a:off x="7514060" y="2752801"/>
            <a:ext cx="2932044" cy="1854418"/>
          </a:xfrm>
          <a:prstGeom prst="rect">
            <a:avLst/>
          </a:prstGeom>
        </p:spPr>
      </p:pic>
      <p:pic>
        <p:nvPicPr>
          <p:cNvPr id="8" name="그림 7">
            <a:extLst>
              <a:ext uri="{FF2B5EF4-FFF2-40B4-BE49-F238E27FC236}">
                <a16:creationId xmlns:a16="http://schemas.microsoft.com/office/drawing/2014/main" id="{EEB2E987-F898-BB95-0998-6C55DA73864B}"/>
              </a:ext>
            </a:extLst>
          </p:cNvPr>
          <p:cNvPicPr>
            <a:picLocks noChangeAspect="1"/>
          </p:cNvPicPr>
          <p:nvPr/>
        </p:nvPicPr>
        <p:blipFill>
          <a:blip r:embed="rId6"/>
          <a:srcRect l="4119" r="2064"/>
          <a:stretch/>
        </p:blipFill>
        <p:spPr>
          <a:xfrm>
            <a:off x="442452" y="3251311"/>
            <a:ext cx="6499058" cy="917169"/>
          </a:xfrm>
          <a:prstGeom prst="rect">
            <a:avLst/>
          </a:prstGeom>
        </p:spPr>
      </p:pic>
      <p:pic>
        <p:nvPicPr>
          <p:cNvPr id="11" name="그림 10">
            <a:extLst>
              <a:ext uri="{FF2B5EF4-FFF2-40B4-BE49-F238E27FC236}">
                <a16:creationId xmlns:a16="http://schemas.microsoft.com/office/drawing/2014/main" id="{03C6E5F9-7A1A-9553-E7A3-331C251ADBCE}"/>
              </a:ext>
            </a:extLst>
          </p:cNvPr>
          <p:cNvPicPr>
            <a:picLocks noChangeAspect="1"/>
          </p:cNvPicPr>
          <p:nvPr/>
        </p:nvPicPr>
        <p:blipFill>
          <a:blip r:embed="rId7"/>
          <a:srcRect l="3346"/>
          <a:stretch/>
        </p:blipFill>
        <p:spPr>
          <a:xfrm>
            <a:off x="0" y="831956"/>
            <a:ext cx="7305368" cy="2233348"/>
          </a:xfrm>
          <a:prstGeom prst="rect">
            <a:avLst/>
          </a:prstGeom>
        </p:spPr>
      </p:pic>
      <p:pic>
        <p:nvPicPr>
          <p:cNvPr id="13" name="그림 12">
            <a:extLst>
              <a:ext uri="{FF2B5EF4-FFF2-40B4-BE49-F238E27FC236}">
                <a16:creationId xmlns:a16="http://schemas.microsoft.com/office/drawing/2014/main" id="{190C544E-E737-36F5-F9D9-5DE2CC57A73E}"/>
              </a:ext>
            </a:extLst>
          </p:cNvPr>
          <p:cNvPicPr>
            <a:picLocks noChangeAspect="1"/>
          </p:cNvPicPr>
          <p:nvPr/>
        </p:nvPicPr>
        <p:blipFill>
          <a:blip r:embed="rId8"/>
          <a:srcRect l="4432"/>
          <a:stretch/>
        </p:blipFill>
        <p:spPr>
          <a:xfrm>
            <a:off x="39297" y="5378318"/>
            <a:ext cx="7305368" cy="636819"/>
          </a:xfrm>
          <a:prstGeom prst="rect">
            <a:avLst/>
          </a:prstGeom>
        </p:spPr>
      </p:pic>
      <p:sp>
        <p:nvSpPr>
          <p:cNvPr id="14" name="TextBox 13">
            <a:extLst>
              <a:ext uri="{FF2B5EF4-FFF2-40B4-BE49-F238E27FC236}">
                <a16:creationId xmlns:a16="http://schemas.microsoft.com/office/drawing/2014/main" id="{4E6555AE-749F-3309-1CEF-53C5719F01D4}"/>
              </a:ext>
            </a:extLst>
          </p:cNvPr>
          <p:cNvSpPr txBox="1"/>
          <p:nvPr/>
        </p:nvSpPr>
        <p:spPr>
          <a:xfrm>
            <a:off x="0" y="6396335"/>
            <a:ext cx="9231325" cy="461665"/>
          </a:xfrm>
          <a:prstGeom prst="rect">
            <a:avLst/>
          </a:prstGeom>
          <a:noFill/>
        </p:spPr>
        <p:txBody>
          <a:bodyPr wrap="square" rtlCol="0">
            <a:spAutoFit/>
          </a:bodyPr>
          <a:lstStyle/>
          <a:p>
            <a:r>
              <a:rPr lang="en-US" altLang="ko-KR" sz="2400" dirty="0"/>
              <a:t>Effective </a:t>
            </a:r>
            <a:r>
              <a:rPr lang="en-US" altLang="ko-KR" sz="2400" dirty="0" err="1"/>
              <a:t>lagrangian</a:t>
            </a:r>
            <a:r>
              <a:rPr lang="en-US" altLang="ko-KR" sz="2400" dirty="0"/>
              <a:t> reference: </a:t>
            </a:r>
            <a:r>
              <a:rPr lang="en-US" altLang="ko-KR" sz="2400" b="0" i="0" u="none" strike="noStrike" dirty="0">
                <a:solidFill>
                  <a:srgbClr val="0050B3"/>
                </a:solidFill>
                <a:effectLst/>
                <a:latin typeface="-apple-system"/>
                <a:hlinkClick r:id="rId9"/>
              </a:rPr>
              <a:t>10.1016/j.physletb.2021.136388</a:t>
            </a:r>
            <a:endParaRPr lang="ko-KR" altLang="en-US" sz="2400" dirty="0"/>
          </a:p>
        </p:txBody>
      </p:sp>
    </p:spTree>
    <p:extLst>
      <p:ext uri="{BB962C8B-B14F-4D97-AF65-F5344CB8AC3E}">
        <p14:creationId xmlns:p14="http://schemas.microsoft.com/office/powerpoint/2010/main" val="405982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002E6F-71ED-3C7F-BCC2-A045AE8996F1}"/>
              </a:ext>
            </a:extLst>
          </p:cNvPr>
          <p:cNvSpPr txBox="1"/>
          <p:nvPr/>
        </p:nvSpPr>
        <p:spPr>
          <a:xfrm>
            <a:off x="0" y="0"/>
            <a:ext cx="12192000" cy="764312"/>
          </a:xfrm>
          <a:prstGeom prst="rect">
            <a:avLst/>
          </a:prstGeom>
          <a:noFill/>
        </p:spPr>
        <p:txBody>
          <a:bodyPr wrap="square" rtlCol="0">
            <a:spAutoFit/>
          </a:bodyPr>
          <a:lstStyle/>
          <a:p>
            <a:pPr algn="ctr">
              <a:lnSpc>
                <a:spcPct val="120000"/>
              </a:lnSpc>
            </a:pPr>
            <a:r>
              <a:rPr lang="en-US" altLang="ko-KR" sz="4000" b="1" spc="120"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ea typeface="G마켓 산스 Bold" panose="02000000000000000000" pitchFamily="50" charset="-127"/>
              </a:rPr>
              <a:t>Coupling constant and momentum of produced particle</a:t>
            </a:r>
            <a:endParaRPr lang="ko-KR" altLang="en-US" sz="4000" b="1" spc="120"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ea typeface="G마켓 산스 Bold" panose="02000000000000000000" pitchFamily="50" charset="-127"/>
            </a:endParaRPr>
          </a:p>
        </p:txBody>
      </p:sp>
      <p:pic>
        <p:nvPicPr>
          <p:cNvPr id="4" name="그림 3">
            <a:extLst>
              <a:ext uri="{FF2B5EF4-FFF2-40B4-BE49-F238E27FC236}">
                <a16:creationId xmlns:a16="http://schemas.microsoft.com/office/drawing/2014/main" id="{D1721B79-61B8-1086-B785-8415B693793E}"/>
              </a:ext>
            </a:extLst>
          </p:cNvPr>
          <p:cNvPicPr>
            <a:picLocks noChangeAspect="1"/>
          </p:cNvPicPr>
          <p:nvPr/>
        </p:nvPicPr>
        <p:blipFill>
          <a:blip r:embed="rId3"/>
          <a:srcRect l="1997" r="3457"/>
          <a:stretch/>
        </p:blipFill>
        <p:spPr>
          <a:xfrm>
            <a:off x="2806" y="1730477"/>
            <a:ext cx="12189193" cy="3116103"/>
          </a:xfrm>
          <a:prstGeom prst="rect">
            <a:avLst/>
          </a:prstGeom>
        </p:spPr>
      </p:pic>
    </p:spTree>
    <p:extLst>
      <p:ext uri="{BB962C8B-B14F-4D97-AF65-F5344CB8AC3E}">
        <p14:creationId xmlns:p14="http://schemas.microsoft.com/office/powerpoint/2010/main" val="366448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95A945-3769-1F4F-323F-E956913E2858}"/>
              </a:ext>
            </a:extLst>
          </p:cNvPr>
          <p:cNvSpPr txBox="1"/>
          <p:nvPr/>
        </p:nvSpPr>
        <p:spPr>
          <a:xfrm>
            <a:off x="0" y="-34144"/>
            <a:ext cx="12192000" cy="764312"/>
          </a:xfrm>
          <a:prstGeom prst="rect">
            <a:avLst/>
          </a:prstGeom>
          <a:noFill/>
        </p:spPr>
        <p:txBody>
          <a:bodyPr wrap="square" rtlCol="0" anchor="ctr">
            <a:spAutoFit/>
            <a:scene3d>
              <a:camera prst="orthographicFront">
                <a:rot lat="0" lon="0" rev="0"/>
              </a:camera>
              <a:lightRig rig="threePt" dir="t"/>
            </a:scene3d>
          </a:bodyPr>
          <a:lstStyle/>
          <a:p>
            <a:pPr algn="ctr">
              <a:lnSpc>
                <a:spcPct val="120000"/>
              </a:lnSpc>
            </a:pPr>
            <a:r>
              <a:rPr lang="en-US" altLang="ko-KR"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V → PP </a:t>
            </a:r>
            <a:r>
              <a:rPr lang="en-US" altLang="ko-KR" sz="4000" b="1" dirty="0">
                <a:gradFill flip="none" rotWithShape="1">
                  <a:gsLst>
                    <a:gs pos="0">
                      <a:schemeClr val="tx1"/>
                    </a:gs>
                    <a:gs pos="50000">
                      <a:srgbClr val="5F5F5F"/>
                    </a:gs>
                    <a:gs pos="100000">
                      <a:srgbClr val="B2B2B2"/>
                    </a:gs>
                  </a:gsLst>
                  <a:path path="shape">
                    <a:fillToRect l="50000" t="50000" r="50000" b="50000"/>
                  </a:path>
                  <a:tileRect/>
                </a:gradFill>
                <a:effectLst/>
                <a:latin typeface="Franklin Gothic Medium Cond" panose="020B0606030402020204" pitchFamily="34" charset="0"/>
              </a:rPr>
              <a:t>&amp;</a:t>
            </a:r>
            <a:r>
              <a:rPr lang="en-US" altLang="ko-KR"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 V → </a:t>
            </a:r>
            <a:r>
              <a:rPr lang="en-US" altLang="ko-KR" sz="4000" b="1" dirty="0" err="1">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ll</a:t>
            </a:r>
            <a:r>
              <a:rPr lang="en-US" altLang="ko-KR"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 </a:t>
            </a:r>
            <a:r>
              <a:rPr lang="en-US" altLang="ko-KR" sz="4000" b="1" dirty="0">
                <a:gradFill flip="none" rotWithShape="1">
                  <a:gsLst>
                    <a:gs pos="0">
                      <a:schemeClr val="tx1"/>
                    </a:gs>
                    <a:gs pos="50000">
                      <a:srgbClr val="5F5F5F"/>
                    </a:gs>
                    <a:gs pos="100000">
                      <a:srgbClr val="B2B2B2"/>
                    </a:gs>
                  </a:gsLst>
                  <a:path path="shape">
                    <a:fillToRect l="50000" t="50000" r="50000" b="50000"/>
                  </a:path>
                  <a:tileRect/>
                </a:gradFill>
                <a:effectLst/>
                <a:latin typeface="Franklin Gothic Medium Cond" panose="020B0606030402020204" pitchFamily="34" charset="0"/>
              </a:rPr>
              <a:t>&amp;</a:t>
            </a:r>
            <a:r>
              <a:rPr lang="en-US" altLang="ko-KR"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 </a:t>
            </a:r>
            <a:r>
              <a:rPr lang="en-US" altLang="ko-KR" sz="4000" b="1" dirty="0">
                <a:gradFill>
                  <a:gsLst>
                    <a:gs pos="0">
                      <a:srgbClr val="0000FF"/>
                    </a:gs>
                    <a:gs pos="25000">
                      <a:srgbClr val="3333FF"/>
                    </a:gs>
                    <a:gs pos="75000">
                      <a:srgbClr val="0099FF"/>
                    </a:gs>
                    <a:gs pos="50000">
                      <a:srgbClr val="0066FF"/>
                    </a:gs>
                    <a:gs pos="100000">
                      <a:srgbClr val="33CCFF"/>
                    </a:gs>
                  </a:gsLst>
                  <a:lin ang="5400000" scaled="1"/>
                </a:gradFill>
                <a:effectLst/>
                <a:latin typeface="Franklin Gothic Medium Cond" panose="020B0606030402020204" pitchFamily="34" charset="0"/>
              </a:rPr>
              <a:t>A → VP</a:t>
            </a:r>
            <a:r>
              <a:rPr lang="en-US" altLang="ko-KR"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  </a:t>
            </a:r>
            <a:endParaRPr lang="en-US" altLang="ko-KR" sz="4000" b="1" dirty="0">
              <a:solidFill>
                <a:srgbClr val="0000FF"/>
              </a:solidFill>
              <a:latin typeface="Franklin Gothic Medium Cond" panose="020B0606030402020204" pitchFamily="34" charset="0"/>
            </a:endParaRPr>
          </a:p>
        </p:txBody>
      </p:sp>
      <p:pic>
        <p:nvPicPr>
          <p:cNvPr id="9" name="그림 8">
            <a:extLst>
              <a:ext uri="{FF2B5EF4-FFF2-40B4-BE49-F238E27FC236}">
                <a16:creationId xmlns:a16="http://schemas.microsoft.com/office/drawing/2014/main" id="{E4AE1EB1-6F92-ECDA-5B9A-1CDC56789193}"/>
              </a:ext>
            </a:extLst>
          </p:cNvPr>
          <p:cNvPicPr>
            <a:picLocks noChangeAspect="1"/>
          </p:cNvPicPr>
          <p:nvPr/>
        </p:nvPicPr>
        <p:blipFill>
          <a:blip r:embed="rId3"/>
          <a:srcRect l="3483" r="2422"/>
          <a:stretch/>
        </p:blipFill>
        <p:spPr>
          <a:xfrm>
            <a:off x="4562884" y="1447440"/>
            <a:ext cx="7629116" cy="4602742"/>
          </a:xfrm>
          <a:prstGeom prst="rect">
            <a:avLst/>
          </a:prstGeom>
        </p:spPr>
      </p:pic>
      <p:pic>
        <p:nvPicPr>
          <p:cNvPr id="12" name="그림 11">
            <a:extLst>
              <a:ext uri="{FF2B5EF4-FFF2-40B4-BE49-F238E27FC236}">
                <a16:creationId xmlns:a16="http://schemas.microsoft.com/office/drawing/2014/main" id="{FB43FADC-D3EE-BED5-2473-30BA19406844}"/>
              </a:ext>
            </a:extLst>
          </p:cNvPr>
          <p:cNvPicPr>
            <a:picLocks noChangeAspect="1"/>
          </p:cNvPicPr>
          <p:nvPr/>
        </p:nvPicPr>
        <p:blipFill>
          <a:blip r:embed="rId4"/>
          <a:stretch>
            <a:fillRect/>
          </a:stretch>
        </p:blipFill>
        <p:spPr>
          <a:xfrm>
            <a:off x="1" y="1804746"/>
            <a:ext cx="4562884" cy="3888131"/>
          </a:xfrm>
          <a:prstGeom prst="rect">
            <a:avLst/>
          </a:prstGeom>
        </p:spPr>
      </p:pic>
    </p:spTree>
    <p:extLst>
      <p:ext uri="{BB962C8B-B14F-4D97-AF65-F5344CB8AC3E}">
        <p14:creationId xmlns:p14="http://schemas.microsoft.com/office/powerpoint/2010/main" val="92473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9A433-4CB9-EC7F-0223-20F153DA1848}"/>
            </a:ext>
          </a:extLst>
        </p:cNvPr>
        <p:cNvGrpSpPr/>
        <p:nvPr/>
      </p:nvGrpSpPr>
      <p:grpSpPr>
        <a:xfrm>
          <a:off x="0" y="0"/>
          <a:ext cx="0" cy="0"/>
          <a:chOff x="0" y="0"/>
          <a:chExt cx="0" cy="0"/>
        </a:xfrm>
      </p:grpSpPr>
      <p:pic>
        <p:nvPicPr>
          <p:cNvPr id="2" name="그림 1">
            <a:extLst>
              <a:ext uri="{FF2B5EF4-FFF2-40B4-BE49-F238E27FC236}">
                <a16:creationId xmlns:a16="http://schemas.microsoft.com/office/drawing/2014/main" id="{98B00C40-7ED8-39FE-7A7B-9C3E209DE1DE}"/>
              </a:ext>
            </a:extLst>
          </p:cNvPr>
          <p:cNvPicPr>
            <a:picLocks noChangeAspect="1"/>
          </p:cNvPicPr>
          <p:nvPr/>
        </p:nvPicPr>
        <p:blipFill>
          <a:blip r:embed="rId3"/>
          <a:srcRect l="4476" r="2495"/>
          <a:stretch/>
        </p:blipFill>
        <p:spPr>
          <a:xfrm>
            <a:off x="586927" y="2458750"/>
            <a:ext cx="11297191" cy="1787429"/>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3290EC5-EC3E-7535-B1CE-4031AE422202}"/>
                  </a:ext>
                </a:extLst>
              </p:cNvPr>
              <p:cNvSpPr txBox="1"/>
              <p:nvPr/>
            </p:nvSpPr>
            <p:spPr>
              <a:xfrm>
                <a:off x="0" y="0"/>
                <a:ext cx="12192000" cy="773417"/>
              </a:xfrm>
              <a:prstGeom prst="rect">
                <a:avLst/>
              </a:prstGeom>
              <a:noFill/>
            </p:spPr>
            <p:txBody>
              <a:bodyPr wrap="square" rtlCol="0" anchor="ctr">
                <a:spAutoFit/>
                <a:scene3d>
                  <a:camera prst="orthographicFront">
                    <a:rot lat="0" lon="0" rev="0"/>
                  </a:camera>
                  <a:lightRig rig="threePt" dir="t"/>
                </a:scene3d>
              </a:bodyPr>
              <a:lstStyle/>
              <a:p>
                <a:pPr algn="ctr">
                  <a:lnSpc>
                    <a:spcPct val="120000"/>
                  </a:lnSpc>
                </a:pPr>
                <a14:m>
                  <m:oMath xmlns:m="http://schemas.openxmlformats.org/officeDocument/2006/math">
                    <m:sSup>
                      <m:sSupPr>
                        <m:ctrlPr>
                          <a:rPr lang="en-US" altLang="ko-KR" sz="4000" b="1" i="1">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ctrlPr>
                      </m:sSupPr>
                      <m:e>
                        <m:r>
                          <a:rPr lang="en-US" altLang="ko-KR" sz="4000" b="1" i="1">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t>𝑱</m:t>
                        </m:r>
                      </m:e>
                      <m:sup>
                        <m:r>
                          <a:rPr lang="en-US" altLang="ko-KR" sz="4000" b="1" i="1">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t>𝑷</m:t>
                        </m:r>
                      </m:sup>
                    </m:sSup>
                    <m:r>
                      <a:rPr lang="en-US" altLang="ko-KR" sz="4000" b="1" i="1">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t>=</m:t>
                    </m:r>
                    <m:sSup>
                      <m:sSupPr>
                        <m:ctrlPr>
                          <a:rPr lang="en-US" altLang="ko-KR" sz="4000" b="1" i="1">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ctrlPr>
                      </m:sSupPr>
                      <m:e>
                        <m:r>
                          <a:rPr lang="en-US" altLang="ko-KR" sz="4000" b="1" i="1">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t>𝟏</m:t>
                        </m:r>
                      </m:e>
                      <m:sup>
                        <m:r>
                          <a:rPr lang="en-US" altLang="ko-KR" sz="4000" b="1" i="1">
                            <a:gradFill>
                              <a:gsLst>
                                <a:gs pos="0">
                                  <a:srgbClr val="0000FF"/>
                                </a:gs>
                                <a:gs pos="25000">
                                  <a:srgbClr val="3333FF"/>
                                </a:gs>
                                <a:gs pos="75000">
                                  <a:srgbClr val="0099FF"/>
                                </a:gs>
                                <a:gs pos="50000">
                                  <a:srgbClr val="0066FF"/>
                                </a:gs>
                                <a:gs pos="100000">
                                  <a:srgbClr val="33CCFF"/>
                                </a:gs>
                              </a:gsLst>
                              <a:lin ang="5400000" scaled="1"/>
                            </a:gradFill>
                            <a:latin typeface="Cambria Math" panose="02040503050406030204" pitchFamily="18" charset="0"/>
                          </a:rPr>
                          <m:t>±</m:t>
                        </m:r>
                      </m:sup>
                    </m:sSup>
                  </m:oMath>
                </a14:m>
                <a:r>
                  <a:rPr lang="en-US" altLang="ko-KR"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 2-body decay angular distribution is</a:t>
                </a:r>
                <a:r>
                  <a:rPr lang="ko-KR" altLang="en-US"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 </a:t>
                </a:r>
                <a:r>
                  <a:rPr lang="en-US" altLang="ko-KR"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unified</a:t>
                </a:r>
                <a:endParaRPr lang="en-US" altLang="ko-KR" sz="4000" b="1" dirty="0">
                  <a:solidFill>
                    <a:srgbClr val="0000FF"/>
                  </a:solidFill>
                  <a:latin typeface="Franklin Gothic Medium Cond" panose="020B0606030402020204" pitchFamily="34" charset="0"/>
                </a:endParaRPr>
              </a:p>
            </p:txBody>
          </p:sp>
        </mc:Choice>
        <mc:Fallback xmlns="">
          <p:sp>
            <p:nvSpPr>
              <p:cNvPr id="9" name="TextBox 8">
                <a:extLst>
                  <a:ext uri="{FF2B5EF4-FFF2-40B4-BE49-F238E27FC236}">
                    <a16:creationId xmlns:a16="http://schemas.microsoft.com/office/drawing/2014/main" id="{E3290EC5-EC3E-7535-B1CE-4031AE422202}"/>
                  </a:ext>
                </a:extLst>
              </p:cNvPr>
              <p:cNvSpPr txBox="1">
                <a:spLocks noRot="1" noChangeAspect="1" noMove="1" noResize="1" noEditPoints="1" noAdjustHandles="1" noChangeArrowheads="1" noChangeShapeType="1" noTextEdit="1"/>
              </p:cNvSpPr>
              <p:nvPr/>
            </p:nvSpPr>
            <p:spPr>
              <a:xfrm>
                <a:off x="0" y="0"/>
                <a:ext cx="12192000" cy="773417"/>
              </a:xfrm>
              <a:prstGeom prst="rect">
                <a:avLst/>
              </a:prstGeom>
              <a:blipFill>
                <a:blip r:embed="rId4"/>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05351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2D24B2F-E220-5BC4-B5D1-236DF5940D8E}"/>
              </a:ext>
            </a:extLst>
          </p:cNvPr>
          <p:cNvSpPr>
            <a:spLocks noGrp="1"/>
          </p:cNvSpPr>
          <p:nvPr>
            <p:ph type="title"/>
          </p:nvPr>
        </p:nvSpPr>
        <p:spPr>
          <a:xfrm>
            <a:off x="0" y="0"/>
            <a:ext cx="12192000" cy="816077"/>
          </a:xfrm>
        </p:spPr>
        <p:txBody>
          <a:bodyPr>
            <a:normAutofit/>
          </a:bodyPr>
          <a:lstStyle/>
          <a:p>
            <a:pPr algn="ctr"/>
            <a:r>
              <a:rPr lang="en-US" altLang="ko-KR"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rPr>
              <a:t>General angular distribution</a:t>
            </a:r>
            <a:endParaRPr lang="ko-KR" altLang="en-US" sz="4000" b="1" dirty="0">
              <a:gradFill>
                <a:gsLst>
                  <a:gs pos="0">
                    <a:srgbClr val="0000FF"/>
                  </a:gs>
                  <a:gs pos="25000">
                    <a:srgbClr val="3333FF"/>
                  </a:gs>
                  <a:gs pos="75000">
                    <a:srgbClr val="0099FF"/>
                  </a:gs>
                  <a:gs pos="50000">
                    <a:srgbClr val="0066FF"/>
                  </a:gs>
                  <a:gs pos="100000">
                    <a:srgbClr val="33CCFF"/>
                  </a:gs>
                </a:gsLst>
                <a:lin ang="5400000" scaled="1"/>
              </a:gradFill>
              <a:latin typeface="Franklin Gothic Medium Cond" panose="020B0606030402020204" pitchFamily="34" charset="0"/>
            </a:endParaRPr>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8981C0DE-F8BE-ADFE-2899-5031D4825598}"/>
                  </a:ext>
                </a:extLst>
              </p:cNvPr>
              <p:cNvSpPr>
                <a:spLocks noGrp="1"/>
              </p:cNvSpPr>
              <p:nvPr>
                <p:ph idx="1"/>
              </p:nvPr>
            </p:nvSpPr>
            <p:spPr>
              <a:xfrm>
                <a:off x="0" y="816078"/>
                <a:ext cx="12192000" cy="1612116"/>
              </a:xfrm>
            </p:spPr>
            <p:txBody>
              <a:bodyPr>
                <a:normAutofit lnSpcReduction="10000"/>
              </a:bodyPr>
              <a:lstStyle/>
              <a:p>
                <a:pPr marL="742950" indent="-742950">
                  <a:buFont typeface="+mj-ea"/>
                  <a:buAutoNum type="circleNumDbPlain"/>
                </a:pPr>
                <a:r>
                  <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rPr>
                  <a:t>Initial </a:t>
                </a:r>
                <a:r>
                  <a:rPr lang="en-US" altLang="ko-KR" sz="3200" dirty="0" err="1">
                    <a:latin typeface="Cascadia Code SemiBold" panose="020B0609020000020004" pitchFamily="49" charset="0"/>
                    <a:ea typeface="Cascadia Code SemiBold" panose="020B0609020000020004" pitchFamily="49" charset="0"/>
                    <a:cs typeface="Cascadia Code SemiBold" panose="020B0609020000020004" pitchFamily="49" charset="0"/>
                  </a:rPr>
                  <a:t>sta</a:t>
                </a:r>
                <a:r>
                  <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rPr>
                  <a:t>te: </a:t>
                </a:r>
                <a14:m>
                  <m:oMath xmlns:m="http://schemas.openxmlformats.org/officeDocument/2006/math">
                    <m:d>
                      <m:dPr>
                        <m:begChr m:val=""/>
                        <m:endChr m:val="⟩"/>
                        <m:ctrlPr>
                          <a:rPr lang="en-US" altLang="ko-KR" sz="3600" i="1" smtClean="0">
                            <a:latin typeface="Cambria Math" panose="02040503050406030204" pitchFamily="18" charset="0"/>
                          </a:rPr>
                        </m:ctrlPr>
                      </m:dPr>
                      <m:e>
                        <m:f>
                          <m:fPr>
                            <m:type m:val="lin"/>
                            <m:ctrlPr>
                              <a:rPr lang="en-US" altLang="ko-KR" sz="3600" b="0" i="1" smtClean="0">
                                <a:latin typeface="Cambria Math" panose="02040503050406030204" pitchFamily="18" charset="0"/>
                              </a:rPr>
                            </m:ctrlPr>
                          </m:fPr>
                          <m:num>
                            <m:d>
                              <m:dPr>
                                <m:begChr m:val="|"/>
                                <m:endChr m:val=""/>
                                <m:ctrlPr>
                                  <a:rPr lang="en-US" altLang="ko-KR" sz="3600" i="1" smtClean="0">
                                    <a:latin typeface="Cambria Math" panose="02040503050406030204" pitchFamily="18" charset="0"/>
                                  </a:rPr>
                                </m:ctrlPr>
                              </m:dPr>
                              <m:e>
                                <m:r>
                                  <m:rPr>
                                    <m:sty m:val="p"/>
                                  </m:rPr>
                                  <a:rPr lang="en-US" altLang="ko-KR" sz="3600" b="0" i="0" smtClean="0">
                                    <a:latin typeface="Cambria Math" panose="02040503050406030204" pitchFamily="18" charset="0"/>
                                  </a:rPr>
                                  <m:t>V</m:t>
                                </m:r>
                              </m:e>
                            </m:d>
                          </m:num>
                          <m:den>
                            <m:r>
                              <m:rPr>
                                <m:sty m:val="p"/>
                              </m:rPr>
                              <a:rPr lang="en-US" altLang="ko-KR" sz="3600" b="0" i="0" smtClean="0">
                                <a:latin typeface="Cambria Math" panose="02040503050406030204" pitchFamily="18" charset="0"/>
                              </a:rPr>
                              <m:t>A</m:t>
                            </m:r>
                          </m:den>
                        </m:f>
                      </m:e>
                    </m:d>
                    <m:r>
                      <a:rPr lang="en-US" altLang="ko-KR" sz="3600" i="0">
                        <a:latin typeface="Cambria Math" panose="02040503050406030204" pitchFamily="18" charset="0"/>
                      </a:rPr>
                      <m:t>=</m:t>
                    </m:r>
                    <m:sSub>
                      <m:sSubPr>
                        <m:ctrlPr>
                          <a:rPr lang="en-US" altLang="ko-KR" sz="3600" i="1">
                            <a:latin typeface="Cambria Math" panose="02040503050406030204" pitchFamily="18" charset="0"/>
                          </a:rPr>
                        </m:ctrlPr>
                      </m:sSubPr>
                      <m:e>
                        <m:r>
                          <m:rPr>
                            <m:sty m:val="p"/>
                          </m:rPr>
                          <a:rPr lang="en-US" altLang="ko-KR" sz="3600" i="0">
                            <a:latin typeface="Cambria Math" panose="02040503050406030204" pitchFamily="18" charset="0"/>
                          </a:rPr>
                          <m:t>a</m:t>
                        </m:r>
                      </m:e>
                      <m:sub>
                        <m:r>
                          <a:rPr lang="en-US" altLang="ko-KR" sz="3600" b="0" i="0" smtClean="0">
                            <a:latin typeface="Cambria Math" panose="02040503050406030204" pitchFamily="18" charset="0"/>
                          </a:rPr>
                          <m:t>1</m:t>
                        </m:r>
                      </m:sub>
                    </m:sSub>
                    <m:d>
                      <m:dPr>
                        <m:begChr m:val=""/>
                        <m:endChr m:val="⟩"/>
                        <m:ctrlPr>
                          <a:rPr lang="en-US" altLang="ko-KR" sz="3600" i="1">
                            <a:latin typeface="Cambria Math" panose="02040503050406030204" pitchFamily="18" charset="0"/>
                          </a:rPr>
                        </m:ctrlPr>
                      </m:dPr>
                      <m:e>
                        <m:d>
                          <m:dPr>
                            <m:begChr m:val="|"/>
                            <m:endChr m:val=""/>
                            <m:ctrlPr>
                              <a:rPr lang="en-US" altLang="ko-KR" sz="3600" i="1" smtClean="0">
                                <a:latin typeface="Cambria Math" panose="02040503050406030204" pitchFamily="18" charset="0"/>
                              </a:rPr>
                            </m:ctrlPr>
                          </m:dPr>
                          <m:e>
                            <m:r>
                              <a:rPr lang="en-US" altLang="ko-KR" sz="3600" b="0" i="0" smtClean="0">
                                <a:latin typeface="Cambria Math" panose="02040503050406030204" pitchFamily="18" charset="0"/>
                              </a:rPr>
                              <m:t>1</m:t>
                            </m:r>
                          </m:e>
                        </m:d>
                      </m:e>
                    </m:d>
                    <m:r>
                      <a:rPr lang="en-US" altLang="ko-KR" sz="3600" b="0" i="0" smtClean="0">
                        <a:latin typeface="Cambria Math" panose="02040503050406030204" pitchFamily="18" charset="0"/>
                      </a:rPr>
                      <m:t>+</m:t>
                    </m:r>
                    <m:sSub>
                      <m:sSubPr>
                        <m:ctrlPr>
                          <a:rPr lang="en-US" altLang="ko-KR" sz="3600" i="1">
                            <a:latin typeface="Cambria Math" panose="02040503050406030204" pitchFamily="18" charset="0"/>
                          </a:rPr>
                        </m:ctrlPr>
                      </m:sSubPr>
                      <m:e>
                        <m:r>
                          <m:rPr>
                            <m:sty m:val="p"/>
                          </m:rPr>
                          <a:rPr lang="en-US" altLang="ko-KR" sz="3600" i="0">
                            <a:latin typeface="Cambria Math" panose="02040503050406030204" pitchFamily="18" charset="0"/>
                          </a:rPr>
                          <m:t>a</m:t>
                        </m:r>
                      </m:e>
                      <m:sub>
                        <m:r>
                          <a:rPr lang="en-US" altLang="ko-KR" sz="3600" b="0" i="0" smtClean="0">
                            <a:latin typeface="Cambria Math" panose="02040503050406030204" pitchFamily="18" charset="0"/>
                          </a:rPr>
                          <m:t>−</m:t>
                        </m:r>
                        <m:r>
                          <a:rPr lang="en-US" altLang="ko-KR" sz="3600" i="0">
                            <a:latin typeface="Cambria Math" panose="02040503050406030204" pitchFamily="18" charset="0"/>
                          </a:rPr>
                          <m:t>1</m:t>
                        </m:r>
                      </m:sub>
                    </m:sSub>
                    <m:d>
                      <m:dPr>
                        <m:begChr m:val=""/>
                        <m:endChr m:val="⟩"/>
                        <m:ctrlPr>
                          <a:rPr lang="en-US" altLang="ko-KR" sz="3600" i="1">
                            <a:latin typeface="Cambria Math" panose="02040503050406030204" pitchFamily="18" charset="0"/>
                          </a:rPr>
                        </m:ctrlPr>
                      </m:dPr>
                      <m:e>
                        <m:d>
                          <m:dPr>
                            <m:begChr m:val="|"/>
                            <m:endChr m:val=""/>
                            <m:ctrlPr>
                              <a:rPr lang="en-US" altLang="ko-KR" sz="3600" i="1">
                                <a:latin typeface="Cambria Math" panose="02040503050406030204" pitchFamily="18" charset="0"/>
                              </a:rPr>
                            </m:ctrlPr>
                          </m:dPr>
                          <m:e>
                            <m:r>
                              <a:rPr lang="en-US" altLang="ko-KR" sz="3600" b="0" i="0" smtClean="0">
                                <a:latin typeface="Cambria Math" panose="02040503050406030204" pitchFamily="18" charset="0"/>
                              </a:rPr>
                              <m:t>−</m:t>
                            </m:r>
                            <m:r>
                              <a:rPr lang="en-US" altLang="ko-KR" sz="3600" i="0">
                                <a:latin typeface="Cambria Math" panose="02040503050406030204" pitchFamily="18" charset="0"/>
                              </a:rPr>
                              <m:t>1</m:t>
                            </m:r>
                          </m:e>
                        </m:d>
                      </m:e>
                    </m:d>
                    <m:r>
                      <a:rPr lang="en-US" altLang="ko-KR" sz="3600" b="0" i="0" smtClean="0">
                        <a:latin typeface="Cambria Math" panose="02040503050406030204" pitchFamily="18" charset="0"/>
                      </a:rPr>
                      <m:t>+</m:t>
                    </m:r>
                    <m:sSub>
                      <m:sSubPr>
                        <m:ctrlPr>
                          <a:rPr lang="en-US" altLang="ko-KR" sz="3600" b="0" i="1" smtClean="0">
                            <a:latin typeface="Cambria Math" panose="02040503050406030204" pitchFamily="18" charset="0"/>
                          </a:rPr>
                        </m:ctrlPr>
                      </m:sSubPr>
                      <m:e>
                        <m:r>
                          <m:rPr>
                            <m:sty m:val="p"/>
                          </m:rPr>
                          <a:rPr lang="en-US" altLang="ko-KR" sz="3600" b="0" i="0" smtClean="0">
                            <a:latin typeface="Cambria Math" panose="02040503050406030204" pitchFamily="18" charset="0"/>
                          </a:rPr>
                          <m:t>a</m:t>
                        </m:r>
                      </m:e>
                      <m:sub>
                        <m:r>
                          <a:rPr lang="en-US" altLang="ko-KR" sz="3600" b="0" i="0" smtClean="0">
                            <a:latin typeface="Cambria Math" panose="02040503050406030204" pitchFamily="18" charset="0"/>
                          </a:rPr>
                          <m:t>0</m:t>
                        </m:r>
                      </m:sub>
                    </m:sSub>
                    <m:d>
                      <m:dPr>
                        <m:begChr m:val=""/>
                        <m:endChr m:val="⟩"/>
                        <m:ctrlPr>
                          <a:rPr lang="en-US" altLang="ko-KR" sz="3600" i="1">
                            <a:latin typeface="Cambria Math" panose="02040503050406030204" pitchFamily="18" charset="0"/>
                          </a:rPr>
                        </m:ctrlPr>
                      </m:dPr>
                      <m:e>
                        <m:d>
                          <m:dPr>
                            <m:begChr m:val="|"/>
                            <m:endChr m:val=""/>
                            <m:ctrlPr>
                              <a:rPr lang="en-US" altLang="ko-KR" sz="3600" i="1" smtClean="0">
                                <a:latin typeface="Cambria Math" panose="02040503050406030204" pitchFamily="18" charset="0"/>
                              </a:rPr>
                            </m:ctrlPr>
                          </m:dPr>
                          <m:e>
                            <m:r>
                              <a:rPr lang="en-US" altLang="ko-KR" sz="3600" b="0" i="0" smtClean="0">
                                <a:latin typeface="Cambria Math" panose="02040503050406030204" pitchFamily="18" charset="0"/>
                              </a:rPr>
                              <m:t>0</m:t>
                            </m:r>
                          </m:e>
                        </m:d>
                      </m:e>
                    </m:d>
                  </m:oMath>
                </a14:m>
                <a:endParaRPr lang="en-US" altLang="ko-KR" sz="3600" dirty="0"/>
              </a:p>
              <a:p>
                <a:pPr marL="457200" lvl="1" indent="0">
                  <a:buNone/>
                </a:pPr>
                <a14:m>
                  <m:oMathPara xmlns:m="http://schemas.openxmlformats.org/officeDocument/2006/math">
                    <m:oMathParaPr>
                      <m:jc m:val="centerGroup"/>
                    </m:oMathParaPr>
                    <m:oMath xmlns:m="http://schemas.openxmlformats.org/officeDocument/2006/math">
                      <m:sSub>
                        <m:sSubPr>
                          <m:ctrlPr>
                            <a:rPr lang="en-US" altLang="ko-KR" sz="3200" b="0" i="1" smtClean="0">
                              <a:latin typeface="Cambria Math" panose="02040503050406030204" pitchFamily="18" charset="0"/>
                            </a:rPr>
                          </m:ctrlPr>
                        </m:sSubPr>
                        <m:e>
                          <m:r>
                            <a:rPr lang="en-US" altLang="ko-KR" sz="3200" b="0" i="1" smtClean="0">
                              <a:latin typeface="Cambria Math" panose="02040503050406030204" pitchFamily="18" charset="0"/>
                            </a:rPr>
                            <m:t>𝜌</m:t>
                          </m:r>
                        </m:e>
                        <m:sub>
                          <m:r>
                            <a:rPr lang="en-US" altLang="ko-KR" sz="3200" b="0" i="1" smtClean="0">
                              <a:latin typeface="Cambria Math" panose="02040503050406030204" pitchFamily="18" charset="0"/>
                            </a:rPr>
                            <m:t>𝑀</m:t>
                          </m:r>
                          <m:sSup>
                            <m:sSupPr>
                              <m:ctrlPr>
                                <a:rPr lang="en-US" altLang="ko-KR" sz="3200" b="0" i="1" smtClean="0">
                                  <a:latin typeface="Cambria Math" panose="02040503050406030204" pitchFamily="18" charset="0"/>
                                </a:rPr>
                              </m:ctrlPr>
                            </m:sSupPr>
                            <m:e>
                              <m:r>
                                <a:rPr lang="en-US" altLang="ko-KR" sz="3200" b="0" i="1" smtClean="0">
                                  <a:latin typeface="Cambria Math" panose="02040503050406030204" pitchFamily="18" charset="0"/>
                                </a:rPr>
                                <m:t>𝑀</m:t>
                              </m:r>
                            </m:e>
                            <m:sup>
                              <m:r>
                                <a:rPr lang="en-US" altLang="ko-KR" sz="3200" b="0" i="1" smtClean="0">
                                  <a:latin typeface="Cambria Math" panose="02040503050406030204" pitchFamily="18" charset="0"/>
                                </a:rPr>
                                <m:t>′</m:t>
                              </m:r>
                            </m:sup>
                          </m:sSup>
                        </m:sub>
                      </m:sSub>
                      <m:r>
                        <a:rPr lang="en-US" altLang="ko-KR" sz="3200" b="0" i="1" smtClean="0">
                          <a:latin typeface="Cambria Math" panose="02040503050406030204" pitchFamily="18" charset="0"/>
                        </a:rPr>
                        <m:t>=</m:t>
                      </m:r>
                      <m:sSub>
                        <m:sSubPr>
                          <m:ctrlPr>
                            <a:rPr lang="en-US" altLang="ko-KR" sz="3200" b="0" i="1" smtClean="0">
                              <a:latin typeface="Cambria Math" panose="02040503050406030204" pitchFamily="18" charset="0"/>
                            </a:rPr>
                          </m:ctrlPr>
                        </m:sSubPr>
                        <m:e>
                          <m:r>
                            <a:rPr lang="en-US" altLang="ko-KR" sz="3200" b="0" i="1" smtClean="0">
                              <a:latin typeface="Cambria Math" panose="02040503050406030204" pitchFamily="18" charset="0"/>
                            </a:rPr>
                            <m:t>𝑎</m:t>
                          </m:r>
                        </m:e>
                        <m:sub>
                          <m:r>
                            <a:rPr lang="en-US" altLang="ko-KR" sz="3200" b="0" i="1" smtClean="0">
                              <a:latin typeface="Cambria Math" panose="02040503050406030204" pitchFamily="18" charset="0"/>
                            </a:rPr>
                            <m:t>𝑀</m:t>
                          </m:r>
                        </m:sub>
                      </m:sSub>
                      <m:sSubSup>
                        <m:sSubSupPr>
                          <m:ctrlPr>
                            <a:rPr lang="en-US" altLang="ko-KR" sz="3200" b="0" i="1" smtClean="0">
                              <a:latin typeface="Cambria Math" panose="02040503050406030204" pitchFamily="18" charset="0"/>
                            </a:rPr>
                          </m:ctrlPr>
                        </m:sSubSupPr>
                        <m:e>
                          <m:r>
                            <a:rPr lang="en-US" altLang="ko-KR" sz="3200" b="0" i="1" smtClean="0">
                              <a:latin typeface="Cambria Math" panose="02040503050406030204" pitchFamily="18" charset="0"/>
                            </a:rPr>
                            <m:t>𝑎</m:t>
                          </m:r>
                        </m:e>
                        <m:sub>
                          <m:sSup>
                            <m:sSupPr>
                              <m:ctrlPr>
                                <a:rPr lang="en-US" altLang="ko-KR" sz="3200" b="0" i="1" smtClean="0">
                                  <a:latin typeface="Cambria Math" panose="02040503050406030204" pitchFamily="18" charset="0"/>
                                </a:rPr>
                              </m:ctrlPr>
                            </m:sSupPr>
                            <m:e>
                              <m:r>
                                <a:rPr lang="en-US" altLang="ko-KR" sz="3200" b="0" i="1" smtClean="0">
                                  <a:latin typeface="Cambria Math" panose="02040503050406030204" pitchFamily="18" charset="0"/>
                                </a:rPr>
                                <m:t>𝑀</m:t>
                              </m:r>
                            </m:e>
                            <m:sup>
                              <m:r>
                                <a:rPr lang="en-US" altLang="ko-KR" sz="3200" b="0" i="1" smtClean="0">
                                  <a:latin typeface="Cambria Math" panose="02040503050406030204" pitchFamily="18" charset="0"/>
                                </a:rPr>
                                <m:t>′</m:t>
                              </m:r>
                            </m:sup>
                          </m:sSup>
                        </m:sub>
                        <m:sup>
                          <m:r>
                            <a:rPr lang="en-US" altLang="ko-KR" sz="3200" b="0" i="1" smtClean="0">
                              <a:latin typeface="Cambria Math" panose="02040503050406030204" pitchFamily="18" charset="0"/>
                            </a:rPr>
                            <m:t>∗</m:t>
                          </m:r>
                        </m:sup>
                      </m:sSubSup>
                    </m:oMath>
                  </m:oMathPara>
                </a14:m>
                <a:endParaRPr lang="en-US" altLang="ko-KR" sz="3200" dirty="0"/>
              </a:p>
              <a:p>
                <a:pPr marL="742950" indent="-742950">
                  <a:buFont typeface="+mj-ea"/>
                  <a:buAutoNum type="circleNumDbPlain"/>
                </a:pPr>
                <a:r>
                  <a:rPr lang="en-US" altLang="ko-KR" sz="3200" dirty="0">
                    <a:latin typeface="Cascadia Code SemiBold" panose="020B0609020000020004" pitchFamily="49" charset="0"/>
                    <a:ea typeface="Cascadia Code SemiBold" panose="020B0609020000020004" pitchFamily="49" charset="0"/>
                    <a:cs typeface="Cascadia Code SemiBold" panose="020B0609020000020004" pitchFamily="49" charset="0"/>
                  </a:rPr>
                  <a:t>Helicity formalism(Wigner D-matrix)</a:t>
                </a:r>
              </a:p>
            </p:txBody>
          </p:sp>
        </mc:Choice>
        <mc:Fallback xmlns="">
          <p:sp>
            <p:nvSpPr>
              <p:cNvPr id="3" name="내용 개체 틀 2">
                <a:extLst>
                  <a:ext uri="{FF2B5EF4-FFF2-40B4-BE49-F238E27FC236}">
                    <a16:creationId xmlns:a16="http://schemas.microsoft.com/office/drawing/2014/main" id="{8981C0DE-F8BE-ADFE-2899-5031D4825598}"/>
                  </a:ext>
                </a:extLst>
              </p:cNvPr>
              <p:cNvSpPr>
                <a:spLocks noGrp="1" noRot="1" noChangeAspect="1" noMove="1" noResize="1" noEditPoints="1" noAdjustHandles="1" noChangeArrowheads="1" noChangeShapeType="1" noTextEdit="1"/>
              </p:cNvSpPr>
              <p:nvPr>
                <p:ph idx="1"/>
              </p:nvPr>
            </p:nvSpPr>
            <p:spPr>
              <a:xfrm>
                <a:off x="0" y="816078"/>
                <a:ext cx="12192000" cy="1612116"/>
              </a:xfrm>
              <a:blipFill>
                <a:blip r:embed="rId3"/>
                <a:stretch>
                  <a:fillRect l="-1200" t="-8333" b="-6818"/>
                </a:stretch>
              </a:blipFill>
            </p:spPr>
            <p:txBody>
              <a:bodyPr/>
              <a:lstStyle/>
              <a:p>
                <a:r>
                  <a:rPr lang="ko-KR" altLang="en-US">
                    <a:noFill/>
                  </a:rPr>
                  <a:t> </a:t>
                </a:r>
              </a:p>
            </p:txBody>
          </p:sp>
        </mc:Fallback>
      </mc:AlternateContent>
      <p:pic>
        <p:nvPicPr>
          <p:cNvPr id="12" name="그래픽 11" descr="줄 화살표: 일자형 단색으로 채워진">
            <a:extLst>
              <a:ext uri="{FF2B5EF4-FFF2-40B4-BE49-F238E27FC236}">
                <a16:creationId xmlns:a16="http://schemas.microsoft.com/office/drawing/2014/main" id="{D8E7308C-DA42-1624-0AF6-E1F5737F93B2}"/>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rot="12489274">
            <a:off x="6703454" y="4462858"/>
            <a:ext cx="360000" cy="0"/>
          </a:xfrm>
          <a:prstGeom prst="rect">
            <a:avLst/>
          </a:prstGeom>
        </p:spPr>
      </p:pic>
      <p:pic>
        <p:nvPicPr>
          <p:cNvPr id="24" name="그림 23">
            <a:extLst>
              <a:ext uri="{FF2B5EF4-FFF2-40B4-BE49-F238E27FC236}">
                <a16:creationId xmlns:a16="http://schemas.microsoft.com/office/drawing/2014/main" id="{C83B73EB-DFA5-C861-83E1-70FD56F9ED81}"/>
              </a:ext>
            </a:extLst>
          </p:cNvPr>
          <p:cNvPicPr>
            <a:picLocks noChangeAspect="1"/>
          </p:cNvPicPr>
          <p:nvPr/>
        </p:nvPicPr>
        <p:blipFill>
          <a:blip r:embed="rId6"/>
          <a:stretch>
            <a:fillRect/>
          </a:stretch>
        </p:blipFill>
        <p:spPr>
          <a:xfrm>
            <a:off x="1943559" y="2856314"/>
            <a:ext cx="5613205" cy="4001686"/>
          </a:xfrm>
          <a:prstGeom prst="rect">
            <a:avLst/>
          </a:prstGeom>
        </p:spPr>
      </p:pic>
      <mc:AlternateContent xmlns:mc="http://schemas.openxmlformats.org/markup-compatibility/2006" xmlns:a14="http://schemas.microsoft.com/office/drawing/2010/main">
        <mc:Choice Requires="a14">
          <p:sp>
            <p:nvSpPr>
              <p:cNvPr id="25" name="타원 24">
                <a:extLst>
                  <a:ext uri="{FF2B5EF4-FFF2-40B4-BE49-F238E27FC236}">
                    <a16:creationId xmlns:a16="http://schemas.microsoft.com/office/drawing/2014/main" id="{E8598080-4F45-53E5-F179-1908DF9661D8}"/>
                  </a:ext>
                </a:extLst>
              </p:cNvPr>
              <p:cNvSpPr>
                <a:spLocks noChangeAspect="1"/>
              </p:cNvSpPr>
              <p:nvPr/>
            </p:nvSpPr>
            <p:spPr>
              <a:xfrm>
                <a:off x="92137" y="4974512"/>
                <a:ext cx="1800000" cy="1800000"/>
              </a:xfrm>
              <a:prstGeom prst="ellipse">
                <a:avLst/>
              </a:prstGeom>
              <a:gradFill flip="none" rotWithShape="1">
                <a:gsLst>
                  <a:gs pos="0">
                    <a:srgbClr val="CC99FF"/>
                  </a:gs>
                  <a:gs pos="25000">
                    <a:srgbClr val="CC00FF"/>
                  </a:gs>
                  <a:gs pos="50000">
                    <a:srgbClr val="9900CC">
                      <a:lumMod val="100000"/>
                    </a:srgbClr>
                  </a:gs>
                  <a:gs pos="75000">
                    <a:srgbClr val="CC00FF"/>
                  </a:gs>
                  <a:gs pos="100000">
                    <a:srgbClr val="CC99FF"/>
                  </a:gs>
                </a:gsLst>
                <a:lin ang="13500000" scaled="1"/>
                <a:tileRect/>
              </a:gradFill>
              <a:ln>
                <a:noFill/>
              </a:ln>
              <a:effectLst>
                <a:softEdge rad="0"/>
              </a:effectLst>
              <a:scene3d>
                <a:camera prst="orthographicFront"/>
                <a:lightRig rig="twoPt" dir="t"/>
              </a:scene3d>
              <a:sp3d prstMaterial="metal">
                <a:bevelT w="1016000" h="1016000"/>
                <a:bevelB w="0" h="0"/>
                <a:contourClr>
                  <a:schemeClr val="bg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solidFill>
                                <a:srgbClr val="FFFF00"/>
                              </a:solidFill>
                              <a:latin typeface="Cambria Math" panose="02040503050406030204" pitchFamily="18" charset="0"/>
                            </a:rPr>
                          </m:ctrlPr>
                        </m:sSupPr>
                        <m:e>
                          <m:r>
                            <a:rPr lang="en-US" altLang="ko-KR" sz="2400" b="1" i="1" smtClean="0">
                              <a:solidFill>
                                <a:srgbClr val="FFFF00"/>
                              </a:solidFill>
                              <a:latin typeface="Cambria Math" panose="02040503050406030204" pitchFamily="18" charset="0"/>
                            </a:rPr>
                            <m:t>𝑱</m:t>
                          </m:r>
                        </m:e>
                        <m:sup>
                          <m:r>
                            <a:rPr lang="en-US" altLang="ko-KR" sz="2400" b="1" i="1" smtClean="0">
                              <a:solidFill>
                                <a:srgbClr val="FFFF00"/>
                              </a:solidFill>
                              <a:latin typeface="Cambria Math" panose="02040503050406030204" pitchFamily="18" charset="0"/>
                            </a:rPr>
                            <m:t>𝑷</m:t>
                          </m:r>
                        </m:sup>
                      </m:sSup>
                      <m:r>
                        <a:rPr lang="en-US" altLang="ko-KR" sz="2400" b="1" i="1" smtClean="0">
                          <a:solidFill>
                            <a:srgbClr val="FFFF00"/>
                          </a:solidFill>
                          <a:latin typeface="Cambria Math" panose="02040503050406030204" pitchFamily="18" charset="0"/>
                        </a:rPr>
                        <m:t>=</m:t>
                      </m:r>
                      <m:sSup>
                        <m:sSupPr>
                          <m:ctrlPr>
                            <a:rPr lang="en-US" altLang="ko-KR" sz="2400" b="1" i="1" smtClean="0">
                              <a:solidFill>
                                <a:srgbClr val="FFFF00"/>
                              </a:solidFill>
                              <a:latin typeface="Cambria Math" panose="02040503050406030204" pitchFamily="18" charset="0"/>
                            </a:rPr>
                          </m:ctrlPr>
                        </m:sSupPr>
                        <m:e>
                          <m:r>
                            <a:rPr lang="en-US" altLang="ko-KR" sz="2400" b="1" i="1" smtClean="0">
                              <a:solidFill>
                                <a:srgbClr val="FFFF00"/>
                              </a:solidFill>
                              <a:latin typeface="Cambria Math" panose="02040503050406030204" pitchFamily="18" charset="0"/>
                            </a:rPr>
                            <m:t>𝟏</m:t>
                          </m:r>
                        </m:e>
                        <m:sup>
                          <m:r>
                            <a:rPr lang="en-US" altLang="ko-KR" sz="2400" b="1" i="1" smtClean="0">
                              <a:solidFill>
                                <a:srgbClr val="FFFF00"/>
                              </a:solidFill>
                              <a:latin typeface="Cambria Math" panose="02040503050406030204" pitchFamily="18" charset="0"/>
                            </a:rPr>
                            <m:t>±</m:t>
                          </m:r>
                        </m:sup>
                      </m:sSup>
                    </m:oMath>
                  </m:oMathPara>
                </a14:m>
                <a:endParaRPr lang="ko-KR" altLang="en-US" b="1" dirty="0">
                  <a:solidFill>
                    <a:schemeClr val="tx1"/>
                  </a:solidFill>
                  <a:latin typeface="Cascadia Mono SemiLight" panose="020B0609020000020004" pitchFamily="49" charset="0"/>
                  <a:cs typeface="Cascadia Mono SemiLight" panose="020B0609020000020004" pitchFamily="49" charset="0"/>
                </a:endParaRPr>
              </a:p>
            </p:txBody>
          </p:sp>
        </mc:Choice>
        <mc:Fallback xmlns="">
          <p:sp>
            <p:nvSpPr>
              <p:cNvPr id="25" name="타원 24">
                <a:extLst>
                  <a:ext uri="{FF2B5EF4-FFF2-40B4-BE49-F238E27FC236}">
                    <a16:creationId xmlns:a16="http://schemas.microsoft.com/office/drawing/2014/main" id="{E8598080-4F45-53E5-F179-1908DF9661D8}"/>
                  </a:ext>
                </a:extLst>
              </p:cNvPr>
              <p:cNvSpPr>
                <a:spLocks noRot="1" noChangeAspect="1" noMove="1" noResize="1" noEditPoints="1" noAdjustHandles="1" noChangeArrowheads="1" noChangeShapeType="1" noTextEdit="1"/>
              </p:cNvSpPr>
              <p:nvPr/>
            </p:nvSpPr>
            <p:spPr>
              <a:xfrm>
                <a:off x="92137" y="4974512"/>
                <a:ext cx="1800000" cy="1800000"/>
              </a:xfrm>
              <a:prstGeom prst="ellipse">
                <a:avLst/>
              </a:prstGeom>
              <a:blipFill>
                <a:blip r:embed="rId7"/>
                <a:stretch>
                  <a:fillRect/>
                </a:stretch>
              </a:blipFill>
              <a:ln>
                <a:noFill/>
              </a:ln>
              <a:effectLst>
                <a:softEdge rad="0"/>
              </a:effectLst>
            </p:spPr>
            <p:txBody>
              <a:bodyPr/>
              <a:lstStyle/>
              <a:p>
                <a:r>
                  <a:rPr lang="ko-KR" altLang="en-US">
                    <a:noFill/>
                  </a:rPr>
                  <a:t> </a:t>
                </a:r>
              </a:p>
            </p:txBody>
          </p:sp>
        </mc:Fallback>
      </mc:AlternateContent>
    </p:spTree>
    <p:extLst>
      <p:ext uri="{BB962C8B-B14F-4D97-AF65-F5344CB8AC3E}">
        <p14:creationId xmlns:p14="http://schemas.microsoft.com/office/powerpoint/2010/main" val="47821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8984E4E-1B24-CB51-9344-1F4DDA662F31}"/>
                  </a:ext>
                </a:extLst>
              </p:cNvPr>
              <p:cNvSpPr txBox="1"/>
              <p:nvPr/>
            </p:nvSpPr>
            <p:spPr>
              <a:xfrm>
                <a:off x="8168640" y="831796"/>
                <a:ext cx="4023359" cy="4755469"/>
              </a:xfrm>
              <a:prstGeom prst="rect">
                <a:avLst/>
              </a:prstGeom>
              <a:noFill/>
            </p:spPr>
            <p:txBody>
              <a:bodyPr wrap="square" rtlCol="0">
                <a:spAutoFit/>
              </a:bodyPr>
              <a:lstStyle/>
              <a:p>
                <a14:m>
                  <m:oMath xmlns:m="http://schemas.openxmlformats.org/officeDocument/2006/math">
                    <m:sSub>
                      <m:sSubPr>
                        <m:ctrlPr>
                          <a:rPr lang="en-US" altLang="ko-KR" sz="3600" b="0" i="1" smtClean="0">
                            <a:latin typeface="Cambria Math" panose="02040503050406030204" pitchFamily="18" charset="0"/>
                          </a:rPr>
                        </m:ctrlPr>
                      </m:sSubPr>
                      <m:e>
                        <m:r>
                          <a:rPr lang="en-US" altLang="ko-KR" sz="3600" b="0" i="1" smtClean="0">
                            <a:latin typeface="Cambria Math" panose="02040503050406030204" pitchFamily="18" charset="0"/>
                          </a:rPr>
                          <m:t>𝜌</m:t>
                        </m:r>
                      </m:e>
                      <m:sub>
                        <m:r>
                          <a:rPr lang="en-US" altLang="ko-KR" sz="3600" b="0" i="1" smtClean="0">
                            <a:latin typeface="Cambria Math" panose="02040503050406030204" pitchFamily="18" charset="0"/>
                          </a:rPr>
                          <m:t>00</m:t>
                        </m:r>
                      </m:sub>
                    </m:sSub>
                    <m:r>
                      <a:rPr lang="en-US" altLang="ko-KR" sz="3600" b="0" i="1" smtClean="0">
                        <a:latin typeface="Cambria Math" panose="02040503050406030204" pitchFamily="18" charset="0"/>
                      </a:rPr>
                      <m:t>=</m:t>
                    </m:r>
                    <m:f>
                      <m:fPr>
                        <m:ctrlPr>
                          <a:rPr lang="en-US" altLang="ko-KR" sz="3600" b="0" i="1" smtClean="0">
                            <a:latin typeface="Cambria Math" panose="02040503050406030204" pitchFamily="18" charset="0"/>
                          </a:rPr>
                        </m:ctrlPr>
                      </m:fPr>
                      <m:num>
                        <m:r>
                          <a:rPr lang="en-US" altLang="ko-KR" sz="3600" b="0" i="1" smtClean="0">
                            <a:latin typeface="Cambria Math" panose="02040503050406030204" pitchFamily="18" charset="0"/>
                          </a:rPr>
                          <m:t>1</m:t>
                        </m:r>
                      </m:num>
                      <m:den>
                        <m:r>
                          <a:rPr lang="en-US" altLang="ko-KR" sz="3600" b="0" i="1" smtClean="0">
                            <a:latin typeface="Cambria Math" panose="02040503050406030204" pitchFamily="18" charset="0"/>
                          </a:rPr>
                          <m:t>3</m:t>
                        </m:r>
                      </m:den>
                    </m:f>
                  </m:oMath>
                </a14:m>
                <a:r>
                  <a:rPr lang="en-US" altLang="ko-KR" sz="3600" dirty="0">
                    <a:latin typeface="Cascadia Code SemiBold" panose="020B0609020000020004" pitchFamily="49" charset="0"/>
                    <a:ea typeface="Cascadia Code SemiBold" panose="020B0609020000020004" pitchFamily="49" charset="0"/>
                    <a:cs typeface="Cascadia Code SemiBold" panose="020B0609020000020004" pitchFamily="49" charset="0"/>
                  </a:rPr>
                  <a:t>: </a:t>
                </a:r>
              </a:p>
              <a:p>
                <a:r>
                  <a:rPr lang="en-US" altLang="ko-KR" sz="3600" u="sng" dirty="0">
                    <a:latin typeface="Cascadia Code SemiBold" panose="020B0609020000020004" pitchFamily="49" charset="0"/>
                    <a:ea typeface="Cascadia Code SemiBold" panose="020B0609020000020004" pitchFamily="49" charset="0"/>
                    <a:cs typeface="Cascadia Code SemiBold" panose="020B0609020000020004" pitchFamily="49" charset="0"/>
                  </a:rPr>
                  <a:t>Unpolarized</a:t>
                </a:r>
              </a:p>
              <a:p>
                <a14:m>
                  <m:oMath xmlns:m="http://schemas.openxmlformats.org/officeDocument/2006/math">
                    <m:sSub>
                      <m:sSubPr>
                        <m:ctrlPr>
                          <a:rPr lang="en-US" altLang="ko-KR" sz="3600" b="0" i="1" smtClean="0">
                            <a:latin typeface="Cambria Math" panose="02040503050406030204" pitchFamily="18" charset="0"/>
                          </a:rPr>
                        </m:ctrlPr>
                      </m:sSubPr>
                      <m:e>
                        <m:r>
                          <a:rPr lang="en-US" altLang="ko-KR" sz="3600" b="0" i="1" smtClean="0">
                            <a:latin typeface="Cambria Math" panose="02040503050406030204" pitchFamily="18" charset="0"/>
                          </a:rPr>
                          <m:t>𝜌</m:t>
                        </m:r>
                      </m:e>
                      <m:sub>
                        <m:r>
                          <a:rPr lang="en-US" altLang="ko-KR" sz="3600" b="0" i="1" smtClean="0">
                            <a:latin typeface="Cambria Math" panose="02040503050406030204" pitchFamily="18" charset="0"/>
                          </a:rPr>
                          <m:t>00</m:t>
                        </m:r>
                      </m:sub>
                    </m:sSub>
                    <m:r>
                      <a:rPr lang="en-US" altLang="ko-KR" sz="3600" b="0" i="1" smtClean="0">
                        <a:latin typeface="Cambria Math" panose="02040503050406030204" pitchFamily="18" charset="0"/>
                      </a:rPr>
                      <m:t>=0</m:t>
                    </m:r>
                  </m:oMath>
                </a14:m>
                <a:r>
                  <a:rPr lang="en-US" altLang="ko-KR" sz="3600" dirty="0">
                    <a:latin typeface="Cascadia Code SemiBold" panose="020B0609020000020004" pitchFamily="49" charset="0"/>
                    <a:ea typeface="Cascadia Code SemiBold" panose="020B0609020000020004" pitchFamily="49" charset="0"/>
                    <a:cs typeface="Cascadia Code SemiBold" panose="020B0609020000020004" pitchFamily="49" charset="0"/>
                  </a:rPr>
                  <a:t>: </a:t>
                </a:r>
              </a:p>
              <a:p>
                <a:r>
                  <a:rPr lang="en-US" altLang="ko-KR" sz="3600" u="sng" dirty="0">
                    <a:latin typeface="Cascadia Code SemiBold" panose="020B0609020000020004" pitchFamily="49" charset="0"/>
                    <a:ea typeface="Cascadia Code SemiBold" panose="020B0609020000020004" pitchFamily="49" charset="0"/>
                    <a:cs typeface="Cascadia Code SemiBold" panose="020B0609020000020004" pitchFamily="49" charset="0"/>
                  </a:rPr>
                  <a:t>Transversely polarized</a:t>
                </a:r>
              </a:p>
              <a:p>
                <a14:m>
                  <m:oMath xmlns:m="http://schemas.openxmlformats.org/officeDocument/2006/math">
                    <m:sSub>
                      <m:sSubPr>
                        <m:ctrlPr>
                          <a:rPr lang="en-US" altLang="ko-KR" sz="3600" b="0" i="1" smtClean="0">
                            <a:latin typeface="Cambria Math" panose="02040503050406030204" pitchFamily="18" charset="0"/>
                          </a:rPr>
                        </m:ctrlPr>
                      </m:sSubPr>
                      <m:e>
                        <m:r>
                          <a:rPr lang="en-US" altLang="ko-KR" sz="3600" b="0" i="1" smtClean="0">
                            <a:latin typeface="Cambria Math" panose="02040503050406030204" pitchFamily="18" charset="0"/>
                          </a:rPr>
                          <m:t>𝜌</m:t>
                        </m:r>
                      </m:e>
                      <m:sub>
                        <m:r>
                          <a:rPr lang="en-US" altLang="ko-KR" sz="3600" b="0" i="1" smtClean="0">
                            <a:latin typeface="Cambria Math" panose="02040503050406030204" pitchFamily="18" charset="0"/>
                          </a:rPr>
                          <m:t>00</m:t>
                        </m:r>
                      </m:sub>
                    </m:sSub>
                    <m:r>
                      <a:rPr lang="en-US" altLang="ko-KR" sz="3600" b="0" i="1" smtClean="0">
                        <a:latin typeface="Cambria Math" panose="02040503050406030204" pitchFamily="18" charset="0"/>
                      </a:rPr>
                      <m:t>=1</m:t>
                    </m:r>
                  </m:oMath>
                </a14:m>
                <a:r>
                  <a:rPr lang="en-US" altLang="ko-KR" sz="3600" dirty="0">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US" altLang="ko-KR" sz="3600" u="sng" dirty="0">
                    <a:latin typeface="Cascadia Code SemiBold" panose="020B0609020000020004" pitchFamily="49" charset="0"/>
                    <a:ea typeface="Cascadia Code SemiBold" panose="020B0609020000020004" pitchFamily="49" charset="0"/>
                    <a:cs typeface="Cascadia Code SemiBold" panose="020B0609020000020004" pitchFamily="49" charset="0"/>
                  </a:rPr>
                  <a:t>Longitudinally polarized</a:t>
                </a:r>
                <a:endParaRPr lang="ko-KR" altLang="en-US" sz="3600" u="sng" dirty="0">
                  <a:latin typeface="Cascadia Code SemiBold" panose="020B0609020000020004" pitchFamily="49" charset="0"/>
                  <a:cs typeface="Cascadia Code SemiBold" panose="020B0609020000020004" pitchFamily="49" charset="0"/>
                </a:endParaRPr>
              </a:p>
            </p:txBody>
          </p:sp>
        </mc:Choice>
        <mc:Fallback xmlns="">
          <p:sp>
            <p:nvSpPr>
              <p:cNvPr id="20" name="TextBox 19">
                <a:extLst>
                  <a:ext uri="{FF2B5EF4-FFF2-40B4-BE49-F238E27FC236}">
                    <a16:creationId xmlns:a16="http://schemas.microsoft.com/office/drawing/2014/main" id="{48984E4E-1B24-CB51-9344-1F4DDA662F31}"/>
                  </a:ext>
                </a:extLst>
              </p:cNvPr>
              <p:cNvSpPr txBox="1">
                <a:spLocks noRot="1" noChangeAspect="1" noMove="1" noResize="1" noEditPoints="1" noAdjustHandles="1" noChangeArrowheads="1" noChangeShapeType="1" noTextEdit="1"/>
              </p:cNvSpPr>
              <p:nvPr/>
            </p:nvSpPr>
            <p:spPr>
              <a:xfrm>
                <a:off x="8168640" y="831796"/>
                <a:ext cx="4023359" cy="4755469"/>
              </a:xfrm>
              <a:prstGeom prst="rect">
                <a:avLst/>
              </a:prstGeom>
              <a:blipFill>
                <a:blip r:embed="rId3"/>
                <a:stretch>
                  <a:fillRect l="-4545" r="-9091" b="-3713"/>
                </a:stretch>
              </a:blipFill>
            </p:spPr>
            <p:txBody>
              <a:bodyPr/>
              <a:lstStyle/>
              <a:p>
                <a:r>
                  <a:rPr lang="ko-KR" altLang="en-US">
                    <a:noFill/>
                  </a:rPr>
                  <a:t> </a:t>
                </a:r>
              </a:p>
            </p:txBody>
          </p:sp>
        </mc:Fallback>
      </mc:AlternateContent>
      <p:pic>
        <p:nvPicPr>
          <p:cNvPr id="9" name="그림 8">
            <a:extLst>
              <a:ext uri="{FF2B5EF4-FFF2-40B4-BE49-F238E27FC236}">
                <a16:creationId xmlns:a16="http://schemas.microsoft.com/office/drawing/2014/main" id="{EB8C557E-3969-062E-C16F-08F3C5D23F25}"/>
              </a:ext>
            </a:extLst>
          </p:cNvPr>
          <p:cNvPicPr>
            <a:picLocks noChangeAspect="1"/>
          </p:cNvPicPr>
          <p:nvPr/>
        </p:nvPicPr>
        <p:blipFill>
          <a:blip r:embed="rId4"/>
          <a:srcRect l="3489"/>
          <a:stretch/>
        </p:blipFill>
        <p:spPr>
          <a:xfrm>
            <a:off x="1" y="415234"/>
            <a:ext cx="8078830" cy="1982923"/>
          </a:xfrm>
          <a:prstGeom prst="rect">
            <a:avLst/>
          </a:prstGeom>
        </p:spPr>
      </p:pic>
      <p:pic>
        <p:nvPicPr>
          <p:cNvPr id="11" name="그림 10">
            <a:extLst>
              <a:ext uri="{FF2B5EF4-FFF2-40B4-BE49-F238E27FC236}">
                <a16:creationId xmlns:a16="http://schemas.microsoft.com/office/drawing/2014/main" id="{F4996B7E-AA45-ED73-25C0-34EDD19A1BA4}"/>
              </a:ext>
            </a:extLst>
          </p:cNvPr>
          <p:cNvPicPr>
            <a:picLocks noChangeAspect="1"/>
          </p:cNvPicPr>
          <p:nvPr/>
        </p:nvPicPr>
        <p:blipFill>
          <a:blip r:embed="rId5"/>
          <a:srcRect l="3215"/>
          <a:stretch/>
        </p:blipFill>
        <p:spPr>
          <a:xfrm>
            <a:off x="0" y="2474370"/>
            <a:ext cx="7890952" cy="1909260"/>
          </a:xfrm>
          <a:prstGeom prst="rect">
            <a:avLst/>
          </a:prstGeom>
        </p:spPr>
      </p:pic>
      <p:pic>
        <p:nvPicPr>
          <p:cNvPr id="14" name="그림 13">
            <a:extLst>
              <a:ext uri="{FF2B5EF4-FFF2-40B4-BE49-F238E27FC236}">
                <a16:creationId xmlns:a16="http://schemas.microsoft.com/office/drawing/2014/main" id="{D7554390-ADDA-D410-C491-12B7E1500D35}"/>
              </a:ext>
            </a:extLst>
          </p:cNvPr>
          <p:cNvPicPr>
            <a:picLocks noChangeAspect="1"/>
          </p:cNvPicPr>
          <p:nvPr/>
        </p:nvPicPr>
        <p:blipFill>
          <a:blip r:embed="rId6"/>
          <a:srcRect l="4553"/>
          <a:stretch/>
        </p:blipFill>
        <p:spPr>
          <a:xfrm>
            <a:off x="0" y="4455687"/>
            <a:ext cx="7181183" cy="2263155"/>
          </a:xfrm>
          <a:prstGeom prst="rect">
            <a:avLst/>
          </a:prstGeom>
        </p:spPr>
      </p:pic>
    </p:spTree>
    <p:extLst>
      <p:ext uri="{BB962C8B-B14F-4D97-AF65-F5344CB8AC3E}">
        <p14:creationId xmlns:p14="http://schemas.microsoft.com/office/powerpoint/2010/main" val="280051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10323</TotalTime>
  <Words>1936</Words>
  <Application>Microsoft Office PowerPoint</Application>
  <PresentationFormat>와이드스크린</PresentationFormat>
  <Paragraphs>124</Paragraphs>
  <Slides>15</Slides>
  <Notes>15</Notes>
  <HiddenSlides>0</HiddenSlides>
  <MMClips>0</MMClips>
  <ScaleCrop>false</ScaleCrop>
  <HeadingPairs>
    <vt:vector size="6" baseType="variant">
      <vt:variant>
        <vt:lpstr>사용한 글꼴</vt:lpstr>
      </vt:variant>
      <vt:variant>
        <vt:i4>13</vt:i4>
      </vt:variant>
      <vt:variant>
        <vt:lpstr>테마</vt:lpstr>
      </vt:variant>
      <vt:variant>
        <vt:i4>1</vt:i4>
      </vt:variant>
      <vt:variant>
        <vt:lpstr>슬라이드 제목</vt:lpstr>
      </vt:variant>
      <vt:variant>
        <vt:i4>15</vt:i4>
      </vt:variant>
    </vt:vector>
  </HeadingPairs>
  <TitlesOfParts>
    <vt:vector size="29" baseType="lpstr">
      <vt:lpstr>AdvOT19ee2aa8.B</vt:lpstr>
      <vt:lpstr>AdvOT483a8203</vt:lpstr>
      <vt:lpstr>-apple-system</vt:lpstr>
      <vt:lpstr>맑은 고딕</vt:lpstr>
      <vt:lpstr>Arial</vt:lpstr>
      <vt:lpstr>Cambria Math</vt:lpstr>
      <vt:lpstr>Cascadia Code SemiBold</vt:lpstr>
      <vt:lpstr>Cascadia Mono SemiLight</vt:lpstr>
      <vt:lpstr>Franklin Gothic Demi Cond</vt:lpstr>
      <vt:lpstr>Franklin Gothic Medium Cond</vt:lpstr>
      <vt:lpstr>Georgia</vt:lpstr>
      <vt:lpstr>Rockwell</vt:lpstr>
      <vt:lpstr>Rockwell Condensed</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General angular distribution</vt:lpstr>
      <vt:lpstr>PowerPoint 프레젠테이션</vt:lpstr>
      <vt:lpstr>PowerPoint 프레젠테이션</vt:lpstr>
      <vt:lpstr>PowerPoint 프레젠테이션</vt:lpstr>
      <vt:lpstr>PowerPoint 프레젠테이션</vt:lpstr>
      <vt:lpstr>Result2: Final vector meson polarization in A→VP</vt:lpstr>
      <vt:lpstr>PowerPoint 프레젠테이션</vt:lpstr>
      <vt:lpstr>Summary of today’s talk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 meson decay and angular distribution</dc:title>
  <dc:creator>인우 박</dc:creator>
  <cp:lastModifiedBy>인우 박</cp:lastModifiedBy>
  <cp:revision>67</cp:revision>
  <dcterms:created xsi:type="dcterms:W3CDTF">2023-12-19T23:00:40Z</dcterms:created>
  <dcterms:modified xsi:type="dcterms:W3CDTF">2025-05-26T21:23:35Z</dcterms:modified>
</cp:coreProperties>
</file>