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  <p:sldId id="311" r:id="rId3"/>
    <p:sldId id="312" r:id="rId4"/>
    <p:sldId id="300" r:id="rId5"/>
    <p:sldId id="273" r:id="rId6"/>
    <p:sldId id="264" r:id="rId7"/>
    <p:sldId id="269" r:id="rId8"/>
    <p:sldId id="319" r:id="rId9"/>
    <p:sldId id="270" r:id="rId10"/>
    <p:sldId id="318" r:id="rId11"/>
    <p:sldId id="274" r:id="rId12"/>
    <p:sldId id="305" r:id="rId13"/>
    <p:sldId id="322" r:id="rId14"/>
    <p:sldId id="303" r:id="rId15"/>
    <p:sldId id="304" r:id="rId16"/>
    <p:sldId id="28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FF99CC"/>
    <a:srgbClr val="FFDD71"/>
    <a:srgbClr val="200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3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2D01D3A-6758-41D3-99EA-48E2FB42F502}"/>
              </a:ext>
            </a:extLst>
          </p:cNvPr>
          <p:cNvSpPr/>
          <p:nvPr userDrawn="1"/>
        </p:nvSpPr>
        <p:spPr>
          <a:xfrm>
            <a:off x="0" y="0"/>
            <a:ext cx="12192000" cy="4963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4B7AA58-2228-4B0B-B760-5254FB7853A6}"/>
              </a:ext>
            </a:extLst>
          </p:cNvPr>
          <p:cNvGrpSpPr/>
          <p:nvPr userDrawn="1"/>
        </p:nvGrpSpPr>
        <p:grpSpPr>
          <a:xfrm>
            <a:off x="11390811" y="6583680"/>
            <a:ext cx="705395" cy="212166"/>
            <a:chOff x="2216660" y="2709036"/>
            <a:chExt cx="971702" cy="37695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094E0C8-9FCE-41E0-9925-05A102C70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60" y="2709036"/>
              <a:ext cx="538513" cy="37695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FD1A48D-72A1-4EA9-8953-D820DAC67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591" y="2758052"/>
              <a:ext cx="388620" cy="13946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1CEF918-28A3-4C45-860A-6CED98135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464" y="2933653"/>
              <a:ext cx="441898" cy="13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6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BF99CE5-2A8C-446D-872D-16D18E8C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B5C858-93E5-4310-9921-EB971241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F9AD79-10B1-4632-AF23-FB3737A22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C34F-9FC3-4A20-A8B8-846EF63FBF0E}" type="datetimeFigureOut">
              <a:rPr lang="ko-KR" altLang="en-US" smtClean="0"/>
              <a:t>2025-05-30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76A634-F612-4090-AA3D-BA6B5A33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1A87F2-5351-4008-8091-31E973E4C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1A4B-4F73-4B4B-9614-F6193699E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9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FF157348-57B5-416B-903C-DB7A99B8B2DE}"/>
              </a:ext>
            </a:extLst>
          </p:cNvPr>
          <p:cNvSpPr txBox="1">
            <a:spLocks/>
          </p:cNvSpPr>
          <p:nvPr/>
        </p:nvSpPr>
        <p:spPr>
          <a:xfrm>
            <a:off x="788376" y="2013438"/>
            <a:ext cx="10518531" cy="1310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b="1" dirty="0"/>
              <a:t>High School Student’s Interest in Particle Physics</a:t>
            </a:r>
            <a:endParaRPr lang="ko-KR" altLang="en-US" sz="4800" b="1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08D28C0-2930-467E-B228-60891F9CABD8}"/>
              </a:ext>
            </a:extLst>
          </p:cNvPr>
          <p:cNvCxnSpPr>
            <a:cxnSpLocks/>
          </p:cNvCxnSpPr>
          <p:nvPr/>
        </p:nvCxnSpPr>
        <p:spPr>
          <a:xfrm>
            <a:off x="668218" y="3323496"/>
            <a:ext cx="1091125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38E3BA-8B21-4CC2-96C1-4B11D2928A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C991F1-FDA7-416F-A3C0-81121C6DF4B4}"/>
              </a:ext>
            </a:extLst>
          </p:cNvPr>
          <p:cNvGrpSpPr/>
          <p:nvPr/>
        </p:nvGrpSpPr>
        <p:grpSpPr>
          <a:xfrm>
            <a:off x="81329" y="75465"/>
            <a:ext cx="1584816" cy="373896"/>
            <a:chOff x="134083" y="75465"/>
            <a:chExt cx="1584816" cy="37389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D841A52-BF68-41BE-AA7A-17D9B8D2B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83" y="75465"/>
              <a:ext cx="534135" cy="37389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812ABCE-4564-415A-BB39-FED33DF0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18" y="273301"/>
              <a:ext cx="1050681" cy="176060"/>
            </a:xfrm>
            <a:prstGeom prst="rect">
              <a:avLst/>
            </a:prstGeom>
          </p:spPr>
        </p:pic>
      </p:grpSp>
      <p:sp>
        <p:nvSpPr>
          <p:cNvPr id="8" name="부제목 2">
            <a:extLst>
              <a:ext uri="{FF2B5EF4-FFF2-40B4-BE49-F238E27FC236}">
                <a16:creationId xmlns:a16="http://schemas.microsoft.com/office/drawing/2014/main" id="{42721CC4-5A88-4451-9DB6-63B2DE0A8C52}"/>
              </a:ext>
            </a:extLst>
          </p:cNvPr>
          <p:cNvSpPr txBox="1">
            <a:spLocks/>
          </p:cNvSpPr>
          <p:nvPr/>
        </p:nvSpPr>
        <p:spPr>
          <a:xfrm>
            <a:off x="2244970" y="4397633"/>
            <a:ext cx="7400192" cy="1072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1600" dirty="0" err="1">
                <a:latin typeface="+mn-ea"/>
              </a:rPr>
              <a:t>Su-Kyeong</a:t>
            </a:r>
            <a:r>
              <a:rPr lang="en-US" altLang="ko-KR" sz="1600" dirty="0">
                <a:latin typeface="+mn-ea"/>
              </a:rPr>
              <a:t> Lee</a:t>
            </a:r>
            <a:r>
              <a:rPr lang="en-US" altLang="ko-KR" sz="1600" baseline="30000" dirty="0">
                <a:latin typeface="+mn-ea"/>
              </a:rPr>
              <a:t>1,2</a:t>
            </a:r>
            <a:r>
              <a:rPr lang="en-US" altLang="ko-KR" sz="1600" dirty="0">
                <a:latin typeface="+mn-ea"/>
              </a:rPr>
              <a:t>, </a:t>
            </a:r>
            <a:r>
              <a:rPr lang="en-US" altLang="ko-KR" sz="1600" dirty="0" err="1">
                <a:latin typeface="+mn-ea"/>
              </a:rPr>
              <a:t>Hyukjoon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Choi</a:t>
            </a:r>
            <a:r>
              <a:rPr lang="en-US" altLang="ko-KR" sz="1600" baseline="30000" dirty="0">
                <a:latin typeface="+mn-ea"/>
              </a:rPr>
              <a:t>2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latin typeface="+mn-ea"/>
              </a:rPr>
              <a:t>(</a:t>
            </a:r>
            <a:r>
              <a:rPr lang="en-US" altLang="ko-KR" sz="1600" baseline="30000" dirty="0">
                <a:latin typeface="+mn-ea"/>
              </a:rPr>
              <a:t>1</a:t>
            </a:r>
            <a:r>
              <a:rPr lang="en-US" altLang="ko-KR" sz="1600" dirty="0">
                <a:latin typeface="+mn-ea"/>
              </a:rPr>
              <a:t>Jeonbuk National University, </a:t>
            </a:r>
            <a:r>
              <a:rPr lang="en-US" altLang="ko-KR" sz="1600" baseline="30000" dirty="0">
                <a:latin typeface="+mn-ea"/>
              </a:rPr>
              <a:t>2</a:t>
            </a:r>
            <a:r>
              <a:rPr lang="en-US" altLang="ko-KR" sz="1600" dirty="0">
                <a:latin typeface="+mn-ea"/>
              </a:rPr>
              <a:t>Korea National University of Education)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latin typeface="+mn-ea"/>
              </a:rPr>
              <a:t>2025. 5. 30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63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D7E9BA-16E1-499A-8D9F-593FB224B482}"/>
              </a:ext>
            </a:extLst>
          </p:cNvPr>
          <p:cNvSpPr txBox="1"/>
          <p:nvPr/>
        </p:nvSpPr>
        <p:spPr>
          <a:xfrm>
            <a:off x="189733" y="541080"/>
            <a:ext cx="113989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Comic Sans MS" panose="030F0702030302020204" pitchFamily="66" charset="0"/>
              </a:rPr>
              <a:t>1. Overall Interest in Particle Physics among High School Students</a:t>
            </a:r>
          </a:p>
          <a:p>
            <a:pPr marL="179387"/>
            <a:r>
              <a:rPr lang="en-US" altLang="ko-KR" sz="1400" dirty="0">
                <a:latin typeface="Comic Sans MS" panose="030F0702030302020204" pitchFamily="66" charset="0"/>
              </a:rPr>
              <a:t>- Average interest level: </a:t>
            </a:r>
            <a:r>
              <a:rPr lang="en-US" altLang="ko-KR" sz="1400" b="1" dirty="0">
                <a:latin typeface="Comic Sans MS" panose="030F0702030302020204" pitchFamily="66" charset="0"/>
              </a:rPr>
              <a:t>moderate (2.77 out of 5, Likert scale)</a:t>
            </a:r>
            <a:endParaRPr lang="en-US" altLang="ko-KR" sz="1400" dirty="0">
              <a:latin typeface="Comic Sans MS" panose="030F0702030302020204" pitchFamily="66" charset="0"/>
            </a:endParaRPr>
          </a:p>
          <a:p>
            <a:pPr marL="358775" indent="-180975"/>
            <a:r>
              <a:rPr lang="en-US" altLang="ko-KR" sz="1400" b="1" dirty="0">
                <a:latin typeface="Comic Sans MS" panose="030F0702030302020204" pitchFamily="66" charset="0"/>
              </a:rPr>
              <a:t>- High interest</a:t>
            </a:r>
            <a:r>
              <a:rPr lang="en-US" altLang="ko-KR" sz="1400" dirty="0">
                <a:latin typeface="Comic Sans MS" panose="030F0702030302020204" pitchFamily="66" charset="0"/>
              </a:rPr>
              <a:t>:</a:t>
            </a:r>
            <a:br>
              <a:rPr lang="en-US" altLang="ko-KR" sz="1400" dirty="0">
                <a:latin typeface="Comic Sans MS" panose="030F0702030302020204" pitchFamily="66" charset="0"/>
              </a:rPr>
            </a:br>
            <a:r>
              <a:rPr lang="en-US" altLang="ko-KR" sz="1400" dirty="0">
                <a:latin typeface="Comic Sans MS" panose="030F0702030302020204" pitchFamily="66" charset="0"/>
              </a:rPr>
              <a:t>Topics related to careers (e.g., disease treatment, medical diagnosis)</a:t>
            </a:r>
            <a:br>
              <a:rPr lang="en-US" altLang="ko-KR" sz="1400" dirty="0">
                <a:latin typeface="Comic Sans MS" panose="030F0702030302020204" pitchFamily="66" charset="0"/>
              </a:rPr>
            </a:br>
            <a:r>
              <a:rPr lang="en-US" altLang="ko-KR" sz="1400" dirty="0">
                <a:latin typeface="Comic Sans MS" panose="030F0702030302020204" pitchFamily="66" charset="0"/>
              </a:rPr>
              <a:t>Hands-on activities using everyday tools (e.g., turning a smartphone into a particle detector)</a:t>
            </a:r>
          </a:p>
          <a:p>
            <a:pPr marL="179388"/>
            <a:r>
              <a:rPr lang="en-US" altLang="ko-KR" sz="1400" b="1" dirty="0">
                <a:latin typeface="Comic Sans MS" panose="030F0702030302020204" pitchFamily="66" charset="0"/>
              </a:rPr>
              <a:t>- Low interest</a:t>
            </a:r>
            <a:r>
              <a:rPr lang="en-US" altLang="ko-KR" sz="1400" dirty="0">
                <a:latin typeface="Comic Sans MS" panose="030F0702030302020204" pitchFamily="66" charset="0"/>
              </a:rPr>
              <a:t>: Experimental design, abstract concepts, quantitative calculation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pPr marL="465138" indent="-285750">
              <a:buFontTx/>
              <a:buChar char="-"/>
            </a:pPr>
            <a:r>
              <a:rPr lang="en-US" altLang="ko-KR" sz="1400" b="1" dirty="0">
                <a:latin typeface="Comic Sans MS" panose="030F0702030302020204" pitchFamily="66" charset="0"/>
              </a:rPr>
              <a:t>Social Issues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High interest in </a:t>
            </a:r>
            <a:r>
              <a:rPr lang="en-US" altLang="ko-KR" sz="1400" b="1" dirty="0"/>
              <a:t>real-life social examples</a:t>
            </a:r>
            <a:r>
              <a:rPr lang="en-US" altLang="ko-KR" sz="1400" dirty="0"/>
              <a:t> such as disease treatment, safety, smuggling control, and art authentication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In contrast, </a:t>
            </a:r>
            <a:r>
              <a:rPr lang="en-US" altLang="ko-KR" sz="1400" b="1" dirty="0"/>
              <a:t>lower interest</a:t>
            </a:r>
            <a:r>
              <a:rPr lang="en-US" altLang="ko-KR" sz="1400" dirty="0"/>
              <a:t> in topics related to international issues, global cooperation, or abstract social systems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Also low interest in </a:t>
            </a:r>
            <a:r>
              <a:rPr lang="en-US" altLang="ko-KR" sz="1400" b="1" dirty="0"/>
              <a:t>discussion-based items</a:t>
            </a:r>
            <a:r>
              <a:rPr lang="en-US" altLang="ko-KR" sz="1400" dirty="0"/>
              <a:t>, such as “the societal meaning of particle physics”</a:t>
            </a:r>
            <a:br>
              <a:rPr lang="en-US" altLang="ko-KR" sz="1400" dirty="0"/>
            </a:br>
            <a:r>
              <a:rPr lang="en-US" altLang="ko-KR" sz="1400" dirty="0"/>
              <a:t>→ </a:t>
            </a:r>
            <a:r>
              <a:rPr lang="en-US" altLang="ko-KR" sz="1400" b="1" dirty="0"/>
              <a:t>Interest is shaped more by 'personal relevance' than by the topic itself</a:t>
            </a:r>
            <a:endParaRPr lang="en-US" altLang="ko-KR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F5A64-62E9-4402-BFAB-DBE2771FB704}"/>
              </a:ext>
            </a:extLst>
          </p:cNvPr>
          <p:cNvSpPr txBox="1"/>
          <p:nvPr/>
        </p:nvSpPr>
        <p:spPr>
          <a:xfrm>
            <a:off x="313798" y="3349259"/>
            <a:ext cx="107970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Comic Sans MS" panose="030F0702030302020204" pitchFamily="66" charset="0"/>
              </a:rPr>
              <a:t>2. Differences by E</a:t>
            </a:r>
            <a:r>
              <a:rPr lang="en-US" altLang="ko-KR" sz="1400" dirty="0">
                <a:latin typeface="Comic Sans MS" panose="030F0702030302020204" pitchFamily="66" charset="0"/>
              </a:rPr>
              <a:t>lective Subject</a:t>
            </a:r>
            <a:endParaRPr lang="en-US" altLang="ko-KR" sz="1400" b="1" dirty="0">
              <a:latin typeface="Comic Sans MS" panose="030F0702030302020204" pitchFamily="66" charset="0"/>
            </a:endParaRPr>
          </a:p>
          <a:p>
            <a:r>
              <a:rPr lang="en-US" altLang="ko-KR" sz="1400" b="1" dirty="0">
                <a:latin typeface="Comic Sans MS" panose="030F0702030302020204" pitchFamily="66" charset="0"/>
              </a:rPr>
              <a:t>1) Commonalities</a:t>
            </a:r>
          </a:p>
          <a:p>
            <a:pPr marL="179387"/>
            <a:r>
              <a:rPr lang="en-US" altLang="ko-KR" sz="1400" dirty="0">
                <a:latin typeface="Comic Sans MS" panose="030F0702030302020204" pitchFamily="66" charset="0"/>
              </a:rPr>
              <a:t>- Both groups showed high interest in </a:t>
            </a:r>
            <a:r>
              <a:rPr lang="en-US" altLang="ko-KR" sz="1400" b="1" dirty="0">
                <a:latin typeface="Comic Sans MS" panose="030F0702030302020204" pitchFamily="66" charset="0"/>
              </a:rPr>
              <a:t>activities using familiar tools connected to everyday life</a:t>
            </a:r>
            <a:endParaRPr lang="en-US" altLang="ko-KR" sz="1400" dirty="0">
              <a:latin typeface="Comic Sans MS" panose="030F0702030302020204" pitchFamily="66" charset="0"/>
            </a:endParaRPr>
          </a:p>
          <a:p>
            <a:pPr marL="179387"/>
            <a:r>
              <a:rPr lang="en-US" altLang="ko-KR" sz="1400" dirty="0">
                <a:latin typeface="Comic Sans MS" panose="030F0702030302020204" pitchFamily="66" charset="0"/>
              </a:rPr>
              <a:t>- Ex: Building a particle detector from a smartphone, exploring how medical devices work</a:t>
            </a:r>
            <a:br>
              <a:rPr lang="en-US" altLang="ko-KR" sz="1400" dirty="0">
                <a:latin typeface="Comic Sans MS" panose="030F0702030302020204" pitchFamily="66" charset="0"/>
              </a:rPr>
            </a:br>
            <a:r>
              <a:rPr lang="en-US" altLang="ko-KR" sz="1400" dirty="0">
                <a:latin typeface="Comic Sans MS" panose="030F0702030302020204" pitchFamily="66" charset="0"/>
              </a:rPr>
              <a:t>→ </a:t>
            </a:r>
            <a:r>
              <a:rPr lang="en-US" altLang="ko-KR" sz="1400" b="1" dirty="0">
                <a:latin typeface="Comic Sans MS" panose="030F0702030302020204" pitchFamily="66" charset="0"/>
              </a:rPr>
              <a:t>No subject-based differences for personally relevant topics</a:t>
            </a:r>
            <a:endParaRPr lang="en-US" altLang="ko-KR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A7A67-5513-4D61-AFF1-88C581C30C42}"/>
              </a:ext>
            </a:extLst>
          </p:cNvPr>
          <p:cNvSpPr txBox="1"/>
          <p:nvPr/>
        </p:nvSpPr>
        <p:spPr>
          <a:xfrm>
            <a:off x="332177" y="4518810"/>
            <a:ext cx="112565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2) Differences</a:t>
            </a:r>
          </a:p>
          <a:p>
            <a:pPr marL="179388"/>
            <a:r>
              <a:rPr lang="en-US" altLang="ko-KR" sz="1400" dirty="0"/>
              <a:t>-  </a:t>
            </a:r>
            <a:r>
              <a:rPr lang="en-US" altLang="ko-KR" sz="1400" b="1" dirty="0"/>
              <a:t>Science</a:t>
            </a:r>
            <a:endParaRPr lang="en-US" altLang="ko-KR" sz="1400" dirty="0"/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Generally</a:t>
            </a:r>
            <a:r>
              <a:rPr lang="en-US" altLang="ko-KR" sz="1400" dirty="0"/>
              <a:t> showed </a:t>
            </a:r>
            <a:r>
              <a:rPr lang="en-US" altLang="ko-KR" sz="1400" b="1" dirty="0"/>
              <a:t>higher interest</a:t>
            </a:r>
            <a:endParaRPr lang="en-US" altLang="ko-KR" sz="1400" dirty="0"/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Actively engaged in activities related to </a:t>
            </a:r>
            <a:r>
              <a:rPr lang="en-US" altLang="ko-KR" sz="1400" b="1" dirty="0"/>
              <a:t>experiments, technology, and calculation</a:t>
            </a:r>
            <a:endParaRPr lang="en-US" altLang="ko-KR" sz="1400" dirty="0"/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Viewed particle physics as a topic for </a:t>
            </a:r>
            <a:r>
              <a:rPr lang="en-US" altLang="ko-KR" sz="1400" b="1" dirty="0"/>
              <a:t>scientific inquiry and application (</a:t>
            </a:r>
            <a:r>
              <a:rPr lang="en-US" altLang="ko-KR" sz="1400" dirty="0"/>
              <a:t> Strong interest in </a:t>
            </a:r>
            <a:r>
              <a:rPr lang="en-US" altLang="ko-KR" sz="1400" b="1" dirty="0"/>
              <a:t>experiment-driven topics)</a:t>
            </a:r>
            <a:endParaRPr lang="en-US" altLang="ko-KR" sz="1400" dirty="0"/>
          </a:p>
          <a:p>
            <a:pPr marL="179388"/>
            <a:r>
              <a:rPr lang="en-US" altLang="ko-KR" sz="1400" dirty="0"/>
              <a:t>- </a:t>
            </a:r>
            <a:r>
              <a:rPr lang="en-US" altLang="ko-KR" sz="1400" b="1" dirty="0"/>
              <a:t>Social Studies</a:t>
            </a:r>
            <a:endParaRPr lang="en-US" altLang="ko-KR" sz="1400" dirty="0"/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Generally showed </a:t>
            </a:r>
            <a:r>
              <a:rPr lang="en-US" altLang="ko-KR" sz="1400" b="1" dirty="0"/>
              <a:t>lower interest</a:t>
            </a:r>
            <a:endParaRPr lang="en-US" altLang="ko-KR" sz="1400" dirty="0"/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Responded more to </a:t>
            </a:r>
            <a:r>
              <a:rPr lang="en-US" altLang="ko-KR" sz="1400" b="1" dirty="0"/>
              <a:t>explanation-based items</a:t>
            </a:r>
            <a:r>
              <a:rPr lang="en-US" altLang="ko-KR" sz="1400" dirty="0"/>
              <a:t> with clear connections to daily life</a:t>
            </a:r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Ex: Disease treatment, smuggling control, hospital-related examples</a:t>
            </a:r>
          </a:p>
          <a:p>
            <a:pPr marL="446088" indent="-179388">
              <a:buFont typeface="Arial" panose="020B0604020202020204" pitchFamily="34" charset="0"/>
              <a:buChar char="•"/>
            </a:pPr>
            <a:r>
              <a:rPr lang="en-US" altLang="ko-KR" sz="1400" dirty="0"/>
              <a:t>Low interest in </a:t>
            </a:r>
            <a:r>
              <a:rPr lang="en-US" altLang="ko-KR" sz="1400" b="1" dirty="0"/>
              <a:t>experimental design, calculation, and discussion-focused topics</a:t>
            </a:r>
            <a:endParaRPr lang="en-US" altLang="ko-KR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970AE-4517-44AF-B9DD-A219BA961185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GB" altLang="ko-KR" sz="1800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3C13E6-363D-44DA-B4B9-4D85643662D7}"/>
              </a:ext>
            </a:extLst>
          </p:cNvPr>
          <p:cNvSpPr txBox="1"/>
          <p:nvPr/>
        </p:nvSpPr>
        <p:spPr>
          <a:xfrm>
            <a:off x="133595" y="523426"/>
            <a:ext cx="1205840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&lt; 3. Science H</a:t>
            </a:r>
            <a:r>
              <a:rPr lang="en-US" altLang="ko-KR" sz="1800" b="1" dirty="0"/>
              <a:t>igh school students’ interest in particle physics (N=117)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&gt;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A3DB1-0899-4993-B775-FAD184A2926C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GB" altLang="ko-KR" sz="1800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47D0FF7-7A7A-43DA-A31E-C194E1EF3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41509"/>
              </p:ext>
            </p:extLst>
          </p:nvPr>
        </p:nvGraphicFramePr>
        <p:xfrm>
          <a:off x="499230" y="1137295"/>
          <a:ext cx="3886835" cy="525780"/>
        </p:xfrm>
        <a:graphic>
          <a:graphicData uri="http://schemas.openxmlformats.org/drawingml/2006/table">
            <a:tbl>
              <a:tblPr/>
              <a:tblGrid>
                <a:gridCol w="1176743">
                  <a:extLst>
                    <a:ext uri="{9D8B030D-6E8A-4147-A177-3AD203B41FA5}">
                      <a16:colId xmlns:a16="http://schemas.microsoft.com/office/drawing/2014/main" val="412629486"/>
                    </a:ext>
                  </a:extLst>
                </a:gridCol>
                <a:gridCol w="1587666">
                  <a:extLst>
                    <a:ext uri="{9D8B030D-6E8A-4147-A177-3AD203B41FA5}">
                      <a16:colId xmlns:a16="http://schemas.microsoft.com/office/drawing/2014/main" val="1045275368"/>
                    </a:ext>
                  </a:extLst>
                </a:gridCol>
                <a:gridCol w="1122426">
                  <a:extLst>
                    <a:ext uri="{9D8B030D-6E8A-4147-A177-3AD203B41FA5}">
                      <a16:colId xmlns:a16="http://schemas.microsoft.com/office/drawing/2014/main" val="2925592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1020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mean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s.d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102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ko-KR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Interest</a:t>
                      </a:r>
                      <a:endParaRPr lang="ko-KR" altLang="en-US" sz="1100" kern="0" spc="0" dirty="0">
                        <a:solidFill>
                          <a:srgbClr val="01020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3.18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0.989490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838306"/>
                  </a:ext>
                </a:extLst>
              </a:tr>
            </a:tbl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:a16="http://schemas.microsoft.com/office/drawing/2014/main" id="{74FECDF3-C98C-40F2-89C1-90AC92E07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1" y="1720786"/>
            <a:ext cx="3691883" cy="223551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EF8E5A5-8E93-40EF-A58E-88F553C8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30" y="977718"/>
            <a:ext cx="6954933" cy="531195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A61A20-535D-4862-8CE4-6C3C18A7A225}"/>
              </a:ext>
            </a:extLst>
          </p:cNvPr>
          <p:cNvSpPr/>
          <p:nvPr/>
        </p:nvSpPr>
        <p:spPr>
          <a:xfrm>
            <a:off x="5235838" y="1264861"/>
            <a:ext cx="6782780" cy="1368409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1EB4234-6562-4152-BFBA-3BBB730D68D6}"/>
              </a:ext>
            </a:extLst>
          </p:cNvPr>
          <p:cNvSpPr/>
          <p:nvPr/>
        </p:nvSpPr>
        <p:spPr>
          <a:xfrm>
            <a:off x="5248091" y="5136665"/>
            <a:ext cx="6782780" cy="1037144"/>
          </a:xfrm>
          <a:prstGeom prst="rect">
            <a:avLst/>
          </a:prstGeom>
          <a:solidFill>
            <a:srgbClr val="00B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24AB3-B8DE-4816-AB45-266263ACEE1B}"/>
              </a:ext>
            </a:extLst>
          </p:cNvPr>
          <p:cNvSpPr txBox="1"/>
          <p:nvPr/>
        </p:nvSpPr>
        <p:spPr>
          <a:xfrm>
            <a:off x="43484" y="3999894"/>
            <a:ext cx="515894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ko-KR" sz="1100" b="1" dirty="0">
                <a:latin typeface="Comic Sans MS" panose="030F0702030302020204" pitchFamily="66" charset="0"/>
              </a:rPr>
              <a:t>-  Interest Level</a:t>
            </a:r>
            <a:r>
              <a:rPr lang="en-US" altLang="ko-KR" sz="1100" dirty="0">
                <a:latin typeface="Comic Sans MS" panose="030F0702030302020204" pitchFamily="66" charset="0"/>
              </a:rPr>
              <a:t>: Above average (3.18 out of 5, Likert scale)</a:t>
            </a:r>
          </a:p>
          <a:p>
            <a:pPr marL="171450" indent="-171450" algn="just">
              <a:buFontTx/>
              <a:buChar char="-"/>
            </a:pPr>
            <a:r>
              <a:rPr lang="en-US" altLang="ko-KR" sz="1100" b="1" dirty="0">
                <a:latin typeface="Comic Sans MS" panose="030F0702030302020204" pitchFamily="66" charset="0"/>
              </a:rPr>
              <a:t>High Interest</a:t>
            </a:r>
            <a:r>
              <a:rPr lang="en-US" altLang="ko-KR" sz="1100" dirty="0">
                <a:latin typeface="Comic Sans MS" panose="030F0702030302020204" pitchFamily="66" charset="0"/>
              </a:rPr>
              <a:t>:</a:t>
            </a:r>
          </a:p>
          <a:p>
            <a:pPr marL="342900" indent="-171450" algn="just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Comic Sans MS" panose="030F0702030302020204" pitchFamily="66" charset="0"/>
              </a:rPr>
              <a:t>Understanding the operating principles of technical devices, and constructing experimental tools</a:t>
            </a:r>
          </a:p>
          <a:p>
            <a:pPr marL="342900" indent="-171450" algn="just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Comic Sans MS" panose="030F0702030302020204" pitchFamily="66" charset="0"/>
              </a:rPr>
              <a:t>Interest in careers related to people, and in qualitative and quantitative physics concepts</a:t>
            </a:r>
          </a:p>
          <a:p>
            <a:pPr marL="342900" indent="-171450" algn="just">
              <a:buFont typeface="Arial" panose="020B0604020202020204" pitchFamily="34" charset="0"/>
              <a:buChar char="•"/>
            </a:pPr>
            <a:endParaRPr lang="en-US" altLang="ko-KR" sz="1100" dirty="0">
              <a:latin typeface="Comic Sans MS" panose="030F0702030302020204" pitchFamily="66" charset="0"/>
            </a:endParaRPr>
          </a:p>
          <a:p>
            <a:pPr marL="171450" indent="-171450" algn="just">
              <a:buFontTx/>
              <a:buChar char="-"/>
            </a:pPr>
            <a:r>
              <a:rPr lang="en-US" altLang="ko-KR" sz="1100" b="1" dirty="0">
                <a:latin typeface="Comic Sans MS" panose="030F0702030302020204" pitchFamily="66" charset="0"/>
              </a:rPr>
              <a:t>Low Interest</a:t>
            </a:r>
            <a:r>
              <a:rPr lang="en-US" altLang="ko-KR" sz="1100" dirty="0">
                <a:latin typeface="Comic Sans MS" panose="030F0702030302020204" pitchFamily="66" charset="0"/>
              </a:rPr>
              <a:t>: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Comic Sans MS" panose="030F0702030302020204" pitchFamily="66" charset="0"/>
              </a:rPr>
              <a:t>Planning experiments, understanding technical careers, discussing the social relevance of particle physics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endParaRPr lang="en-US" altLang="ko-KR" sz="1100" dirty="0">
              <a:latin typeface="Comic Sans MS" panose="030F0702030302020204" pitchFamily="66" charset="0"/>
            </a:endParaRPr>
          </a:p>
          <a:p>
            <a:pPr marL="179387" algn="ctr"/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Students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showed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steady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interest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not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only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topics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related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to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everyday</a:t>
            </a:r>
            <a:r>
              <a: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life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but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also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areas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involving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technology</a:t>
            </a:r>
            <a:r>
              <a: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experimentation</a:t>
            </a:r>
            <a:r>
              <a: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and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scientific</a:t>
            </a:r>
            <a:r>
              <a: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calculation</a:t>
            </a:r>
            <a:r>
              <a:rPr kumimoji="0" lang="ko-KR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altLang="ko-KR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0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4DDB00-3193-451D-A544-44F717F3E783}"/>
              </a:ext>
            </a:extLst>
          </p:cNvPr>
          <p:cNvSpPr txBox="1"/>
          <p:nvPr/>
        </p:nvSpPr>
        <p:spPr>
          <a:xfrm>
            <a:off x="365292" y="758134"/>
            <a:ext cx="11461416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1.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Program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Title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: </a:t>
            </a:r>
            <a:r>
              <a:rPr lang="en-US" altLang="ko-KR" sz="1600" dirty="0">
                <a:latin typeface="+mn-ea"/>
              </a:rPr>
              <a:t>Introductory Nuclear Physics Program for Future Researchers</a:t>
            </a:r>
            <a:endParaRPr kumimoji="0" lang="ko-KR" altLang="ko-K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2.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Participants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: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High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school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students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or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above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interested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in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nuclear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physics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3. </a:t>
            </a:r>
            <a:r>
              <a:rPr kumimoji="0" lang="ko-KR" altLang="ko-K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Curriculum</a:t>
            </a:r>
            <a:r>
              <a:rPr kumimoji="0" lang="ko-KR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: </a:t>
            </a:r>
            <a:r>
              <a:rPr lang="en-US" altLang="ko-KR" sz="1600" dirty="0">
                <a:latin typeface="+mn-ea"/>
              </a:rPr>
              <a:t>Online lectures and on-site training in basic nuclear physics and experimental data analysis</a:t>
            </a:r>
            <a:endParaRPr kumimoji="0" lang="ko-KR" altLang="ko-K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64314-E090-42D8-AA61-100AC33D89A5}"/>
              </a:ext>
            </a:extLst>
          </p:cNvPr>
          <p:cNvSpPr txBox="1"/>
          <p:nvPr/>
        </p:nvSpPr>
        <p:spPr>
          <a:xfrm>
            <a:off x="364795" y="1924259"/>
            <a:ext cx="11461414" cy="156966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/>
              <a:t>&lt; Online (ZOOM) and On-site Lectures &gt; (5 sessions × 2 hours = 10 hours total)</a:t>
            </a: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r>
              <a:rPr lang="en-US" altLang="ko-KR" sz="1600" dirty="0"/>
              <a:t>1. The Big Bang and the Origin of Cosmic Elements</a:t>
            </a:r>
          </a:p>
          <a:p>
            <a:r>
              <a:rPr lang="en-US" altLang="ko-KR" sz="1600" dirty="0"/>
              <a:t>2. Nuclear Structure and Nuclear Force</a:t>
            </a:r>
          </a:p>
          <a:p>
            <a:r>
              <a:rPr lang="en-US" altLang="ko-KR" sz="1600" dirty="0"/>
              <a:t>3. RAON Nuclear Physics: Oppenheimer or Iron Man? </a:t>
            </a:r>
          </a:p>
          <a:p>
            <a:r>
              <a:rPr lang="en-US" altLang="ko-KR" sz="1600" dirty="0"/>
              <a:t>4. Overview of Particle Accelerators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E33B6-66B7-445F-B8F6-C5ABED950680}"/>
              </a:ext>
            </a:extLst>
          </p:cNvPr>
          <p:cNvSpPr txBox="1"/>
          <p:nvPr/>
        </p:nvSpPr>
        <p:spPr>
          <a:xfrm>
            <a:off x="364794" y="3762397"/>
            <a:ext cx="11461415" cy="18158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/>
              <a:t>&lt; Field Practical Training (Research Institute Visit) &gt;</a:t>
            </a:r>
            <a:endParaRPr lang="en-US" altLang="ko-KR" sz="1600" dirty="0"/>
          </a:p>
          <a:p>
            <a:r>
              <a:rPr lang="en-US" altLang="ko-KR" sz="1600" dirty="0"/>
              <a:t>1. Day 1: Introduction to Heavy Ion Accelerators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Practical Training 1: Isotope Production Simulation using LISE++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Practical Training 2: </a:t>
            </a:r>
            <a:r>
              <a:rPr lang="en-US" altLang="ko-KR" sz="1600" dirty="0" err="1"/>
              <a:t>KoBRA</a:t>
            </a:r>
            <a:r>
              <a:rPr lang="en-US" altLang="ko-KR" sz="1600" dirty="0"/>
              <a:t> Data Analysis – Gamma Spectrum, Half-life Calculation</a:t>
            </a:r>
          </a:p>
          <a:p>
            <a:r>
              <a:rPr lang="en-US" altLang="ko-KR" sz="1600" dirty="0"/>
              <a:t>2. Day 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Facility Introduction: Rare Isotope Production and Measurement (ISOL, IF Devices)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Field Tour: ISOL and IF Experimental Laboratories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8812C-383B-4C57-840E-75D5C711718D}"/>
              </a:ext>
            </a:extLst>
          </p:cNvPr>
          <p:cNvSpPr txBox="1"/>
          <p:nvPr/>
        </p:nvSpPr>
        <p:spPr>
          <a:xfrm>
            <a:off x="755595" y="53674"/>
            <a:ext cx="11305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b="1" dirty="0">
                <a:solidFill>
                  <a:schemeClr val="bg1"/>
                </a:solidFill>
              </a:rPr>
              <a:t>&lt; Introductory Program in Nuclear Physics Education (with RAON) : Science High School &gt;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018D59-9302-441F-A4F3-7E077985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655" y="6233864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9FAD-72EB-4637-AA74-341CCCCFF044}"/>
              </a:ext>
            </a:extLst>
          </p:cNvPr>
          <p:cNvSpPr txBox="1"/>
          <p:nvPr/>
        </p:nvSpPr>
        <p:spPr>
          <a:xfrm>
            <a:off x="705050" y="5818365"/>
            <a:ext cx="1100754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7313" indent="-87313"/>
            <a:r>
              <a:rPr lang="en-US" altLang="ko-KR" sz="1400" dirty="0"/>
              <a:t>- Introductory nuclear physics education program jointly operated by RAON and </a:t>
            </a:r>
            <a:r>
              <a:rPr lang="en-US" altLang="ko-KR" sz="1400" dirty="0" err="1"/>
              <a:t>Jeonbuk</a:t>
            </a:r>
            <a:r>
              <a:rPr lang="en-US" altLang="ko-KR" sz="1400" dirty="0"/>
              <a:t> Science High School</a:t>
            </a:r>
          </a:p>
          <a:p>
            <a:pPr marL="87313" indent="-87313"/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Volunteer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participants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Jeonbuk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</a:t>
            </a:r>
            <a:r>
              <a:rPr lang="en-US" altLang="ko-KR" sz="1400" dirty="0"/>
              <a:t> </a:t>
            </a:r>
          </a:p>
          <a:p>
            <a:pPr marL="87313" indent="-87313"/>
            <a:r>
              <a:rPr lang="en-US" altLang="ko-KR" sz="1400" dirty="0"/>
              <a:t>- Analysis of participant changes based on pre- and post-program surveys (16 out of - 21 participants completed both surveys)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6112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501C50-AA56-4F62-89AC-BEFECF935B39}"/>
              </a:ext>
            </a:extLst>
          </p:cNvPr>
          <p:cNvSpPr txBox="1"/>
          <p:nvPr/>
        </p:nvSpPr>
        <p:spPr>
          <a:xfrm>
            <a:off x="107577" y="610861"/>
            <a:ext cx="11704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b="1" dirty="0"/>
              <a:t>&lt; 3-1. Introductory Program in Nuclear Physics Education (with RAON) : Science High School (N=16)</a:t>
            </a:r>
            <a:r>
              <a:rPr lang="en-US" altLang="ko-KR" dirty="0"/>
              <a:t>&gt;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6A4B5-255F-4C37-93E1-68D338225F58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GB" altLang="ko-KR" sz="1800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C964B4E-B21A-470D-97C6-57E1F01B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055" y="1036463"/>
            <a:ext cx="3332657" cy="22175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1CACCB7-C9FE-4DD5-AA21-B1AA65C1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53" y="1003380"/>
            <a:ext cx="3752850" cy="9050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87DCC85-5DF2-48EC-8324-BBB0ABA78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8" y="1931666"/>
            <a:ext cx="5810140" cy="40171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A284B2-4571-4ECD-822A-4C99BCC7B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231" y="3254035"/>
            <a:ext cx="4852293" cy="16495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32AD30-7BF8-46A4-B7B9-330C55B9B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710" y="4903632"/>
            <a:ext cx="5265841" cy="18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68DADF-3363-4BA7-8D24-3D4F0838642C}"/>
              </a:ext>
            </a:extLst>
          </p:cNvPr>
          <p:cNvSpPr txBox="1"/>
          <p:nvPr/>
        </p:nvSpPr>
        <p:spPr>
          <a:xfrm>
            <a:off x="96344" y="89588"/>
            <a:ext cx="612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US" altLang="ko-KR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0B624-3D84-4A46-A7EB-D601D2E79F95}"/>
              </a:ext>
            </a:extLst>
          </p:cNvPr>
          <p:cNvSpPr txBox="1"/>
          <p:nvPr/>
        </p:nvSpPr>
        <p:spPr>
          <a:xfrm>
            <a:off x="181883" y="689788"/>
            <a:ext cx="1201011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 Pre-Post Average Interest Level:</a:t>
            </a:r>
            <a:r>
              <a:rPr lang="en-US" altLang="ko-K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Pre 3.87 → Post 3.99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Participating students already had high interest in nuclear/particle physics, and their level of interest remained stable even after the program.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Changes in interest showed varied responses depending on the content and context of each item.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 Analysis of Interest Changes by Major Item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Comic Sans MS" panose="030F0702030302020204" pitchFamily="66" charset="0"/>
              </a:rPr>
              <a:t>Maintained and Improved:</a:t>
            </a:r>
            <a:r>
              <a:rPr lang="en-US" altLang="ko-KR" sz="1400" dirty="0">
                <a:latin typeface="Comic Sans MS" panose="030F0702030302020204" pitchFamily="66" charset="0"/>
              </a:rPr>
              <a:t> Concept understanding, hands-on experiment activities, technology application, and job-related items.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Comic Sans MS" panose="030F0702030302020204" pitchFamily="66" charset="0"/>
              </a:rPr>
              <a:t>Decreased:</a:t>
            </a:r>
            <a:r>
              <a:rPr lang="en-US" altLang="ko-KR" sz="1400" dirty="0">
                <a:latin typeface="Comic Sans MS" panose="030F0702030302020204" pitchFamily="66" charset="0"/>
              </a:rPr>
              <a:t> Discussions on the relevance of physics and society, international cooperation (multinational accelerators), and discussion topics on socio-political relevance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 Post-Program Survey</a:t>
            </a:r>
            <a:r>
              <a:rPr lang="en-US" altLang="ko-K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1) Changes in Understanding of Nuclear and Particle Physics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Students specifically mentioned practical application areas such as "medical treatment, diagnosis, robotics, and rare isotopes."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They demonstrated a deeper understanding of concepts beyond simple definitions, specifically mentioning concepts like "fermion structure," "elementary particles," and "heavy ion accelerators." </a:t>
            </a:r>
          </a:p>
          <a:p>
            <a:pPr marL="742950" lvl="1" indent="-117475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"It was good to learn more about the structure of fermions."</a:t>
            </a:r>
          </a:p>
          <a:p>
            <a:pPr marL="742950" lvl="1" indent="-117475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"I used to think of accelerators as simple devices, but I realized they are used in multiple scientific applications."</a:t>
            </a:r>
          </a:p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2) Changes in Perception of Accelerator Experiments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Accelerators were perceived as moving from simple physical devices to tools connected to complex and diverse fields.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Specifically mentioned applications in life sciences, rare element detection, and medical diagnosis. </a:t>
            </a:r>
          </a:p>
          <a:p>
            <a:pPr marL="742950" lvl="1" indent="-117475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"I didn't know it was used so much in life sciences."</a:t>
            </a:r>
          </a:p>
          <a:p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3) Changes in Career-Related Perception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Some students specifically set career directions such as "nuclear physicist," "semiconductor specialist," or "medical device developer."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Students recognized the relevance between their career paths and the field of physics (including both direct and indirect connections). </a:t>
            </a:r>
          </a:p>
          <a:p>
            <a:pPr marL="742950" lvl="1" indent="-117475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"I was able to have greater interest in the field of physics, including nuclear physics."</a:t>
            </a:r>
          </a:p>
          <a:p>
            <a:pPr marL="742950" lvl="1" indent="-117475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"I thought I wanted to become someone who creates medical devices or software."</a:t>
            </a:r>
          </a:p>
        </p:txBody>
      </p:sp>
    </p:spTree>
    <p:extLst>
      <p:ext uri="{BB962C8B-B14F-4D97-AF65-F5344CB8AC3E}">
        <p14:creationId xmlns:p14="http://schemas.microsoft.com/office/powerpoint/2010/main" val="157049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916758-BFD6-4B70-AF87-9D07BBE1EE19}"/>
              </a:ext>
            </a:extLst>
          </p:cNvPr>
          <p:cNvSpPr txBox="1"/>
          <p:nvPr/>
        </p:nvSpPr>
        <p:spPr>
          <a:xfrm>
            <a:off x="96344" y="89588"/>
            <a:ext cx="612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4. </a:t>
            </a:r>
            <a:r>
              <a:rPr lang="en-GB" altLang="ko-KR" sz="1800" b="1" dirty="0">
                <a:solidFill>
                  <a:schemeClr val="bg1"/>
                </a:solidFill>
              </a:rPr>
              <a:t>Conclusion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08EA4-3DCC-4A6D-A9D2-8B4413D3614A}"/>
              </a:ext>
            </a:extLst>
          </p:cNvPr>
          <p:cNvSpPr txBox="1"/>
          <p:nvPr/>
        </p:nvSpPr>
        <p:spPr>
          <a:xfrm>
            <a:off x="601106" y="976950"/>
            <a:ext cx="11238160" cy="425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 Designing Career-Linked Topics (General Recommendation)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Connect nuclear and particle physics with actual career fields, including medicine, semiconductors, and diagnostic technologies.</a:t>
            </a:r>
          </a:p>
          <a:p>
            <a:pPr marL="179387">
              <a:lnSpc>
                <a:spcPct val="150000"/>
              </a:lnSpc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 Strengthening Concrete Experience-Based Teaching and Learning Methods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Provide hands-on activities using familiar tools and materials, such as simple experiments and model construction.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 Relationship between Nuclear &amp; Particle Physics and Society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mic Sans MS" panose="030F0702030302020204" pitchFamily="66" charset="0"/>
              </a:rPr>
              <a:t>Incorporate discussion activities to help students understand the social implications and relevance of nuclear and particle physics.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 Activating Collaborative Programs with Research Institutes</a:t>
            </a:r>
            <a:endParaRPr lang="en-US" altLang="ko-KR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58775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ko-KR" sz="1400" dirty="0">
                <a:latin typeface="Comic Sans MS" panose="030F0702030302020204" pitchFamily="66" charset="0"/>
              </a:rPr>
              <a:t>Offer opportunities for in-depth learning in relation to career development.</a:t>
            </a:r>
          </a:p>
          <a:p>
            <a:pPr marL="358775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ko-KR" sz="1400" dirty="0">
                <a:latin typeface="Comic Sans MS" panose="030F0702030302020204" pitchFamily="66" charset="0"/>
              </a:rPr>
              <a:t>Facilitate program connections with active research sites, such as RAON.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2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6C550-EECD-428E-845E-25FA8CBE218B}"/>
              </a:ext>
            </a:extLst>
          </p:cNvPr>
          <p:cNvSpPr txBox="1"/>
          <p:nvPr/>
        </p:nvSpPr>
        <p:spPr>
          <a:xfrm>
            <a:off x="2807677" y="2725560"/>
            <a:ext cx="6576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/>
              <a:t>Thank you.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4675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D62774-0199-4CF2-A4AC-5D5D7F5F08C7}"/>
              </a:ext>
            </a:extLst>
          </p:cNvPr>
          <p:cNvSpPr txBox="1"/>
          <p:nvPr/>
        </p:nvSpPr>
        <p:spPr>
          <a:xfrm>
            <a:off x="212516" y="473455"/>
            <a:ext cx="11794152" cy="231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1. Advancement and Impact of Particle Physics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ea"/>
              </a:rPr>
              <a:t>Particle physics explores the fundamental particles and their interactions that constitute nature, based on quantum mechanics and the theory of relativity.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ea"/>
              </a:rPr>
              <a:t>Its technologies have been applied to medical imaging (PET, MRI), radiation therapy, semiconductors, the internet (WWW), and precision sensors, significantly influencing both daily life and industry.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ea"/>
              </a:rPr>
              <a:t>It is not only a theoretical science but also a key driver of technological and societal advancement.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These scientific outcomes are closely linked to our everyday lives. </a:t>
            </a:r>
            <a:r>
              <a:rPr lang="en-US" altLang="ko-KR" sz="1400" i="1" dirty="0"/>
              <a:t>(Sarah, 2022; Anja, 2022; Hasnain, 2021)</a:t>
            </a:r>
            <a:endParaRPr lang="en-US" altLang="ko-KR" sz="14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23F46-04A2-4F84-865F-83185466161A}"/>
              </a:ext>
            </a:extLst>
          </p:cNvPr>
          <p:cNvSpPr txBox="1"/>
          <p:nvPr/>
        </p:nvSpPr>
        <p:spPr>
          <a:xfrm>
            <a:off x="240086" y="3087513"/>
            <a:ext cx="11739012" cy="134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2. Increasing Importance of Quantum Physics Education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ea"/>
              </a:rPr>
              <a:t>Since the 2000s,</a:t>
            </a:r>
            <a:r>
              <a:rPr lang="en-US" altLang="ko-KR" sz="1400" dirty="0"/>
              <a:t> the importance of quantum physics education has been emphasized. 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Technologies such as smartphones, semiconductors, and medical devices are based on quantum mechanics, so understanding quantum mechanics is important.</a:t>
            </a:r>
            <a:r>
              <a:rPr lang="en-US" altLang="ko-KR" sz="1400" i="1" dirty="0">
                <a:latin typeface="+mn-ea"/>
              </a:rPr>
              <a:t> (</a:t>
            </a:r>
            <a:r>
              <a:rPr lang="en-US" altLang="ko-KR" sz="1400" i="1" dirty="0" err="1">
                <a:latin typeface="+mn-ea"/>
              </a:rPr>
              <a:t>Im</a:t>
            </a:r>
            <a:r>
              <a:rPr lang="en-US" altLang="ko-KR" sz="1400" i="1" dirty="0">
                <a:latin typeface="+mn-ea"/>
              </a:rPr>
              <a:t> </a:t>
            </a:r>
            <a:r>
              <a:rPr lang="en-US" altLang="ko-KR" sz="1400" i="1" dirty="0" err="1">
                <a:latin typeface="+mn-ea"/>
              </a:rPr>
              <a:t>Sungmin</a:t>
            </a:r>
            <a:r>
              <a:rPr lang="en-US" altLang="ko-KR" sz="1400" i="1" dirty="0">
                <a:latin typeface="+mn-ea"/>
              </a:rPr>
              <a:t>, 2022)</a:t>
            </a:r>
            <a:endParaRPr lang="en-US" altLang="ko-KR" sz="14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9A953-2C3D-4D58-8CE6-2ADFBF7E3E14}"/>
              </a:ext>
            </a:extLst>
          </p:cNvPr>
          <p:cNvSpPr txBox="1"/>
          <p:nvPr/>
        </p:nvSpPr>
        <p:spPr>
          <a:xfrm>
            <a:off x="212516" y="4732075"/>
            <a:ext cx="11421959" cy="134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3. High School Students’ Perceptions and Interest in Particle Physics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Helping students recognize the connection between particle physics and everyday life is a key goal of science education.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For students who choose science tracks, it offers opportunities for career exploration and academic growth.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This study investigates students’ interest in particle physics and how they perceive its relevance to their daily experiences.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B439C-C35B-4A3D-B648-511AF146C560}"/>
              </a:ext>
            </a:extLst>
          </p:cNvPr>
          <p:cNvSpPr txBox="1"/>
          <p:nvPr/>
        </p:nvSpPr>
        <p:spPr>
          <a:xfrm>
            <a:off x="17584" y="35168"/>
            <a:ext cx="420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1. </a:t>
            </a:r>
            <a:r>
              <a:rPr lang="en-GB" altLang="ko-KR" sz="1800" b="1" dirty="0">
                <a:solidFill>
                  <a:schemeClr val="bg1"/>
                </a:solidFill>
              </a:rPr>
              <a:t>Necessity of the Study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94F5-8389-4B6D-BC56-77623E73EE2F}"/>
              </a:ext>
            </a:extLst>
          </p:cNvPr>
          <p:cNvSpPr txBox="1"/>
          <p:nvPr/>
        </p:nvSpPr>
        <p:spPr>
          <a:xfrm>
            <a:off x="722559" y="3993120"/>
            <a:ext cx="10976247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en-US" altLang="ko-KR" sz="2000" dirty="0">
                <a:latin typeface="Comic Sans MS" panose="030F0702030302020204" pitchFamily="66" charset="0"/>
              </a:rPr>
              <a:t>3. What effect does participation in a basic nuclear physics education program have on the perceptions of science high school students?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071B9-9663-46F7-A1F4-1CCDF4D15771}"/>
              </a:ext>
            </a:extLst>
          </p:cNvPr>
          <p:cNvSpPr txBox="1"/>
          <p:nvPr/>
        </p:nvSpPr>
        <p:spPr>
          <a:xfrm>
            <a:off x="722559" y="1679867"/>
            <a:ext cx="10457689" cy="5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Comic Sans MS" panose="030F0702030302020204" pitchFamily="66" charset="0"/>
              </a:rPr>
              <a:t> What is the level of high school students’ interest in particle physics?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1F1D7-0C2F-4628-A168-AD4FE64FFF13}"/>
              </a:ext>
            </a:extLst>
          </p:cNvPr>
          <p:cNvSpPr txBox="1"/>
          <p:nvPr/>
        </p:nvSpPr>
        <p:spPr>
          <a:xfrm>
            <a:off x="722559" y="2717842"/>
            <a:ext cx="11218248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en-US" altLang="ko-KR" sz="2000" dirty="0">
                <a:latin typeface="Comic Sans MS" panose="030F0702030302020204" pitchFamily="66" charset="0"/>
              </a:rPr>
              <a:t>2. How does the level of interest in particle physics differ depending on students’ subject choices for the College Scholastic Ability Test (CSAT)—social studies or science?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C1844-8177-484A-9533-457D3FDC2C4B}"/>
              </a:ext>
            </a:extLst>
          </p:cNvPr>
          <p:cNvSpPr txBox="1"/>
          <p:nvPr/>
        </p:nvSpPr>
        <p:spPr>
          <a:xfrm>
            <a:off x="81914" y="76717"/>
            <a:ext cx="420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1-1. Research Questions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>
            <a:extLst>
              <a:ext uri="{FF2B5EF4-FFF2-40B4-BE49-F238E27FC236}">
                <a16:creationId xmlns:a16="http://schemas.microsoft.com/office/drawing/2014/main" id="{7F06CE81-0D91-4ACA-BB67-490EC9272BE7}"/>
              </a:ext>
            </a:extLst>
          </p:cNvPr>
          <p:cNvSpPr txBox="1">
            <a:spLocks/>
          </p:cNvSpPr>
          <p:nvPr/>
        </p:nvSpPr>
        <p:spPr>
          <a:xfrm>
            <a:off x="-281354" y="5256395"/>
            <a:ext cx="11324493" cy="183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0">
              <a:buFont typeface="Arial" panose="020B0604020202020204" pitchFamily="34" charset="0"/>
              <a:buNone/>
            </a:pPr>
            <a:endParaRPr lang="en-US" altLang="ko-KR" sz="18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31067-6F4C-458C-AD30-4481923BEEE0}"/>
              </a:ext>
            </a:extLst>
          </p:cNvPr>
          <p:cNvSpPr txBox="1"/>
          <p:nvPr/>
        </p:nvSpPr>
        <p:spPr>
          <a:xfrm>
            <a:off x="0" y="62645"/>
            <a:ext cx="623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2. Research Method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27FD3-05CB-41F6-A2D7-7EBEF4B1E751}"/>
              </a:ext>
            </a:extLst>
          </p:cNvPr>
          <p:cNvSpPr txBox="1"/>
          <p:nvPr/>
        </p:nvSpPr>
        <p:spPr>
          <a:xfrm>
            <a:off x="513912" y="832859"/>
            <a:ext cx="11265266" cy="503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Comic Sans MS" panose="030F0702030302020204" pitchFamily="66" charset="0"/>
              </a:rPr>
              <a:t>1) Research Subjects</a:t>
            </a:r>
          </a:p>
          <a:p>
            <a:pPr marL="266700">
              <a:lnSpc>
                <a:spcPct val="150000"/>
              </a:lnSpc>
            </a:pPr>
            <a:r>
              <a:rPr lang="en-US" altLang="ko-KR" dirty="0">
                <a:latin typeface="Comic Sans MS" panose="030F0702030302020204" pitchFamily="66" charset="0"/>
              </a:rPr>
              <a:t>303 students from general high schools</a:t>
            </a:r>
          </a:p>
          <a:p>
            <a:pPr marL="266700">
              <a:lnSpc>
                <a:spcPct val="150000"/>
              </a:lnSpc>
            </a:pPr>
            <a:endParaRPr lang="en-US" altLang="ko-K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Comic Sans MS" panose="030F0702030302020204" pitchFamily="66" charset="0"/>
              </a:rPr>
              <a:t>2) Survey Method and Period</a:t>
            </a:r>
          </a:p>
          <a:p>
            <a:pPr marL="446088" indent="-179388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Comic Sans MS" panose="030F0702030302020204" pitchFamily="66" charset="0"/>
              </a:rPr>
              <a:t>online survey </a:t>
            </a:r>
          </a:p>
          <a:p>
            <a:pPr marL="446088" indent="-179388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Comic Sans MS" panose="030F0702030302020204" pitchFamily="66" charset="0"/>
              </a:rPr>
              <a:t>IPPI questionnaire(5-point Likert scale)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Comic Sans MS" panose="030F0702030302020204" pitchFamily="66" charset="0"/>
              </a:rPr>
              <a:t>3) Research Procedures and Tools</a:t>
            </a:r>
          </a:p>
          <a:p>
            <a:pPr marL="4460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latin typeface="Comic Sans MS" panose="030F0702030302020204" pitchFamily="66" charset="0"/>
              </a:rPr>
              <a:t>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Reliability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analysis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internal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consistency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)</a:t>
            </a:r>
          </a:p>
          <a:p>
            <a:pPr marL="4460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Interest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distribution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frequency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analysis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descriptive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statistics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4460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Comparison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elective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subjects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independent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samples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t-test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4460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Tool: IBM SPSS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Statistics</a:t>
            </a:r>
            <a:endParaRPr lang="en-US" altLang="ko-K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2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4F444-2A5C-4BAD-AF70-86FF30B3E572}"/>
              </a:ext>
            </a:extLst>
          </p:cNvPr>
          <p:cNvSpPr txBox="1"/>
          <p:nvPr/>
        </p:nvSpPr>
        <p:spPr>
          <a:xfrm>
            <a:off x="1497106" y="6285240"/>
            <a:ext cx="10525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+mj-lt"/>
              </a:rPr>
              <a:t>Sarah </a:t>
            </a:r>
            <a:r>
              <a:rPr lang="en-US" altLang="ko-KR" sz="1200" b="1" dirty="0">
                <a:solidFill>
                  <a:srgbClr val="333333"/>
                </a:solidFill>
                <a:latin typeface="+mj-lt"/>
              </a:rPr>
              <a:t>, Martin, Julia &amp; Sascha(2022).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+mj-lt"/>
              </a:rPr>
              <a:t>Students’ interest in particle physics: </a:t>
            </a:r>
            <a:r>
              <a:rPr lang="en-US" altLang="ko-KR" sz="1200" b="1" i="0" dirty="0" err="1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conceptualisation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+mj-lt"/>
              </a:rPr>
              <a:t>, instrument development, and evaluation using Rasch theory and analysis, Internation</a:t>
            </a:r>
            <a:r>
              <a:rPr lang="en-US" altLang="ko-KR" sz="1200" b="1" dirty="0">
                <a:solidFill>
                  <a:srgbClr val="333333"/>
                </a:solidFill>
                <a:latin typeface="+mj-lt"/>
              </a:rPr>
              <a:t>al Journal of Science Education, 44(15), 2353-2380.</a:t>
            </a:r>
            <a:endParaRPr lang="ko-KR" altLang="en-US" sz="1200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B242C6-3652-43B2-BB74-DB2FE937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684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287BAC-7ED8-4D35-8E76-ED3D7100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2" y="588234"/>
            <a:ext cx="4692335" cy="578002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991586-B099-4D0F-B316-44D1A080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62" y="588234"/>
            <a:ext cx="5831846" cy="5396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B0C2D-941A-4A75-BFB9-33E0B06CC1F3}"/>
              </a:ext>
            </a:extLst>
          </p:cNvPr>
          <p:cNvSpPr txBox="1"/>
          <p:nvPr/>
        </p:nvSpPr>
        <p:spPr>
          <a:xfrm>
            <a:off x="0" y="62645"/>
            <a:ext cx="623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2. Research Method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932662-CC6D-4C65-83C9-188B9953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2986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ko-K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CDB9C-A6B3-4097-84F7-01876EAA5A7F}"/>
              </a:ext>
            </a:extLst>
          </p:cNvPr>
          <p:cNvSpPr txBox="1"/>
          <p:nvPr/>
        </p:nvSpPr>
        <p:spPr>
          <a:xfrm>
            <a:off x="107577" y="608411"/>
            <a:ext cx="7102650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altLang="ko-KR" dirty="0"/>
              <a:t>Reliability analysis</a:t>
            </a:r>
            <a:endParaRPr lang="en-US" altLang="ko-KR" dirty="0"/>
          </a:p>
          <a:p>
            <a:pPr marL="285750" indent="73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 Internal consistency of the Category (Cronbach’s alpha): .994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A852C-9339-42CA-B931-401478E719D0}"/>
              </a:ext>
            </a:extLst>
          </p:cNvPr>
          <p:cNvSpPr txBox="1"/>
          <p:nvPr/>
        </p:nvSpPr>
        <p:spPr>
          <a:xfrm>
            <a:off x="107577" y="4516831"/>
            <a:ext cx="2412776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2) </a:t>
            </a:r>
            <a:r>
              <a:rPr lang="en-GB" altLang="ko-KR" dirty="0"/>
              <a:t>Frequency analysis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C3B4C-89A7-4FE8-B438-035F97693640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GB" altLang="ko-KR" sz="1800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ECD9F2-4DA8-4481-9E1A-7EBCCE27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80" y="4982972"/>
            <a:ext cx="6525091" cy="127855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754C85A-9A54-4068-B51C-687EA930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92" y="1601833"/>
            <a:ext cx="6613349" cy="26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52EEE6A-BA93-4004-A168-E9DC8ED1BAB7}"/>
              </a:ext>
            </a:extLst>
          </p:cNvPr>
          <p:cNvSpPr txBox="1"/>
          <p:nvPr/>
        </p:nvSpPr>
        <p:spPr>
          <a:xfrm>
            <a:off x="133595" y="535499"/>
            <a:ext cx="10197367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&lt; 1. </a:t>
            </a:r>
            <a:r>
              <a:rPr lang="en-US" altLang="ko-KR" sz="1800" b="1" dirty="0"/>
              <a:t>Distribution of high school students’ interest in particle physics &gt;</a:t>
            </a:r>
            <a:endParaRPr lang="ko-KR" altLang="en-US" b="1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9AC22552-209D-4871-B7ED-F310121F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49087"/>
              </p:ext>
            </p:extLst>
          </p:nvPr>
        </p:nvGraphicFramePr>
        <p:xfrm>
          <a:off x="559178" y="1096571"/>
          <a:ext cx="3886835" cy="525780"/>
        </p:xfrm>
        <a:graphic>
          <a:graphicData uri="http://schemas.openxmlformats.org/drawingml/2006/table">
            <a:tbl>
              <a:tblPr/>
              <a:tblGrid>
                <a:gridCol w="1685925">
                  <a:extLst>
                    <a:ext uri="{9D8B030D-6E8A-4147-A177-3AD203B41FA5}">
                      <a16:colId xmlns:a16="http://schemas.microsoft.com/office/drawing/2014/main" val="412629486"/>
                    </a:ext>
                  </a:extLst>
                </a:gridCol>
                <a:gridCol w="1078484">
                  <a:extLst>
                    <a:ext uri="{9D8B030D-6E8A-4147-A177-3AD203B41FA5}">
                      <a16:colId xmlns:a16="http://schemas.microsoft.com/office/drawing/2014/main" val="1045275368"/>
                    </a:ext>
                  </a:extLst>
                </a:gridCol>
                <a:gridCol w="1122426">
                  <a:extLst>
                    <a:ext uri="{9D8B030D-6E8A-4147-A177-3AD203B41FA5}">
                      <a16:colId xmlns:a16="http://schemas.microsoft.com/office/drawing/2014/main" val="2925592819"/>
                    </a:ext>
                  </a:extLst>
                </a:gridCol>
              </a:tblGrid>
              <a:tr h="158877"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1020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mean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s.d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102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ko-KR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Interest in particles</a:t>
                      </a:r>
                      <a:endParaRPr lang="ko-KR" altLang="en-US" sz="1100" kern="0" spc="0" dirty="0">
                        <a:solidFill>
                          <a:srgbClr val="01020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2.77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10205"/>
                          </a:solidFill>
                          <a:effectLst/>
                          <a:latin typeface="+mn-ea"/>
                          <a:ea typeface="+mn-ea"/>
                        </a:rPr>
                        <a:t>1.16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8383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14AACC-753D-4209-9810-7D4DD8108C0C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</a:t>
            </a:r>
            <a:r>
              <a:rPr lang="en-US" altLang="ko-KR" sz="1800" b="1">
                <a:solidFill>
                  <a:schemeClr val="bg1"/>
                </a:solidFill>
              </a:rPr>
              <a:t>. </a:t>
            </a:r>
            <a:r>
              <a:rPr lang="en-GB" altLang="ko-KR" sz="1800" b="1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9A55966-A29B-483F-B52A-FDA6319DC923}"/>
              </a:ext>
            </a:extLst>
          </p:cNvPr>
          <p:cNvGrpSpPr/>
          <p:nvPr/>
        </p:nvGrpSpPr>
        <p:grpSpPr>
          <a:xfrm>
            <a:off x="432814" y="1664345"/>
            <a:ext cx="4651892" cy="2986066"/>
            <a:chOff x="354699" y="2671722"/>
            <a:chExt cx="4651892" cy="298606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992709BD-C403-46FC-AD9A-B513BBFD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699" y="2671722"/>
              <a:ext cx="4651892" cy="2986066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5AE4FF2-509E-40A4-A9A8-0CBFA2E20034}"/>
                </a:ext>
              </a:extLst>
            </p:cNvPr>
            <p:cNvSpPr/>
            <p:nvPr/>
          </p:nvSpPr>
          <p:spPr>
            <a:xfrm>
              <a:off x="369454" y="4454149"/>
              <a:ext cx="4637137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486B7C6-B9FA-42BB-AE84-D53C93BDCFE7}"/>
                </a:ext>
              </a:extLst>
            </p:cNvPr>
            <p:cNvSpPr/>
            <p:nvPr/>
          </p:nvSpPr>
          <p:spPr>
            <a:xfrm>
              <a:off x="369454" y="4210792"/>
              <a:ext cx="4637137" cy="228600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27179C1-9AAF-4E2D-B826-B332F3EB6739}"/>
                </a:ext>
              </a:extLst>
            </p:cNvPr>
            <p:cNvSpPr/>
            <p:nvPr/>
          </p:nvSpPr>
          <p:spPr>
            <a:xfrm>
              <a:off x="369454" y="4942083"/>
              <a:ext cx="4637137" cy="228600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3EE446E-41BC-4160-AC13-A4730FFDAD22}"/>
                </a:ext>
              </a:extLst>
            </p:cNvPr>
            <p:cNvSpPr/>
            <p:nvPr/>
          </p:nvSpPr>
          <p:spPr>
            <a:xfrm>
              <a:off x="369454" y="4698116"/>
              <a:ext cx="4637137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74CD961D-F03F-4DA0-AFEC-495D719E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29" y="1687963"/>
            <a:ext cx="4852670" cy="29537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DE1EBF-B1DC-4E5E-8710-B313D341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1" y="4888322"/>
            <a:ext cx="5238679" cy="150690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77C8CF-A64F-4A58-9DFD-E097FF25D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29" y="4851000"/>
            <a:ext cx="5536311" cy="16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1E2D45-A2E9-4277-9195-A9057D72830B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</a:t>
            </a:r>
            <a:r>
              <a:rPr lang="en-US" altLang="ko-KR" sz="1800" b="1">
                <a:solidFill>
                  <a:schemeClr val="bg1"/>
                </a:solidFill>
              </a:rPr>
              <a:t>. </a:t>
            </a:r>
            <a:r>
              <a:rPr lang="en-GB" altLang="ko-KR" sz="1800" b="1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240122-0DE7-4BF0-977F-B25D1523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15" y="744582"/>
            <a:ext cx="5698699" cy="596873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5924116-A448-44F7-B73F-AEB4BEAED27D}"/>
              </a:ext>
            </a:extLst>
          </p:cNvPr>
          <p:cNvSpPr/>
          <p:nvPr/>
        </p:nvSpPr>
        <p:spPr>
          <a:xfrm>
            <a:off x="6186797" y="1030795"/>
            <a:ext cx="5632710" cy="1161019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73F1AA-D81A-4772-88D8-052CE3DFF108}"/>
              </a:ext>
            </a:extLst>
          </p:cNvPr>
          <p:cNvSpPr/>
          <p:nvPr/>
        </p:nvSpPr>
        <p:spPr>
          <a:xfrm>
            <a:off x="6215077" y="5591330"/>
            <a:ext cx="5632710" cy="1037144"/>
          </a:xfrm>
          <a:prstGeom prst="rect">
            <a:avLst/>
          </a:prstGeom>
          <a:solidFill>
            <a:srgbClr val="00B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2A6F8-F1FE-4B4B-A4A7-405F361528DD}"/>
              </a:ext>
            </a:extLst>
          </p:cNvPr>
          <p:cNvSpPr txBox="1"/>
          <p:nvPr/>
        </p:nvSpPr>
        <p:spPr>
          <a:xfrm>
            <a:off x="107577" y="375250"/>
            <a:ext cx="10197367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&lt; 1. Distribution of high school students’ interest in particle physics &gt;</a:t>
            </a:r>
            <a:endParaRPr lang="ko-KR" altLang="en-US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53CC143-2649-45EF-B4D2-7C83811B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" y="943107"/>
            <a:ext cx="5206343" cy="272309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356E83-99B6-44A0-98AA-4380951E2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5" y="3820039"/>
            <a:ext cx="5861583" cy="27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6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81A8BB-2F3B-47A8-9177-87DE3F0847AA}"/>
              </a:ext>
            </a:extLst>
          </p:cNvPr>
          <p:cNvSpPr txBox="1"/>
          <p:nvPr/>
        </p:nvSpPr>
        <p:spPr>
          <a:xfrm>
            <a:off x="0" y="485538"/>
            <a:ext cx="1219200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&lt; 2. Differences </a:t>
            </a:r>
            <a:r>
              <a:rPr lang="en-US" altLang="ko-KR" sz="1600" b="1" dirty="0"/>
              <a:t>in</a:t>
            </a:r>
            <a:r>
              <a:rPr lang="en-US" altLang="ko-KR" b="1" dirty="0"/>
              <a:t> the distribution of high school students’ interest in particle physics</a:t>
            </a:r>
            <a:r>
              <a:rPr lang="ko-KR" altLang="en-US" b="1" dirty="0"/>
              <a:t> </a:t>
            </a:r>
            <a:r>
              <a:rPr lang="en-US" altLang="ko-KR" b="1" dirty="0"/>
              <a:t>– by elective subject&gt;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79A1A-E8AA-4675-A627-503532DBD057}"/>
              </a:ext>
            </a:extLst>
          </p:cNvPr>
          <p:cNvSpPr txBox="1"/>
          <p:nvPr/>
        </p:nvSpPr>
        <p:spPr>
          <a:xfrm>
            <a:off x="2386028" y="3121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</a:t>
            </a:r>
            <a:r>
              <a:rPr lang="en-GB" altLang="ko-KR" sz="1400" dirty="0"/>
              <a:t>Science</a:t>
            </a:r>
            <a:r>
              <a:rPr lang="en-US" altLang="ko-KR" sz="1400" dirty="0"/>
              <a:t>&gt;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0C9D0-C7A1-44FC-B152-E0B117B3199C}"/>
              </a:ext>
            </a:extLst>
          </p:cNvPr>
          <p:cNvSpPr txBox="1"/>
          <p:nvPr/>
        </p:nvSpPr>
        <p:spPr>
          <a:xfrm>
            <a:off x="7892280" y="3121222"/>
            <a:ext cx="155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</a:t>
            </a:r>
            <a:r>
              <a:rPr lang="en-GB" altLang="ko-KR" sz="1400" dirty="0"/>
              <a:t>Social Studies</a:t>
            </a:r>
            <a:r>
              <a:rPr lang="en-US" altLang="ko-KR" sz="1400" dirty="0"/>
              <a:t>&gt;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B2EE1-2C2A-4F5B-B696-ECCD4AF90599}"/>
              </a:ext>
            </a:extLst>
          </p:cNvPr>
          <p:cNvSpPr txBox="1"/>
          <p:nvPr/>
        </p:nvSpPr>
        <p:spPr>
          <a:xfrm>
            <a:off x="107577" y="59387"/>
            <a:ext cx="758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800" b="1" dirty="0">
                <a:solidFill>
                  <a:schemeClr val="bg1"/>
                </a:solidFill>
              </a:rPr>
              <a:t>3. </a:t>
            </a:r>
            <a:r>
              <a:rPr lang="en-GB" altLang="ko-KR" sz="1800" b="1" dirty="0">
                <a:solidFill>
                  <a:schemeClr val="bg1"/>
                </a:solidFill>
              </a:rPr>
              <a:t>Results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387E709-12B6-46DF-B604-B41DA2A9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0" y="1048839"/>
            <a:ext cx="5651124" cy="207238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CFEE2FD-5E51-442E-B0F2-813243F89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33" y="1080296"/>
            <a:ext cx="5439512" cy="204092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24DEBE1-26A6-458C-849D-D126F9C34619}"/>
              </a:ext>
            </a:extLst>
          </p:cNvPr>
          <p:cNvSpPr/>
          <p:nvPr/>
        </p:nvSpPr>
        <p:spPr>
          <a:xfrm>
            <a:off x="513551" y="1272412"/>
            <a:ext cx="5564069" cy="654125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A8BC36B-241E-4BE6-A0B3-908815155C0A}"/>
              </a:ext>
            </a:extLst>
          </p:cNvPr>
          <p:cNvSpPr/>
          <p:nvPr/>
        </p:nvSpPr>
        <p:spPr>
          <a:xfrm>
            <a:off x="6322875" y="1272411"/>
            <a:ext cx="5330455" cy="654125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B4EC0ED-5DD3-40F6-95AA-B8520EF47EC0}"/>
              </a:ext>
            </a:extLst>
          </p:cNvPr>
          <p:cNvSpPr/>
          <p:nvPr/>
        </p:nvSpPr>
        <p:spPr>
          <a:xfrm>
            <a:off x="550703" y="2747391"/>
            <a:ext cx="5330455" cy="187815"/>
          </a:xfrm>
          <a:prstGeom prst="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77E5240-88C8-42A8-B5F7-DE5390E8A47F}"/>
              </a:ext>
            </a:extLst>
          </p:cNvPr>
          <p:cNvSpPr/>
          <p:nvPr/>
        </p:nvSpPr>
        <p:spPr>
          <a:xfrm>
            <a:off x="6354761" y="2099797"/>
            <a:ext cx="5330455" cy="187815"/>
          </a:xfrm>
          <a:prstGeom prst="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D4EA8C-245C-4C30-9A38-8E046AAF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72" y="3658350"/>
            <a:ext cx="4953480" cy="6227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6F49FA-EBC8-4812-A3F4-34246AA5D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02" y="4510423"/>
            <a:ext cx="5444057" cy="99770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6B0B197-3C50-4B2C-9696-265AC9638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441" y="3846946"/>
            <a:ext cx="4632957" cy="2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와이드스크린</PresentationFormat>
  <Paragraphs>155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함초롬바탕</vt:lpstr>
      <vt:lpstr>Arial</vt:lpstr>
      <vt:lpstr>Comic Sans MS</vt:lpstr>
      <vt:lpstr>PT serif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2025-05-20T04:37:51Z</dcterms:created>
  <dcterms:modified xsi:type="dcterms:W3CDTF">2025-05-30T00:59:19Z</dcterms:modified>
</cp:coreProperties>
</file>