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E9222-972F-4408-B1B9-CDD68A1E1A92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5863D-779D-4E74-9867-742FC110A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9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5863D-779D-4E74-9867-742FC110A8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9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5863D-779D-4E74-9867-742FC110A8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0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331D4-1786-D4C6-372D-B4C2B8095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E17217-348A-8289-F10D-DF325E526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4C2EA-40B8-6E34-5867-0FC8B97C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7E4DE-6E19-011C-D7AC-3EA60C65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11F98C-9257-9FAA-3B0A-615712E9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96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9517E-E41F-73EB-83E1-BB7F0CB2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D5F527-2613-104B-A0AD-F1C4C364B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8264FA-48A2-E8E3-D906-FCD4D705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6136E-3C89-E2C9-1617-38438DD5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FCA86-FCB3-FB90-4ECE-E1EBDB3E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2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49D11C4-A1BE-967D-0DBD-AF95A5104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2417E2-F828-3726-77F0-8B63DF9F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18DDE-5676-66B7-0197-A7939437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01AA27-8CEE-C243-BEA5-AC37583A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58099-BC8F-437C-2B9C-69AE4828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02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58A8ED-EC4F-B07C-D780-7D2F45C0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0C2B76-1F38-FC8F-A6BA-9451EF119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D6A1E2-7981-DAD5-1475-9F966CB5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C9721-C550-0F21-30DE-25A20CF4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1749B1-74DA-22FF-CFEB-9ED585F4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D4779-1649-A255-56D9-36224B0C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E7F53B-51C6-4EFB-21E1-90F795EA3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FB09B2-C05B-C286-4446-3A095DA8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0F6EF5-775B-AC0F-5BD8-64D41F38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915137-B659-ECBA-F232-6ABF67F7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52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55BD1-EDA8-4EA4-40AA-3C813AF1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C8CA55-9789-D794-6DD0-8A5996A7E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920DDE-05C1-A01F-E09F-91E1B7B12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ED49C4-2CB6-FFBD-0B69-86ED650B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9CEF99-5469-B6B3-409B-72930C4C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9EA903-58E3-1412-34AB-C2991D35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69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94D35-3EEA-858D-51E8-6141D2A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265A-54B8-4184-F975-6F0CF0A20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005457-4B5C-243B-E310-51F25649D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D8BF7C-8915-EEB3-8FD7-E344063B7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996835-DEF5-42F5-9B1B-6904A574B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1FC20B-3873-31A0-7719-97D39A34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600CAA-97A8-464E-43A5-DBB46296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6643484-4DA7-4516-54C2-E80A2E63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0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9120A-CE36-2931-6BB7-200D4588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750A71-BD13-9D71-6707-A42C87FE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86ABF1-91F2-B0CD-F49D-115A6A51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8D48C9-E474-FC99-C32B-B04F8EA6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6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AD682A-2C25-5803-B74C-2E8AF08F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13F70B-B9D2-6F03-970A-AD9CA1CB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30E1A0-7FB5-8B38-F33A-833C8194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03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D7DE4C-7750-DC08-A594-603A9765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105B-6D0C-6E44-26FC-BB179583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7557D1-5CD5-5F4E-392E-5E6B5BDC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BB6378-8812-EFFE-43C6-8DAEA946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2AB6D0-1BDA-EA27-D160-CBE8A4E8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B6EA33-C97F-C47B-832D-5D7A6703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3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E522B-3A49-B3DD-F73B-6B3A5C5D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D71B1B0-8283-1A59-3963-C4FC682AE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12934D-3466-1B5D-4507-17B333B3C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E0CA94-9919-75F6-9F5D-6F471A2E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29E364-F697-5C46-E632-8EEB2236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50B18-59A2-3DE7-4C75-534CC908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44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A98E35-761A-E29D-24AB-CEDACDED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7A6624-6AE3-2269-3B2C-B97E87F1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02C52C-9249-5BD6-4EF2-ADE2B0A6F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4D24-E9F4-4A8A-AD5F-2DC04220250F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3DA70-F378-BF27-F858-58901D384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4E418A-F93C-234F-6D98-538368F27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B817-099C-4F53-865F-3D586BDCF9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49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PSFdatabas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PSFdatabas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.xml"/><Relationship Id="rId7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18.xml"/><Relationship Id="rId10" Type="http://schemas.openxmlformats.org/officeDocument/2006/relationships/image" Target="../media/image20.png"/><Relationship Id="rId4" Type="http://schemas.openxmlformats.org/officeDocument/2006/relationships/tags" Target="../tags/tag17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1.xml"/><Relationship Id="rId7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23.xml"/><Relationship Id="rId10" Type="http://schemas.openxmlformats.org/officeDocument/2006/relationships/image" Target="../media/image24.png"/><Relationship Id="rId4" Type="http://schemas.openxmlformats.org/officeDocument/2006/relationships/tags" Target="../tags/tag22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nds.iaea.org/PSFdataba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27D1730-D9EE-1F56-A146-0ABE2FBC0BCE}"/>
              </a:ext>
            </a:extLst>
          </p:cNvPr>
          <p:cNvSpPr txBox="1"/>
          <p:nvPr/>
        </p:nvSpPr>
        <p:spPr>
          <a:xfrm>
            <a:off x="1773765" y="1573649"/>
            <a:ext cx="8644467" cy="162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 of the Low-Energy Enhancement in the </a:t>
            </a:r>
            <a:r>
              <a:rPr lang="el-GR" altLang="zh-C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Strength Function</a:t>
            </a:r>
            <a:endParaRPr lang="zh-CN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05081A-6528-2371-B745-FF1D8A04E523}"/>
              </a:ext>
            </a:extLst>
          </p:cNvPr>
          <p:cNvSpPr txBox="1"/>
          <p:nvPr/>
        </p:nvSpPr>
        <p:spPr>
          <a:xfrm>
            <a:off x="4876799" y="447040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Fang-Qi Chen</a:t>
            </a:r>
            <a:endParaRPr lang="zh-CN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102A42-2D63-8D90-54E7-52FF7FF91F7F}"/>
              </a:ext>
            </a:extLst>
          </p:cNvPr>
          <p:cNvSpPr txBox="1"/>
          <p:nvPr/>
        </p:nvSpPr>
        <p:spPr>
          <a:xfrm>
            <a:off x="4444999" y="5122911"/>
            <a:ext cx="3488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Lanzhou University</a:t>
            </a:r>
            <a:endParaRPr lang="zh-CN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5542AF-19CE-70DB-5C3D-CE9BCF1D2EF4}"/>
              </a:ext>
            </a:extLst>
          </p:cNvPr>
          <p:cNvSpPr txBox="1"/>
          <p:nvPr/>
        </p:nvSpPr>
        <p:spPr>
          <a:xfrm>
            <a:off x="0" y="74200"/>
            <a:ext cx="963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29</a:t>
            </a:r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Nuclear Physics Conference, May 25-30</a:t>
            </a:r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2025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9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35CBF5-DF26-C050-AAC6-2405C331AAF2}"/>
              </a:ext>
            </a:extLst>
          </p:cNvPr>
          <p:cNvSpPr txBox="1"/>
          <p:nvPr/>
        </p:nvSpPr>
        <p:spPr>
          <a:xfrm>
            <a:off x="127000" y="129401"/>
            <a:ext cx="10659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 towards free scissors motion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1C7305-FFEE-CABB-20B1-CAC8CF25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" y="1194358"/>
            <a:ext cx="12160629" cy="33357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531682-149A-3B37-1646-6F9173F52400}"/>
              </a:ext>
            </a:extLst>
          </p:cNvPr>
          <p:cNvSpPr txBox="1"/>
          <p:nvPr/>
        </p:nvSpPr>
        <p:spPr>
          <a:xfrm>
            <a:off x="6142579" y="886503"/>
            <a:ext cx="1096433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0+ 3rd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87CBB9-AF8D-4537-10EF-68474D43BFE4}"/>
              </a:ext>
            </a:extLst>
          </p:cNvPr>
          <p:cNvSpPr txBox="1"/>
          <p:nvPr/>
        </p:nvSpPr>
        <p:spPr>
          <a:xfrm>
            <a:off x="9882355" y="891557"/>
            <a:ext cx="13208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1+ 2nd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DF7F9C6-AD67-9D32-E71F-CD6FF1281501}"/>
              </a:ext>
            </a:extLst>
          </p:cNvPr>
          <p:cNvCxnSpPr/>
          <p:nvPr/>
        </p:nvCxnSpPr>
        <p:spPr>
          <a:xfrm>
            <a:off x="7103545" y="1194358"/>
            <a:ext cx="2787277" cy="0"/>
          </a:xfrm>
          <a:prstGeom prst="straightConnector1">
            <a:avLst/>
          </a:prstGeom>
          <a:ln w="254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7CA6E1D-A538-3BF6-E75F-2C2D4BEDABA8}"/>
              </a:ext>
            </a:extLst>
          </p:cNvPr>
          <p:cNvSpPr txBox="1"/>
          <p:nvPr/>
        </p:nvSpPr>
        <p:spPr>
          <a:xfrm>
            <a:off x="7128946" y="670073"/>
            <a:ext cx="273723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M1 transition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9187F2-6892-BDC5-06B5-BF16746A056B}"/>
              </a:ext>
            </a:extLst>
          </p:cNvPr>
          <p:cNvSpPr/>
          <p:nvPr/>
        </p:nvSpPr>
        <p:spPr>
          <a:xfrm>
            <a:off x="6142579" y="897660"/>
            <a:ext cx="952499" cy="49481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D9BDAA9-0883-49B1-08F7-EF1E08D2FD47}"/>
              </a:ext>
            </a:extLst>
          </p:cNvPr>
          <p:cNvSpPr/>
          <p:nvPr/>
        </p:nvSpPr>
        <p:spPr>
          <a:xfrm>
            <a:off x="9916223" y="897660"/>
            <a:ext cx="1001551" cy="4863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077986-7C7E-D156-D1FE-E417A1CA5614}"/>
              </a:ext>
            </a:extLst>
          </p:cNvPr>
          <p:cNvSpPr txBox="1"/>
          <p:nvPr/>
        </p:nvSpPr>
        <p:spPr>
          <a:xfrm>
            <a:off x="347134" y="886651"/>
            <a:ext cx="680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 of the scissors angle: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3A5D6F-B76B-A359-7D62-E217F123B5AA}"/>
              </a:ext>
            </a:extLst>
          </p:cNvPr>
          <p:cNvSpPr txBox="1"/>
          <p:nvPr/>
        </p:nvSpPr>
        <p:spPr>
          <a:xfrm>
            <a:off x="804331" y="4530084"/>
            <a:ext cx="187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oscillator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CD7693-1DE8-7137-5342-9E083B93986B}"/>
              </a:ext>
            </a:extLst>
          </p:cNvPr>
          <p:cNvSpPr txBox="1"/>
          <p:nvPr/>
        </p:nvSpPr>
        <p:spPr>
          <a:xfrm>
            <a:off x="1032742" y="1771712"/>
            <a:ext cx="150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limit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8F2FDC-6A05-DE4B-33C2-8D96C7EAC071}"/>
              </a:ext>
            </a:extLst>
          </p:cNvPr>
          <p:cNvSpPr txBox="1"/>
          <p:nvPr/>
        </p:nvSpPr>
        <p:spPr>
          <a:xfrm>
            <a:off x="3183467" y="1771713"/>
            <a:ext cx="187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8D7D9D-8392-A5CD-5990-5584E3CDA021}"/>
              </a:ext>
            </a:extLst>
          </p:cNvPr>
          <p:cNvSpPr txBox="1"/>
          <p:nvPr/>
        </p:nvSpPr>
        <p:spPr>
          <a:xfrm>
            <a:off x="2963333" y="4513571"/>
            <a:ext cx="187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Almost harmonic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FF1A2A-3F4B-5BD2-A447-997EDB51CC55}"/>
              </a:ext>
            </a:extLst>
          </p:cNvPr>
          <p:cNvSpPr txBox="1"/>
          <p:nvPr/>
        </p:nvSpPr>
        <p:spPr>
          <a:xfrm>
            <a:off x="5264162" y="1813843"/>
            <a:ext cx="183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Intermediate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F07FA2-1AAC-6C89-4F3F-7FFB21F4A769}"/>
              </a:ext>
            </a:extLst>
          </p:cNvPr>
          <p:cNvSpPr txBox="1"/>
          <p:nvPr/>
        </p:nvSpPr>
        <p:spPr>
          <a:xfrm>
            <a:off x="7383137" y="1848692"/>
            <a:ext cx="183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BBDE31-D740-787D-3AFD-3AC6E12D1564}"/>
              </a:ext>
            </a:extLst>
          </p:cNvPr>
          <p:cNvSpPr txBox="1"/>
          <p:nvPr/>
        </p:nvSpPr>
        <p:spPr>
          <a:xfrm>
            <a:off x="9696089" y="2283367"/>
            <a:ext cx="150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limit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8B456D-F72F-9A26-0139-3BFD0EAA94BB}"/>
              </a:ext>
            </a:extLst>
          </p:cNvPr>
          <p:cNvSpPr txBox="1"/>
          <p:nvPr/>
        </p:nvSpPr>
        <p:spPr>
          <a:xfrm>
            <a:off x="4922319" y="4530503"/>
            <a:ext cx="252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anharmonicity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2F244D-D2EE-735B-2990-78A42E026A7E}"/>
              </a:ext>
            </a:extLst>
          </p:cNvPr>
          <p:cNvSpPr txBox="1"/>
          <p:nvPr/>
        </p:nvSpPr>
        <p:spPr>
          <a:xfrm>
            <a:off x="7029090" y="4565021"/>
            <a:ext cx="276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Closer to free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A72B3E0-5BCA-A0A0-2D0D-582C3903C5CF}"/>
              </a:ext>
            </a:extLst>
          </p:cNvPr>
          <p:cNvSpPr txBox="1"/>
          <p:nvPr/>
        </p:nvSpPr>
        <p:spPr>
          <a:xfrm>
            <a:off x="9431867" y="4590419"/>
            <a:ext cx="276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390BD4-B1A2-0CF9-F935-DEF734114210}"/>
              </a:ext>
            </a:extLst>
          </p:cNvPr>
          <p:cNvSpPr txBox="1"/>
          <p:nvPr/>
        </p:nvSpPr>
        <p:spPr>
          <a:xfrm>
            <a:off x="359832" y="5852633"/>
            <a:ext cx="427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scissors oscillation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48283B-08BE-EF18-4FF9-C00AED9504B7}"/>
              </a:ext>
            </a:extLst>
          </p:cNvPr>
          <p:cNvSpPr txBox="1"/>
          <p:nvPr/>
        </p:nvSpPr>
        <p:spPr>
          <a:xfrm>
            <a:off x="8914356" y="5808135"/>
            <a:ext cx="291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1016920-B548-C6BA-69FA-49A758AA668E}"/>
              </a:ext>
            </a:extLst>
          </p:cNvPr>
          <p:cNvCxnSpPr/>
          <p:nvPr/>
        </p:nvCxnSpPr>
        <p:spPr>
          <a:xfrm>
            <a:off x="4119034" y="6083465"/>
            <a:ext cx="4795322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3EBBAE5-6727-E9C5-8398-845E285A4140}"/>
              </a:ext>
            </a:extLst>
          </p:cNvPr>
          <p:cNvSpPr txBox="1"/>
          <p:nvPr/>
        </p:nvSpPr>
        <p:spPr>
          <a:xfrm>
            <a:off x="4842937" y="5595906"/>
            <a:ext cx="371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Deformation decreases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828ADF81-03B8-82EA-CD85-B15B9EA84E6A}"/>
              </a:ext>
            </a:extLst>
          </p:cNvPr>
          <p:cNvSpPr/>
          <p:nvPr/>
        </p:nvSpPr>
        <p:spPr>
          <a:xfrm>
            <a:off x="287867" y="5480686"/>
            <a:ext cx="11768666" cy="970914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1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86C4F7-6703-9C87-6B6A-84562BF22362}"/>
              </a:ext>
            </a:extLst>
          </p:cNvPr>
          <p:cNvSpPr txBox="1"/>
          <p:nvPr/>
        </p:nvSpPr>
        <p:spPr>
          <a:xfrm>
            <a:off x="93134" y="101600"/>
            <a:ext cx="8288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the scissors motion becomes free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2A1115-E6E8-ECF0-1BAE-BA1CB5C4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22" y="1731249"/>
            <a:ext cx="1958939" cy="17637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03F52A-13C1-60DC-1402-2289D04B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071" y="3494979"/>
            <a:ext cx="2547991" cy="26404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FFA727-30B0-C52F-B1EB-E091C7F98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638" y="1958483"/>
            <a:ext cx="1273996" cy="1458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4B9FF9-EAA6-7035-9555-E07213E91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357" y="3434583"/>
            <a:ext cx="2534292" cy="25925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4AD614D-0ED4-CCB0-909C-161B447EB401}"/>
              </a:ext>
            </a:extLst>
          </p:cNvPr>
          <p:cNvSpPr txBox="1"/>
          <p:nvPr/>
        </p:nvSpPr>
        <p:spPr>
          <a:xfrm>
            <a:off x="1811866" y="1297643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C4EC3F-5B30-42E6-8E68-F65FC749543E}"/>
              </a:ext>
            </a:extLst>
          </p:cNvPr>
          <p:cNvSpPr txBox="1"/>
          <p:nvPr/>
        </p:nvSpPr>
        <p:spPr>
          <a:xfrm>
            <a:off x="939800" y="789146"/>
            <a:ext cx="19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angle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FF9896-DBE8-A46B-4562-91D74CF500F7}"/>
              </a:ext>
            </a:extLst>
          </p:cNvPr>
          <p:cNvSpPr txBox="1"/>
          <p:nvPr/>
        </p:nvSpPr>
        <p:spPr>
          <a:xfrm>
            <a:off x="4235821" y="773958"/>
            <a:ext cx="44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n-p spatial overlap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934ACC-174B-C601-D0DF-EE98BDACCFEA}"/>
              </a:ext>
            </a:extLst>
          </p:cNvPr>
          <p:cNvSpPr txBox="1"/>
          <p:nvPr/>
        </p:nvSpPr>
        <p:spPr>
          <a:xfrm>
            <a:off x="9093200" y="778935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D2664E4-ACA9-5B4C-3C0A-D513DC01A211}"/>
              </a:ext>
            </a:extLst>
          </p:cNvPr>
          <p:cNvCxnSpPr>
            <a:stCxn id="12" idx="3"/>
          </p:cNvCxnSpPr>
          <p:nvPr/>
        </p:nvCxnSpPr>
        <p:spPr>
          <a:xfrm flipV="1">
            <a:off x="2937934" y="1019978"/>
            <a:ext cx="1151466" cy="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02A4B35-6FE7-63A7-33A4-8754EEBD279D}"/>
              </a:ext>
            </a:extLst>
          </p:cNvPr>
          <p:cNvCxnSpPr/>
          <p:nvPr/>
        </p:nvCxnSpPr>
        <p:spPr>
          <a:xfrm flipV="1">
            <a:off x="7848602" y="1025665"/>
            <a:ext cx="1151466" cy="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F522154-15C7-FAEE-6ACB-32830ABB8525}"/>
              </a:ext>
            </a:extLst>
          </p:cNvPr>
          <p:cNvSpPr txBox="1"/>
          <p:nvPr/>
        </p:nvSpPr>
        <p:spPr>
          <a:xfrm>
            <a:off x="250517" y="1856951"/>
            <a:ext cx="240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Sharp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reduction of n-p overlap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31712AB6-EF70-83C2-4CF2-D5812277907D}"/>
              </a:ext>
            </a:extLst>
          </p:cNvPr>
          <p:cNvSpPr/>
          <p:nvPr/>
        </p:nvSpPr>
        <p:spPr>
          <a:xfrm>
            <a:off x="1151467" y="2777066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E2B6CDD-B28E-64FB-3C50-9092452653FF}"/>
              </a:ext>
            </a:extLst>
          </p:cNvPr>
          <p:cNvSpPr txBox="1"/>
          <p:nvPr/>
        </p:nvSpPr>
        <p:spPr>
          <a:xfrm>
            <a:off x="231474" y="3264146"/>
            <a:ext cx="261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DA16FDD8-1530-D0DB-DED3-DA032E6692AD}"/>
              </a:ext>
            </a:extLst>
          </p:cNvPr>
          <p:cNvSpPr/>
          <p:nvPr/>
        </p:nvSpPr>
        <p:spPr>
          <a:xfrm>
            <a:off x="1117602" y="3814959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36A5F75-68AF-BB4F-4344-45ED60889D2D}"/>
              </a:ext>
            </a:extLst>
          </p:cNvPr>
          <p:cNvSpPr txBox="1"/>
          <p:nvPr/>
        </p:nvSpPr>
        <p:spPr>
          <a:xfrm>
            <a:off x="96568" y="4345076"/>
            <a:ext cx="292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Steep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surface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D15C032C-8277-0201-D65D-CBD2480494C1}"/>
              </a:ext>
            </a:extLst>
          </p:cNvPr>
          <p:cNvSpPr/>
          <p:nvPr/>
        </p:nvSpPr>
        <p:spPr>
          <a:xfrm>
            <a:off x="1109135" y="4891979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30BF5B5-D7BB-932B-60FD-711B1F194626}"/>
              </a:ext>
            </a:extLst>
          </p:cNvPr>
          <p:cNvSpPr txBox="1"/>
          <p:nvPr/>
        </p:nvSpPr>
        <p:spPr>
          <a:xfrm>
            <a:off x="206072" y="5348551"/>
            <a:ext cx="242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 confined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02C0589-8B26-EF82-0276-AD79EF43905B}"/>
              </a:ext>
            </a:extLst>
          </p:cNvPr>
          <p:cNvSpPr txBox="1"/>
          <p:nvPr/>
        </p:nvSpPr>
        <p:spPr>
          <a:xfrm>
            <a:off x="7264400" y="1289179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deformation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C1BFA51-49E4-DA69-40B3-D115A127E4F9}"/>
              </a:ext>
            </a:extLst>
          </p:cNvPr>
          <p:cNvSpPr txBox="1"/>
          <p:nvPr/>
        </p:nvSpPr>
        <p:spPr>
          <a:xfrm>
            <a:off x="6019801" y="1890816"/>
            <a:ext cx="240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Mild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reduction of n-p overlap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60097C1D-51B7-BF47-9D9D-EF093ABFBF9B}"/>
              </a:ext>
            </a:extLst>
          </p:cNvPr>
          <p:cNvSpPr/>
          <p:nvPr/>
        </p:nvSpPr>
        <p:spPr>
          <a:xfrm>
            <a:off x="7018868" y="2840813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DC10098-C017-551F-A00D-95DE431AD7B9}"/>
              </a:ext>
            </a:extLst>
          </p:cNvPr>
          <p:cNvSpPr txBox="1"/>
          <p:nvPr/>
        </p:nvSpPr>
        <p:spPr>
          <a:xfrm>
            <a:off x="6019801" y="3245050"/>
            <a:ext cx="261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cost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40BC17C7-DB61-EAB4-37BF-C0B52A72817E}"/>
              </a:ext>
            </a:extLst>
          </p:cNvPr>
          <p:cNvSpPr/>
          <p:nvPr/>
        </p:nvSpPr>
        <p:spPr>
          <a:xfrm>
            <a:off x="7018868" y="3789336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26E2483-65CB-2EF4-6FFB-CA2D61B284A7}"/>
              </a:ext>
            </a:extLst>
          </p:cNvPr>
          <p:cNvSpPr txBox="1"/>
          <p:nvPr/>
        </p:nvSpPr>
        <p:spPr>
          <a:xfrm>
            <a:off x="5803101" y="4326391"/>
            <a:ext cx="292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Flat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surface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箭头: 下 32">
            <a:extLst>
              <a:ext uri="{FF2B5EF4-FFF2-40B4-BE49-F238E27FC236}">
                <a16:creationId xmlns:a16="http://schemas.microsoft.com/office/drawing/2014/main" id="{B7C56C43-D4B5-FA90-ED90-B4821E41792C}"/>
              </a:ext>
            </a:extLst>
          </p:cNvPr>
          <p:cNvSpPr/>
          <p:nvPr/>
        </p:nvSpPr>
        <p:spPr>
          <a:xfrm>
            <a:off x="7018868" y="4868419"/>
            <a:ext cx="406400" cy="423333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8398F98-E510-39AA-1983-FA0D4CD7BD0E}"/>
              </a:ext>
            </a:extLst>
          </p:cNvPr>
          <p:cNvSpPr txBox="1"/>
          <p:nvPr/>
        </p:nvSpPr>
        <p:spPr>
          <a:xfrm>
            <a:off x="5700055" y="5304440"/>
            <a:ext cx="292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free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55B77F5-29C2-E329-2C3B-1F601FC1249A}"/>
              </a:ext>
            </a:extLst>
          </p:cNvPr>
          <p:cNvSpPr txBox="1"/>
          <p:nvPr/>
        </p:nvSpPr>
        <p:spPr>
          <a:xfrm>
            <a:off x="749300" y="6311579"/>
            <a:ext cx="782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LEE: A simple geometrical effect due to weak deformation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5D39272-0DA5-97A8-B426-4F0BFC5F1F7B}"/>
              </a:ext>
            </a:extLst>
          </p:cNvPr>
          <p:cNvSpPr/>
          <p:nvPr/>
        </p:nvSpPr>
        <p:spPr>
          <a:xfrm>
            <a:off x="4859867" y="1634067"/>
            <a:ext cx="550333" cy="64346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DF72135-104D-61FA-41A8-74C1C0917250}"/>
              </a:ext>
            </a:extLst>
          </p:cNvPr>
          <p:cNvSpPr/>
          <p:nvPr/>
        </p:nvSpPr>
        <p:spPr>
          <a:xfrm>
            <a:off x="5012267" y="3285119"/>
            <a:ext cx="550333" cy="64346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AFA814C-22F0-200D-A20F-F58E0FEBA8C7}"/>
              </a:ext>
            </a:extLst>
          </p:cNvPr>
          <p:cNvSpPr txBox="1"/>
          <p:nvPr/>
        </p:nvSpPr>
        <p:spPr>
          <a:xfrm>
            <a:off x="8554357" y="6311579"/>
            <a:ext cx="292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……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8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4AD811-0776-DE21-2332-67ACB42FCDF5}"/>
              </a:ext>
            </a:extLst>
          </p:cNvPr>
          <p:cNvSpPr txBox="1"/>
          <p:nvPr/>
        </p:nvSpPr>
        <p:spPr>
          <a:xfrm>
            <a:off x="101601" y="50801"/>
            <a:ext cx="833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 underestimation of the LEE strength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88BAB8-51E0-B02B-5160-49F41E5A4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218266"/>
            <a:ext cx="7653868" cy="552867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BF3DA2BF-2979-771C-E1C5-8E89CF315F42}"/>
              </a:ext>
            </a:extLst>
          </p:cNvPr>
          <p:cNvSpPr/>
          <p:nvPr/>
        </p:nvSpPr>
        <p:spPr>
          <a:xfrm>
            <a:off x="1185334" y="2014351"/>
            <a:ext cx="694267" cy="6942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98C203C-5BBB-D278-D35C-9DC1A6EA498B}"/>
              </a:ext>
            </a:extLst>
          </p:cNvPr>
          <p:cNvSpPr/>
          <p:nvPr/>
        </p:nvSpPr>
        <p:spPr>
          <a:xfrm>
            <a:off x="4555067" y="1872397"/>
            <a:ext cx="694267" cy="6942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BDB5ED7-F711-F597-BFA6-D94E3C1D2A88}"/>
              </a:ext>
            </a:extLst>
          </p:cNvPr>
          <p:cNvSpPr/>
          <p:nvPr/>
        </p:nvSpPr>
        <p:spPr>
          <a:xfrm>
            <a:off x="1185333" y="4380646"/>
            <a:ext cx="694267" cy="6942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693051-B9F4-1057-261A-2744005DABDD}"/>
              </a:ext>
            </a:extLst>
          </p:cNvPr>
          <p:cNvSpPr/>
          <p:nvPr/>
        </p:nvSpPr>
        <p:spPr>
          <a:xfrm>
            <a:off x="5291668" y="4240947"/>
            <a:ext cx="694267" cy="34713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0864A4-6333-18C4-7D74-80821F8EEB89}"/>
              </a:ext>
            </a:extLst>
          </p:cNvPr>
          <p:cNvSpPr txBox="1"/>
          <p:nvPr/>
        </p:nvSpPr>
        <p:spPr>
          <a:xfrm>
            <a:off x="8305800" y="1552686"/>
            <a:ext cx="361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Underestimation of the LEE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A18E034-B563-2549-80F6-12D393479A65}"/>
              </a:ext>
            </a:extLst>
          </p:cNvPr>
          <p:cNvSpPr/>
          <p:nvPr/>
        </p:nvSpPr>
        <p:spPr>
          <a:xfrm>
            <a:off x="8331200" y="1540933"/>
            <a:ext cx="3589867" cy="4734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2D37026-C4BF-FE1A-568D-2A39B02916BF}"/>
              </a:ext>
            </a:extLst>
          </p:cNvPr>
          <p:cNvSpPr txBox="1"/>
          <p:nvPr/>
        </p:nvSpPr>
        <p:spPr>
          <a:xfrm>
            <a:off x="8229600" y="2708618"/>
            <a:ext cx="358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overestimation of the scissors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168090A-0436-6095-C41D-1ADA1DA820BD}"/>
              </a:ext>
            </a:extLst>
          </p:cNvPr>
          <p:cNvSpPr/>
          <p:nvPr/>
        </p:nvSpPr>
        <p:spPr>
          <a:xfrm>
            <a:off x="8305800" y="2674750"/>
            <a:ext cx="3589867" cy="94898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7AD46D-09F9-9106-6A50-403D9FE84DDE}"/>
              </a:ext>
            </a:extLst>
          </p:cNvPr>
          <p:cNvSpPr txBox="1"/>
          <p:nvPr/>
        </p:nvSpPr>
        <p:spPr>
          <a:xfrm>
            <a:off x="8339667" y="4512735"/>
            <a:ext cx="341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Coexistence of LEE &amp; scissors resonance?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5B2839F-BFD5-9E7A-37CC-AF15F19A7046}"/>
              </a:ext>
            </a:extLst>
          </p:cNvPr>
          <p:cNvSpPr/>
          <p:nvPr/>
        </p:nvSpPr>
        <p:spPr>
          <a:xfrm>
            <a:off x="8280400" y="4426359"/>
            <a:ext cx="3462867" cy="1046487"/>
          </a:xfrm>
          <a:prstGeom prst="round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3F3DA4-3059-74AE-0E1E-AF73EB998F49}"/>
              </a:ext>
            </a:extLst>
          </p:cNvPr>
          <p:cNvSpPr txBox="1"/>
          <p:nvPr/>
        </p:nvSpPr>
        <p:spPr>
          <a:xfrm>
            <a:off x="6788727" y="537112"/>
            <a:ext cx="540327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data: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https://www-nds.iaea.org/PSFdatabase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CBF9500-9403-1908-ACAF-BC376E177572}"/>
              </a:ext>
            </a:extLst>
          </p:cNvPr>
          <p:cNvSpPr txBox="1"/>
          <p:nvPr/>
        </p:nvSpPr>
        <p:spPr>
          <a:xfrm>
            <a:off x="307570" y="548835"/>
            <a:ext cx="711569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reference: M.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Guttormsen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PRC 106, 034314 (2022)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F926ED8-66FD-4897-B5A2-978D78531893}"/>
              </a:ext>
            </a:extLst>
          </p:cNvPr>
          <p:cNvSpPr txBox="1"/>
          <p:nvPr/>
        </p:nvSpPr>
        <p:spPr>
          <a:xfrm>
            <a:off x="84666" y="93130"/>
            <a:ext cx="10278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 of the total strength of LEE and scissors resonance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9F4B0D-70DA-60CC-0D94-3A179767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" y="1540933"/>
            <a:ext cx="4963586" cy="453813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93E6AC0-44EB-6B4B-03F7-751BF5F8C466}"/>
              </a:ext>
            </a:extLst>
          </p:cNvPr>
          <p:cNvSpPr txBox="1"/>
          <p:nvPr/>
        </p:nvSpPr>
        <p:spPr>
          <a:xfrm>
            <a:off x="474133" y="709936"/>
            <a:ext cx="452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result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(using exponential/SLO 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fited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data)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5852329-62CB-F5D4-D0D0-53971ABCE63D}"/>
              </a:ext>
            </a:extLst>
          </p:cNvPr>
          <p:cNvSpPr/>
          <p:nvPr/>
        </p:nvSpPr>
        <p:spPr>
          <a:xfrm>
            <a:off x="3522133" y="2421466"/>
            <a:ext cx="1143000" cy="270933"/>
          </a:xfrm>
          <a:prstGeom prst="roundRect">
            <a:avLst/>
          </a:prstGeom>
          <a:noFill/>
          <a:ln w="25400">
            <a:solidFill>
              <a:srgbClr val="CC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AEB884E-1BC9-104D-1AC5-3CE8B3A2A1BD}"/>
              </a:ext>
            </a:extLst>
          </p:cNvPr>
          <p:cNvCxnSpPr/>
          <p:nvPr/>
        </p:nvCxnSpPr>
        <p:spPr>
          <a:xfrm>
            <a:off x="3369735" y="1693333"/>
            <a:ext cx="0" cy="3894667"/>
          </a:xfrm>
          <a:prstGeom prst="line">
            <a:avLst/>
          </a:prstGeom>
          <a:ln w="25400">
            <a:solidFill>
              <a:srgbClr val="002060">
                <a:alpha val="50000"/>
              </a:srgb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A0EB9DF-05EF-AA10-0BF8-B6445D6E35D9}"/>
              </a:ext>
            </a:extLst>
          </p:cNvPr>
          <p:cNvSpPr txBox="1"/>
          <p:nvPr/>
        </p:nvSpPr>
        <p:spPr>
          <a:xfrm>
            <a:off x="474133" y="6148064"/>
            <a:ext cx="496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region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Scissors resonance region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EF85E33-54AA-5D90-0A39-AFF56FBD15E2}"/>
              </a:ext>
            </a:extLst>
          </p:cNvPr>
          <p:cNvSpPr/>
          <p:nvPr/>
        </p:nvSpPr>
        <p:spPr>
          <a:xfrm>
            <a:off x="444949" y="6148064"/>
            <a:ext cx="5051178" cy="461665"/>
          </a:xfrm>
          <a:prstGeom prst="roundRect">
            <a:avLst/>
          </a:prstGeom>
          <a:noFill/>
          <a:ln w="25400">
            <a:solidFill>
              <a:srgbClr val="CC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F8B7439-5404-3229-D5D9-82BB419E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43" y="1540932"/>
            <a:ext cx="5457666" cy="453813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99C4666-C47E-FE7B-381E-A53F4B334573}"/>
              </a:ext>
            </a:extLst>
          </p:cNvPr>
          <p:cNvSpPr txBox="1"/>
          <p:nvPr/>
        </p:nvSpPr>
        <p:spPr>
          <a:xfrm>
            <a:off x="7638589" y="798389"/>
            <a:ext cx="2546272" cy="47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Calculated result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8A2DFB5-DE1F-D283-CAAC-EF14F1ACB6C3}"/>
              </a:ext>
            </a:extLst>
          </p:cNvPr>
          <p:cNvCxnSpPr/>
          <p:nvPr/>
        </p:nvCxnSpPr>
        <p:spPr>
          <a:xfrm flipV="1">
            <a:off x="9503924" y="1693333"/>
            <a:ext cx="0" cy="3637424"/>
          </a:xfrm>
          <a:prstGeom prst="line">
            <a:avLst/>
          </a:prstGeom>
          <a:ln w="25400">
            <a:solidFill>
              <a:srgbClr val="002060">
                <a:alpha val="50000"/>
              </a:srgb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834E1A5B-0E09-9AC1-EEF2-82676633894F}"/>
              </a:ext>
            </a:extLst>
          </p:cNvPr>
          <p:cNvSpPr txBox="1"/>
          <p:nvPr/>
        </p:nvSpPr>
        <p:spPr>
          <a:xfrm>
            <a:off x="6342434" y="6079067"/>
            <a:ext cx="505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region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resonance region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6128466-29F8-2D43-16D9-68E3225F1CFF}"/>
              </a:ext>
            </a:extLst>
          </p:cNvPr>
          <p:cNvSpPr/>
          <p:nvPr/>
        </p:nvSpPr>
        <p:spPr>
          <a:xfrm>
            <a:off x="6274340" y="6098523"/>
            <a:ext cx="5051171" cy="46166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CDA8BCD-FC10-BBCE-09FF-220AFF3AF239}"/>
              </a:ext>
            </a:extLst>
          </p:cNvPr>
          <p:cNvSpPr txBox="1"/>
          <p:nvPr/>
        </p:nvSpPr>
        <p:spPr>
          <a:xfrm>
            <a:off x="118533" y="84667"/>
            <a:ext cx="741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81D802-BAE6-705B-9F33-7BA3734B8AB5}"/>
              </a:ext>
            </a:extLst>
          </p:cNvPr>
          <p:cNvSpPr txBox="1"/>
          <p:nvPr/>
        </p:nvSpPr>
        <p:spPr>
          <a:xfrm>
            <a:off x="237065" y="753534"/>
            <a:ext cx="1117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 is described as the relative motion between a neutron and a proton rotors, which is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restrict to the picture of the well-known scissors oscillation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27193F-0560-E432-F930-EF78CB7B32BC}"/>
              </a:ext>
            </a:extLst>
          </p:cNvPr>
          <p:cNvSpPr txBox="1"/>
          <p:nvPr/>
        </p:nvSpPr>
        <p:spPr>
          <a:xfrm>
            <a:off x="237066" y="1871134"/>
            <a:ext cx="972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 in weakly deformed nuclei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becomes approximately free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a straightforward result of the weak deformation.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66EEEE-36C3-718D-DCAE-6E7620F98601}"/>
              </a:ext>
            </a:extLst>
          </p:cNvPr>
          <p:cNvSpPr txBox="1"/>
          <p:nvPr/>
        </p:nvSpPr>
        <p:spPr>
          <a:xfrm>
            <a:off x="237065" y="3013501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approximately free scissors motion leads to characteristic spectra that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generates the Low-Energy Enhancement in the </a:t>
            </a:r>
            <a:r>
              <a:rPr lang="el-GR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Strength Function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203FEC-D95D-A3AC-B294-658E85B57BF2}"/>
              </a:ext>
            </a:extLst>
          </p:cNvPr>
          <p:cNvSpPr txBox="1"/>
          <p:nvPr/>
        </p:nvSpPr>
        <p:spPr>
          <a:xfrm>
            <a:off x="237065" y="4348264"/>
            <a:ext cx="1127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the LEE strength is systematically underestimated by the present framework, and the evolution of the total strength of LEE and scissors resonance is not understood.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0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14EDA06-CB8B-2560-0EF2-783A89549E51}"/>
              </a:ext>
            </a:extLst>
          </p:cNvPr>
          <p:cNvSpPr txBox="1"/>
          <p:nvPr/>
        </p:nvSpPr>
        <p:spPr>
          <a:xfrm>
            <a:off x="228599" y="145472"/>
            <a:ext cx="10972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Prospect: Splitting of the scissors resonance in the actinide region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EF0C69-EFFA-EE39-9109-9FA5486A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7" y="1330782"/>
            <a:ext cx="5022220" cy="41471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DFA455-1A72-2024-5B94-45A24805AFFE}"/>
              </a:ext>
            </a:extLst>
          </p:cNvPr>
          <p:cNvSpPr txBox="1"/>
          <p:nvPr/>
        </p:nvSpPr>
        <p:spPr>
          <a:xfrm>
            <a:off x="6483927" y="699470"/>
            <a:ext cx="540327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data: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https://www-nds.iaea.org/PSFdatabase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26AA8ED-F236-4043-321B-CA8FE12D4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2" y="1355425"/>
            <a:ext cx="5022219" cy="41471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AA60964-8B58-2D33-921C-D09F84EF628A}"/>
              </a:ext>
            </a:extLst>
          </p:cNvPr>
          <p:cNvSpPr txBox="1"/>
          <p:nvPr/>
        </p:nvSpPr>
        <p:spPr>
          <a:xfrm>
            <a:off x="112837" y="699470"/>
            <a:ext cx="711569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reference: M. Guttormsen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PRC 89, 014302 (2014)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EED321-A1E2-773D-7461-C67FEC58D62D}"/>
              </a:ext>
            </a:extLst>
          </p:cNvPr>
          <p:cNvSpPr txBox="1"/>
          <p:nvPr/>
        </p:nvSpPr>
        <p:spPr>
          <a:xfrm>
            <a:off x="4013200" y="5477932"/>
            <a:ext cx="321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noFill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zh-CN" altLang="en-US" sz="4000" dirty="0">
              <a:noFill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57A069-6757-E881-DB7D-002AF7994C10}"/>
              </a:ext>
            </a:extLst>
          </p:cNvPr>
          <p:cNvSpPr txBox="1"/>
          <p:nvPr/>
        </p:nvSpPr>
        <p:spPr>
          <a:xfrm rot="19315121">
            <a:off x="2679649" y="3282670"/>
            <a:ext cx="391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  <a:alpha val="12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zh-CN" altLang="en-US" sz="5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  <a:alpha val="12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FA40C5-87DC-7A09-BAC8-6BA33F6C8845}"/>
              </a:ext>
            </a:extLst>
          </p:cNvPr>
          <p:cNvSpPr txBox="1"/>
          <p:nvPr/>
        </p:nvSpPr>
        <p:spPr>
          <a:xfrm rot="19315121">
            <a:off x="9035005" y="3191879"/>
            <a:ext cx="391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5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  <a:alpha val="12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zh-CN" altLang="en-US" sz="5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  <a:alpha val="12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5E74A22-2E75-A1A4-C87C-0134E0141734}"/>
              </a:ext>
            </a:extLst>
          </p:cNvPr>
          <p:cNvSpPr txBox="1"/>
          <p:nvPr/>
        </p:nvSpPr>
        <p:spPr>
          <a:xfrm>
            <a:off x="2226733" y="5708317"/>
            <a:ext cx="897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Splitting of the scissors resonance reproduced qualitatively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90EF5B-8BC9-F0F9-E38E-94A5E0B5F68C}"/>
              </a:ext>
            </a:extLst>
          </p:cNvPr>
          <p:cNvSpPr txBox="1"/>
          <p:nvPr/>
        </p:nvSpPr>
        <p:spPr>
          <a:xfrm>
            <a:off x="2658533" y="6189613"/>
            <a:ext cx="854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 on the splitting mechanism is ongoing ……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6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7E382E9-000E-96A4-7F86-E291C52C0AC6}"/>
              </a:ext>
            </a:extLst>
          </p:cNvPr>
          <p:cNvSpPr txBox="1"/>
          <p:nvPr/>
        </p:nvSpPr>
        <p:spPr>
          <a:xfrm>
            <a:off x="313267" y="668867"/>
            <a:ext cx="859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Collaborators:</a:t>
            </a:r>
            <a:endParaRPr lang="zh-CN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7D91E1-968A-F687-ED3A-725C5E24B29E}"/>
              </a:ext>
            </a:extLst>
          </p:cNvPr>
          <p:cNvSpPr txBox="1"/>
          <p:nvPr/>
        </p:nvSpPr>
        <p:spPr>
          <a:xfrm>
            <a:off x="889000" y="1524000"/>
            <a:ext cx="436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Y. F. Niu (Lanzhou University)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94E218-E970-6078-A952-BAB41A553B03}"/>
              </a:ext>
            </a:extLst>
          </p:cNvPr>
          <p:cNvSpPr txBox="1"/>
          <p:nvPr/>
        </p:nvSpPr>
        <p:spPr>
          <a:xfrm>
            <a:off x="889000" y="2201333"/>
            <a:ext cx="559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Yang Sun (Shanghai Jiao Tong University)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73AA33-C155-F0CF-5787-A2FEF2C116C2}"/>
              </a:ext>
            </a:extLst>
          </p:cNvPr>
          <p:cNvSpPr txBox="1"/>
          <p:nvPr/>
        </p:nvSpPr>
        <p:spPr>
          <a:xfrm>
            <a:off x="855134" y="2912531"/>
            <a:ext cx="733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Mathis 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Wiedeking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(LBNL)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DED085-64AE-FE2C-F831-394FAF1A7ECE}"/>
              </a:ext>
            </a:extLst>
          </p:cNvPr>
          <p:cNvSpPr txBox="1"/>
          <p:nvPr/>
        </p:nvSpPr>
        <p:spPr>
          <a:xfrm>
            <a:off x="783530" y="3610689"/>
            <a:ext cx="1034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Acknowledgment to Zhi-Xiang Huang for the help in preparing the last two figures.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ABD2BF-C8E0-0F82-01C0-D782EF8FD335}"/>
              </a:ext>
            </a:extLst>
          </p:cNvPr>
          <p:cNvSpPr txBox="1"/>
          <p:nvPr/>
        </p:nvSpPr>
        <p:spPr>
          <a:xfrm>
            <a:off x="728860" y="4598126"/>
            <a:ext cx="698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a lot for your attention!</a:t>
            </a:r>
            <a:endParaRPr lang="zh-CN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2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CFD825E-F094-A0A4-3120-D622FD391B87}"/>
              </a:ext>
            </a:extLst>
          </p:cNvPr>
          <p:cNvSpPr txBox="1"/>
          <p:nvPr/>
        </p:nvSpPr>
        <p:spPr>
          <a:xfrm>
            <a:off x="110066" y="76200"/>
            <a:ext cx="1092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Strength Function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F1EAFA0-DC45-6E62-39BD-D6ECA47E6E16}"/>
              </a:ext>
            </a:extLst>
          </p:cNvPr>
          <p:cNvCxnSpPr/>
          <p:nvPr/>
        </p:nvCxnSpPr>
        <p:spPr>
          <a:xfrm>
            <a:off x="1857063" y="2123039"/>
            <a:ext cx="13546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437C51B-3F9D-D129-4034-EA6B6CB61952}"/>
              </a:ext>
            </a:extLst>
          </p:cNvPr>
          <p:cNvCxnSpPr/>
          <p:nvPr/>
        </p:nvCxnSpPr>
        <p:spPr>
          <a:xfrm>
            <a:off x="1857063" y="2523414"/>
            <a:ext cx="13546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26A06A3-1FB1-9CD3-755B-C966285C73AD}"/>
              </a:ext>
            </a:extLst>
          </p:cNvPr>
          <p:cNvCxnSpPr/>
          <p:nvPr/>
        </p:nvCxnSpPr>
        <p:spPr>
          <a:xfrm>
            <a:off x="1847330" y="3449574"/>
            <a:ext cx="13546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492570C-437F-414D-68F0-B7632DF43BF8}"/>
              </a:ext>
            </a:extLst>
          </p:cNvPr>
          <p:cNvCxnSpPr/>
          <p:nvPr/>
        </p:nvCxnSpPr>
        <p:spPr>
          <a:xfrm>
            <a:off x="1857060" y="2214315"/>
            <a:ext cx="1354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3F70114-3956-18EA-957C-4A66165EDC26}"/>
              </a:ext>
            </a:extLst>
          </p:cNvPr>
          <p:cNvCxnSpPr/>
          <p:nvPr/>
        </p:nvCxnSpPr>
        <p:spPr>
          <a:xfrm>
            <a:off x="1857060" y="2354341"/>
            <a:ext cx="1354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9DBA348-DF7E-B6F3-4DC8-43C677D662EE}"/>
              </a:ext>
            </a:extLst>
          </p:cNvPr>
          <p:cNvCxnSpPr/>
          <p:nvPr/>
        </p:nvCxnSpPr>
        <p:spPr>
          <a:xfrm>
            <a:off x="1857059" y="2290458"/>
            <a:ext cx="1354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D66B1EA-2AAC-EFE1-4B96-D59D9315FA44}"/>
              </a:ext>
            </a:extLst>
          </p:cNvPr>
          <p:cNvCxnSpPr/>
          <p:nvPr/>
        </p:nvCxnSpPr>
        <p:spPr>
          <a:xfrm>
            <a:off x="1847330" y="2443832"/>
            <a:ext cx="1354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\documentclass{article}&#10;\usepackage{amsmath}&#10;\pagestyle{empty}&#10;\begin{document}&#10;&#10;$E_i,I_i,\pi_i$&#10;&#10;\end{document}" title="IguanaTex Picture Display">
            <a:extLst>
              <a:ext uri="{FF2B5EF4-FFF2-40B4-BE49-F238E27FC236}">
                <a16:creationId xmlns:a16="http://schemas.microsoft.com/office/drawing/2014/main" id="{98BA3090-36BD-BF64-3858-BF72BFD8BC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1" y="2214315"/>
            <a:ext cx="1067885" cy="265143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$E_f,I_f,\pi_f$&#10;&#10;\end{document}" title="IguanaTex Picture Display">
            <a:extLst>
              <a:ext uri="{FF2B5EF4-FFF2-40B4-BE49-F238E27FC236}">
                <a16:creationId xmlns:a16="http://schemas.microsoft.com/office/drawing/2014/main" id="{9408035A-097E-B3CB-BC09-AA3BB19B96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8" y="3233976"/>
            <a:ext cx="1234285" cy="296229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A61AFAA0-0EE8-FA75-14A9-2DDF843F3192}"/>
              </a:ext>
            </a:extLst>
          </p:cNvPr>
          <p:cNvSpPr txBox="1"/>
          <p:nvPr/>
        </p:nvSpPr>
        <p:spPr>
          <a:xfrm>
            <a:off x="4707506" y="1144517"/>
            <a:ext cx="763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width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averaged over given initial &amp; final interval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图片 55" descr="\documentclass{article}&#10;\usepackage{amsmath}&#10;\pagestyle{empty}&#10;\begin{document}&#10;&#10;\begin{equation}\nonumber&#10;(\sum\Gamma(XL,i\rightarrow f))/\Delta E&#10;\end{equation}&#10;&#10;\end{document}" title="IguanaTex Picture Display">
            <a:extLst>
              <a:ext uri="{FF2B5EF4-FFF2-40B4-BE49-F238E27FC236}">
                <a16:creationId xmlns:a16="http://schemas.microsoft.com/office/drawing/2014/main" id="{4E93D86C-292D-5842-B772-C4557AB2F5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6" y="1637451"/>
            <a:ext cx="3136000" cy="426057"/>
          </a:xfrm>
          <a:prstGeom prst="rect">
            <a:avLst/>
          </a:prstGeom>
        </p:spPr>
      </p:pic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A67EAF61-575E-FA8F-F705-3F8D085B6443}"/>
              </a:ext>
            </a:extLst>
          </p:cNvPr>
          <p:cNvCxnSpPr/>
          <p:nvPr/>
        </p:nvCxnSpPr>
        <p:spPr>
          <a:xfrm>
            <a:off x="1857059" y="2333905"/>
            <a:ext cx="135466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右大括号 69">
            <a:extLst>
              <a:ext uri="{FF2B5EF4-FFF2-40B4-BE49-F238E27FC236}">
                <a16:creationId xmlns:a16="http://schemas.microsoft.com/office/drawing/2014/main" id="{386EC74B-CA1A-DC05-83EE-E4E61DD9C40B}"/>
              </a:ext>
            </a:extLst>
          </p:cNvPr>
          <p:cNvSpPr/>
          <p:nvPr/>
        </p:nvSpPr>
        <p:spPr>
          <a:xfrm>
            <a:off x="3291357" y="2123039"/>
            <a:ext cx="106280" cy="400375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 descr="\documentclass{article}&#10;\usepackage{amsmath}&#10;\pagestyle{empty}&#10;\begin{document}&#10;&#10;$\Delta E$&#10;&#10;\end{document}" title="IguanaTex Picture Display">
            <a:extLst>
              <a:ext uri="{FF2B5EF4-FFF2-40B4-BE49-F238E27FC236}">
                <a16:creationId xmlns:a16="http://schemas.microsoft.com/office/drawing/2014/main" id="{6593ABCF-1563-2733-19B9-0922466869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18" y="2217765"/>
            <a:ext cx="473600" cy="217600"/>
          </a:xfrm>
          <a:prstGeom prst="rect">
            <a:avLst/>
          </a:prstGeom>
        </p:spPr>
      </p:pic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9737770D-7BDC-539F-37BA-4CCF45E7E08E}"/>
              </a:ext>
            </a:extLst>
          </p:cNvPr>
          <p:cNvCxnSpPr/>
          <p:nvPr/>
        </p:nvCxnSpPr>
        <p:spPr>
          <a:xfrm>
            <a:off x="2014154" y="2332870"/>
            <a:ext cx="0" cy="1131128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图片 92" descr="\documentclass{article}&#10;\usepackage{amsmath}&#10;\pagestyle{empty}&#10;\begin{document}&#10;&#10;$E_\gamma$&#10;&#10;\end{document}" title="IguanaTex Picture Display">
            <a:extLst>
              <a:ext uri="{FF2B5EF4-FFF2-40B4-BE49-F238E27FC236}">
                <a16:creationId xmlns:a16="http://schemas.microsoft.com/office/drawing/2014/main" id="{101F2177-CEB8-4433-0288-CD99766D8EF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45" y="2770483"/>
            <a:ext cx="343771" cy="298057"/>
          </a:xfrm>
          <a:prstGeom prst="rect">
            <a:avLst/>
          </a:prstGeom>
        </p:spPr>
      </p:pic>
      <p:pic>
        <p:nvPicPr>
          <p:cNvPr id="95" name="图片 94" descr="\documentclass{article}&#10;\usepackage{amsmath}&#10;\pagestyle{empty}&#10;\begin{document}&#10;&#10;$f(XL,E_\gamma)$&#10;&#10;\end{document}" title="IguanaTex Picture Display">
            <a:extLst>
              <a:ext uri="{FF2B5EF4-FFF2-40B4-BE49-F238E27FC236}">
                <a16:creationId xmlns:a16="http://schemas.microsoft.com/office/drawing/2014/main" id="{F0DC95A5-C904-46F9-EE77-F97AC690687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40" y="3482220"/>
            <a:ext cx="1369600" cy="320000"/>
          </a:xfrm>
          <a:prstGeom prst="rect">
            <a:avLst/>
          </a:prstGeom>
        </p:spPr>
      </p:pic>
      <p:sp>
        <p:nvSpPr>
          <p:cNvPr id="100" name="矩形: 圆角 99">
            <a:extLst>
              <a:ext uri="{FF2B5EF4-FFF2-40B4-BE49-F238E27FC236}">
                <a16:creationId xmlns:a16="http://schemas.microsoft.com/office/drawing/2014/main" id="{7E020BB1-794F-E024-20C2-B6C7B22A31A0}"/>
              </a:ext>
            </a:extLst>
          </p:cNvPr>
          <p:cNvSpPr/>
          <p:nvPr/>
        </p:nvSpPr>
        <p:spPr>
          <a:xfrm>
            <a:off x="270935" y="1583265"/>
            <a:ext cx="3840648" cy="260773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4AEBCBF5-A371-2772-767F-2A3C13A1DDEA}"/>
              </a:ext>
            </a:extLst>
          </p:cNvPr>
          <p:cNvSpPr txBox="1"/>
          <p:nvPr/>
        </p:nvSpPr>
        <p:spPr>
          <a:xfrm>
            <a:off x="263265" y="1079584"/>
            <a:ext cx="458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&amp; final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intervals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B9AD52BA-1B30-B540-8C64-40AE2932496F}"/>
              </a:ext>
            </a:extLst>
          </p:cNvPr>
          <p:cNvCxnSpPr>
            <a:cxnSpLocks/>
          </p:cNvCxnSpPr>
          <p:nvPr/>
        </p:nvCxnSpPr>
        <p:spPr>
          <a:xfrm>
            <a:off x="8255001" y="2125478"/>
            <a:ext cx="0" cy="118963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CB95704C-8394-D811-24A9-E782CF26046A}"/>
              </a:ext>
            </a:extLst>
          </p:cNvPr>
          <p:cNvSpPr txBox="1"/>
          <p:nvPr/>
        </p:nvSpPr>
        <p:spPr>
          <a:xfrm>
            <a:off x="8541943" y="2435593"/>
            <a:ext cx="3726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Averaged over all intervals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7EE21BD-39E6-1001-8C54-0FD7FB5740F2}"/>
              </a:ext>
            </a:extLst>
          </p:cNvPr>
          <p:cNvCxnSpPr/>
          <p:nvPr/>
        </p:nvCxnSpPr>
        <p:spPr>
          <a:xfrm flipH="1">
            <a:off x="8255001" y="2878661"/>
            <a:ext cx="31723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\documentclass{article}&#10;\usepackage{amsmath}&#10;\pagestyle{empty}&#10;\begin{document}&#10;&#10;$E_i-E_f=E_\gamma$&#10;&#10;\end{document}" title="IguanaTex Picture Display">
            <a:extLst>
              <a:ext uri="{FF2B5EF4-FFF2-40B4-BE49-F238E27FC236}">
                <a16:creationId xmlns:a16="http://schemas.microsoft.com/office/drawing/2014/main" id="{C7108C6F-8734-A6D4-4817-AA14F8D34D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82" y="2911642"/>
            <a:ext cx="1826743" cy="2980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6C1C0A9-E681-FE35-A87E-4CAF89F65C86}"/>
              </a:ext>
            </a:extLst>
          </p:cNvPr>
          <p:cNvSpPr txBox="1"/>
          <p:nvPr/>
        </p:nvSpPr>
        <p:spPr>
          <a:xfrm>
            <a:off x="6036734" y="3365308"/>
            <a:ext cx="332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strength function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00BAC85-4AA5-2BBA-6D89-0C8077FA24A9}"/>
              </a:ext>
            </a:extLst>
          </p:cNvPr>
          <p:cNvSpPr txBox="1"/>
          <p:nvPr/>
        </p:nvSpPr>
        <p:spPr>
          <a:xfrm>
            <a:off x="467575" y="659244"/>
            <a:ext cx="1018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statistical measure of the reduced transition width in the quasi-continuum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89F83E-D7C1-BAC5-B305-0575626C3ABF}"/>
              </a:ext>
            </a:extLst>
          </p:cNvPr>
          <p:cNvSpPr txBox="1"/>
          <p:nvPr/>
        </p:nvSpPr>
        <p:spPr>
          <a:xfrm>
            <a:off x="407154" y="4307998"/>
            <a:ext cx="795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in radiative neutron capture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A91AEE-361F-B67C-75E5-8D611CADF4A1}"/>
              </a:ext>
            </a:extLst>
          </p:cNvPr>
          <p:cNvSpPr txBox="1"/>
          <p:nvPr/>
        </p:nvSpPr>
        <p:spPr>
          <a:xfrm>
            <a:off x="883738" y="5382516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strength function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片 20" descr="\documentclass{article}&#10;\usepackage{amsmath}&#10;\pagestyle{empty}&#10;\begin{document}&#10;&#10;$f(XL,E_\gamma)$&#10;&#10;\end{document}" title="IguanaTex Picture Display">
            <a:extLst>
              <a:ext uri="{FF2B5EF4-FFF2-40B4-BE49-F238E27FC236}">
                <a16:creationId xmlns:a16="http://schemas.microsoft.com/office/drawing/2014/main" id="{07502B2C-894C-08D2-E3DD-D36985DC530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3" y="5926261"/>
            <a:ext cx="1369600" cy="320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40F689F-42F2-4BDD-541D-B1104A658E7E}"/>
              </a:ext>
            </a:extLst>
          </p:cNvPr>
          <p:cNvSpPr/>
          <p:nvPr/>
        </p:nvSpPr>
        <p:spPr>
          <a:xfrm>
            <a:off x="4434221" y="5695429"/>
            <a:ext cx="3869468" cy="50332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F46D13-1D28-365F-8AB5-F6EE6C8C367D}"/>
              </a:ext>
            </a:extLst>
          </p:cNvPr>
          <p:cNvSpPr txBox="1"/>
          <p:nvPr/>
        </p:nvSpPr>
        <p:spPr>
          <a:xfrm>
            <a:off x="4707506" y="5695429"/>
            <a:ext cx="332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Hauser-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Feshbach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61C45F8-C027-8E2C-E171-A87E4F76B25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719729" y="5947093"/>
            <a:ext cx="714492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377683A3-D3EA-C43F-0C32-FEEF5732A3F2}"/>
              </a:ext>
            </a:extLst>
          </p:cNvPr>
          <p:cNvSpPr txBox="1"/>
          <p:nvPr/>
        </p:nvSpPr>
        <p:spPr>
          <a:xfrm>
            <a:off x="4023482" y="4920851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 densities, optical potentials,…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C24CC1A-19F2-AB22-304B-AF9AE11FF10D}"/>
              </a:ext>
            </a:extLst>
          </p:cNvPr>
          <p:cNvCxnSpPr>
            <a:cxnSpLocks/>
          </p:cNvCxnSpPr>
          <p:nvPr/>
        </p:nvCxnSpPr>
        <p:spPr>
          <a:xfrm>
            <a:off x="6096000" y="5396367"/>
            <a:ext cx="0" cy="27136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6D6E5135-A28F-6078-49A0-A305A0A675E6}"/>
              </a:ext>
            </a:extLst>
          </p:cNvPr>
          <p:cNvCxnSpPr>
            <a:cxnSpLocks/>
          </p:cNvCxnSpPr>
          <p:nvPr/>
        </p:nvCxnSpPr>
        <p:spPr>
          <a:xfrm>
            <a:off x="8324672" y="5938221"/>
            <a:ext cx="714492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3266F1BF-9E3F-CCAB-7F59-920A08F046E7}"/>
              </a:ext>
            </a:extLst>
          </p:cNvPr>
          <p:cNvSpPr txBox="1"/>
          <p:nvPr/>
        </p:nvSpPr>
        <p:spPr>
          <a:xfrm>
            <a:off x="8758743" y="5631530"/>
            <a:ext cx="316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reaction rates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图片 52" descr="\documentclass{article}&#10;\usepackage{amsmath}&#10;\pagestyle{empty}&#10;\begin{document}&#10;&#10;$(n,\gamma)$&#10;&#10;\end{document}" title="IguanaTex Picture Display">
            <a:extLst>
              <a:ext uri="{FF2B5EF4-FFF2-40B4-BE49-F238E27FC236}">
                <a16:creationId xmlns:a16="http://schemas.microsoft.com/office/drawing/2014/main" id="{E2EA339F-3068-EF2D-1286-AE1B92E07DC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12" y="5759110"/>
            <a:ext cx="667428" cy="30537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C43A691A-337B-1629-51AA-64AF92BF6492}"/>
              </a:ext>
            </a:extLst>
          </p:cNvPr>
          <p:cNvSpPr txBox="1"/>
          <p:nvPr/>
        </p:nvSpPr>
        <p:spPr>
          <a:xfrm>
            <a:off x="8268578" y="3864093"/>
            <a:ext cx="299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dominated by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图片 59" descr="\documentclass{article}&#10;\usepackage{amsmath}&#10;\pagestyle{empty}&#10;\begin{document}&#10;&#10;$L=1$&#10;&#10;\end{document}" title="IguanaTex Picture Display">
            <a:extLst>
              <a:ext uri="{FF2B5EF4-FFF2-40B4-BE49-F238E27FC236}">
                <a16:creationId xmlns:a16="http://schemas.microsoft.com/office/drawing/2014/main" id="{18CA923B-4FD1-93A2-D747-01E670A3045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78" y="3985333"/>
            <a:ext cx="727771" cy="206628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B713E05-1199-8BDE-5708-9A559B555F25}"/>
              </a:ext>
            </a:extLst>
          </p:cNvPr>
          <p:cNvCxnSpPr>
            <a:cxnSpLocks/>
          </p:cNvCxnSpPr>
          <p:nvPr/>
        </p:nvCxnSpPr>
        <p:spPr>
          <a:xfrm>
            <a:off x="9787540" y="3785286"/>
            <a:ext cx="0" cy="18311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23F2CB9-45CD-BC46-DC76-96DA4FA4D5E6}"/>
              </a:ext>
            </a:extLst>
          </p:cNvPr>
          <p:cNvCxnSpPr/>
          <p:nvPr/>
        </p:nvCxnSpPr>
        <p:spPr>
          <a:xfrm>
            <a:off x="2819401" y="1310416"/>
            <a:ext cx="622805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D18C506-419B-CEEB-7634-8773AE1A7AAA}"/>
              </a:ext>
            </a:extLst>
          </p:cNvPr>
          <p:cNvCxnSpPr/>
          <p:nvPr/>
        </p:nvCxnSpPr>
        <p:spPr>
          <a:xfrm>
            <a:off x="1857059" y="3230629"/>
            <a:ext cx="13546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39B7D5B-6A4C-46FC-5AA7-C8E5899BDD77}"/>
              </a:ext>
            </a:extLst>
          </p:cNvPr>
          <p:cNvCxnSpPr/>
          <p:nvPr/>
        </p:nvCxnSpPr>
        <p:spPr>
          <a:xfrm>
            <a:off x="1857059" y="3650687"/>
            <a:ext cx="13546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FE74105-9944-10BF-1A70-E97FC80F9111}"/>
              </a:ext>
            </a:extLst>
          </p:cNvPr>
          <p:cNvCxnSpPr/>
          <p:nvPr/>
        </p:nvCxnSpPr>
        <p:spPr>
          <a:xfrm>
            <a:off x="1857059" y="3319632"/>
            <a:ext cx="1354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00C12FE-4378-FBAC-1FA7-18C246A33609}"/>
              </a:ext>
            </a:extLst>
          </p:cNvPr>
          <p:cNvCxnSpPr/>
          <p:nvPr/>
        </p:nvCxnSpPr>
        <p:spPr>
          <a:xfrm>
            <a:off x="1847329" y="3379207"/>
            <a:ext cx="1354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4BA391B-0855-485A-D5F7-ED2D5C0ACFE5}"/>
              </a:ext>
            </a:extLst>
          </p:cNvPr>
          <p:cNvCxnSpPr/>
          <p:nvPr/>
        </p:nvCxnSpPr>
        <p:spPr>
          <a:xfrm>
            <a:off x="1848591" y="3576172"/>
            <a:ext cx="1354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右大括号 38">
            <a:extLst>
              <a:ext uri="{FF2B5EF4-FFF2-40B4-BE49-F238E27FC236}">
                <a16:creationId xmlns:a16="http://schemas.microsoft.com/office/drawing/2014/main" id="{E4E9CC2F-DCEF-1202-8896-4C49E0DF89E1}"/>
              </a:ext>
            </a:extLst>
          </p:cNvPr>
          <p:cNvSpPr/>
          <p:nvPr/>
        </p:nvSpPr>
        <p:spPr>
          <a:xfrm>
            <a:off x="3249393" y="3228812"/>
            <a:ext cx="106280" cy="400375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\documentclass{article}&#10;\usepackage{amsmath}&#10;\pagestyle{empty}&#10;\begin{document}&#10;&#10;$\Delta E$&#10;&#10;\end{document}" title="IguanaTex Picture Display">
            <a:extLst>
              <a:ext uri="{FF2B5EF4-FFF2-40B4-BE49-F238E27FC236}">
                <a16:creationId xmlns:a16="http://schemas.microsoft.com/office/drawing/2014/main" id="{CA53A760-4257-59C2-9886-B02161B12D9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81" y="3311330"/>
            <a:ext cx="473600" cy="217600"/>
          </a:xfrm>
          <a:prstGeom prst="rect">
            <a:avLst/>
          </a:prstGeom>
        </p:spPr>
      </p:pic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1B0277E2-867A-22CA-41BC-844443CC6178}"/>
              </a:ext>
            </a:extLst>
          </p:cNvPr>
          <p:cNvCxnSpPr/>
          <p:nvPr/>
        </p:nvCxnSpPr>
        <p:spPr>
          <a:xfrm>
            <a:off x="2142065" y="2443832"/>
            <a:ext cx="0" cy="875800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E768AB6F-F264-6FCF-2C36-70ADCB0D75C6}"/>
              </a:ext>
            </a:extLst>
          </p:cNvPr>
          <p:cNvCxnSpPr/>
          <p:nvPr/>
        </p:nvCxnSpPr>
        <p:spPr>
          <a:xfrm>
            <a:off x="2219375" y="2290458"/>
            <a:ext cx="0" cy="1129672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8BDF9596-7DC3-D4DB-59C3-563762A90CE8}"/>
              </a:ext>
            </a:extLst>
          </p:cNvPr>
          <p:cNvCxnSpPr/>
          <p:nvPr/>
        </p:nvCxnSpPr>
        <p:spPr>
          <a:xfrm>
            <a:off x="2294310" y="2435365"/>
            <a:ext cx="0" cy="1160775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CFE61EE-BECA-1804-D5AB-5EB2466F511D}"/>
              </a:ext>
            </a:extLst>
          </p:cNvPr>
          <p:cNvCxnSpPr/>
          <p:nvPr/>
        </p:nvCxnSpPr>
        <p:spPr>
          <a:xfrm>
            <a:off x="2395910" y="2214315"/>
            <a:ext cx="0" cy="1105317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E9A6B016-47D7-A184-DCD4-5CEB6E8E9440}"/>
              </a:ext>
            </a:extLst>
          </p:cNvPr>
          <p:cNvCxnSpPr/>
          <p:nvPr/>
        </p:nvCxnSpPr>
        <p:spPr>
          <a:xfrm>
            <a:off x="2500524" y="2435365"/>
            <a:ext cx="0" cy="1140807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F8DD1169-D41A-A111-B900-444F289097FA}"/>
              </a:ext>
            </a:extLst>
          </p:cNvPr>
          <p:cNvCxnSpPr/>
          <p:nvPr/>
        </p:nvCxnSpPr>
        <p:spPr>
          <a:xfrm>
            <a:off x="2577070" y="2214315"/>
            <a:ext cx="0" cy="1361857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EF84FE2A-9655-1FBF-A9BF-D2DEDF165CF5}"/>
              </a:ext>
            </a:extLst>
          </p:cNvPr>
          <p:cNvSpPr txBox="1"/>
          <p:nvPr/>
        </p:nvSpPr>
        <p:spPr>
          <a:xfrm>
            <a:off x="4585694" y="2131763"/>
            <a:ext cx="335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Converted to reduced transition width using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8D131F04-C9D4-0071-4CCF-E9666D062B68}"/>
              </a:ext>
            </a:extLst>
          </p:cNvPr>
          <p:cNvCxnSpPr>
            <a:cxnSpLocks/>
          </p:cNvCxnSpPr>
          <p:nvPr/>
        </p:nvCxnSpPr>
        <p:spPr>
          <a:xfrm>
            <a:off x="7476067" y="2523414"/>
            <a:ext cx="778934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图片 66" descr="\documentclass{article}&#10;\usepackage{amsmath}&#10;\pagestyle{empty}&#10;\begin{document}&#10;&#10;$E_i-E_f=E_\gamma$&#10;&#10;\end{document}" title="IguanaTex Picture Display">
            <a:extLst>
              <a:ext uri="{FF2B5EF4-FFF2-40B4-BE49-F238E27FC236}">
                <a16:creationId xmlns:a16="http://schemas.microsoft.com/office/drawing/2014/main" id="{0DB85414-CA5E-888E-26C8-D6A8D44D7CF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20" y="3014673"/>
            <a:ext cx="1826743" cy="2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9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2A91E7F8-FBC5-84B8-F45D-68D6B1F4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253" y="1505591"/>
            <a:ext cx="3808404" cy="2946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1CA4814-CFE1-5E78-43B3-D2F13F1CDACF}"/>
              </a:ext>
            </a:extLst>
          </p:cNvPr>
          <p:cNvSpPr txBox="1"/>
          <p:nvPr/>
        </p:nvSpPr>
        <p:spPr>
          <a:xfrm>
            <a:off x="110067" y="76200"/>
            <a:ext cx="9889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Low-Energy Enhancement (LEE) in the γ-ray strength function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3F0302-C1AC-9926-3E90-23CD6A41A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9" y="1486040"/>
            <a:ext cx="3497329" cy="318184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7442AD53-485C-7792-2113-3A1BC193F3C4}"/>
              </a:ext>
            </a:extLst>
          </p:cNvPr>
          <p:cNvSpPr/>
          <p:nvPr/>
        </p:nvSpPr>
        <p:spPr>
          <a:xfrm>
            <a:off x="1456267" y="1744134"/>
            <a:ext cx="753533" cy="1778000"/>
          </a:xfrm>
          <a:prstGeom prst="ellipse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B33E16-528C-8D6A-B5C6-559F754DE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940" y="4738505"/>
            <a:ext cx="2033675" cy="2829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3ADA7C9-5059-4D00-07A5-8520E2178851}"/>
              </a:ext>
            </a:extLst>
          </p:cNvPr>
          <p:cNvSpPr txBox="1"/>
          <p:nvPr/>
        </p:nvSpPr>
        <p:spPr>
          <a:xfrm>
            <a:off x="601133" y="683167"/>
            <a:ext cx="413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Low-Energy Enhancement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A91056-4B22-33F3-722F-A70AEB56E0AF}"/>
              </a:ext>
            </a:extLst>
          </p:cNvPr>
          <p:cNvSpPr txBox="1"/>
          <p:nvPr/>
        </p:nvSpPr>
        <p:spPr>
          <a:xfrm>
            <a:off x="1549400" y="1173420"/>
            <a:ext cx="318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PRL 93, 142504 (2004)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EDDE432-FA38-D81B-3F9C-FE0F159FC7BF}"/>
              </a:ext>
            </a:extLst>
          </p:cNvPr>
          <p:cNvSpPr/>
          <p:nvPr/>
        </p:nvSpPr>
        <p:spPr>
          <a:xfrm>
            <a:off x="3236958" y="3767280"/>
            <a:ext cx="77742" cy="877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5F5164-64CC-8408-E3F6-5F11898FA9BB}"/>
              </a:ext>
            </a:extLst>
          </p:cNvPr>
          <p:cNvSpPr txBox="1"/>
          <p:nvPr/>
        </p:nvSpPr>
        <p:spPr>
          <a:xfrm>
            <a:off x="3343180" y="3565403"/>
            <a:ext cx="7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38F90D3-A4B1-18A4-EABF-9486CBC6EAC2}"/>
              </a:ext>
            </a:extLst>
          </p:cNvPr>
          <p:cNvSpPr/>
          <p:nvPr/>
        </p:nvSpPr>
        <p:spPr>
          <a:xfrm>
            <a:off x="3255047" y="4126374"/>
            <a:ext cx="77742" cy="8774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7F5AD6-AF52-5E79-42B0-5383786E9CD6}"/>
              </a:ext>
            </a:extLst>
          </p:cNvPr>
          <p:cNvSpPr txBox="1"/>
          <p:nvPr/>
        </p:nvSpPr>
        <p:spPr>
          <a:xfrm>
            <a:off x="3343180" y="3922788"/>
            <a:ext cx="7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BC13AD8-9998-FBD3-257A-467A6618F5D9}"/>
              </a:ext>
            </a:extLst>
          </p:cNvPr>
          <p:cNvSpPr txBox="1"/>
          <p:nvPr/>
        </p:nvSpPr>
        <p:spPr>
          <a:xfrm>
            <a:off x="163195" y="5115960"/>
            <a:ext cx="412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Exponential enhancement at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 descr="\documentclass{article}&#10;\usepackage{amsmath}&#10;\pagestyle{empty}&#10;\begin{document}&#10;&#10;$E_\gamma\rightarrow 0$&#10;&#10;\end{document}" title="IguanaTex Picture Display">
            <a:extLst>
              <a:ext uri="{FF2B5EF4-FFF2-40B4-BE49-F238E27FC236}">
                <a16:creationId xmlns:a16="http://schemas.microsoft.com/office/drawing/2014/main" id="{5CE5F0EB-1CB4-E34A-8ECC-095881FCB0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74" y="5245714"/>
            <a:ext cx="981943" cy="29805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94DF643-87D9-8022-CD48-22E919C8402A}"/>
              </a:ext>
            </a:extLst>
          </p:cNvPr>
          <p:cNvSpPr txBox="1"/>
          <p:nvPr/>
        </p:nvSpPr>
        <p:spPr>
          <a:xfrm>
            <a:off x="163195" y="5543125"/>
            <a:ext cx="4673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Observed in more and more nuclei  (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mostly weakly deformed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FE1AAA-893C-5BA0-A270-7C6C5B2E27E1}"/>
              </a:ext>
            </a:extLst>
          </p:cNvPr>
          <p:cNvSpPr txBox="1"/>
          <p:nvPr/>
        </p:nvSpPr>
        <p:spPr>
          <a:xfrm>
            <a:off x="4758265" y="708567"/>
            <a:ext cx="682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on the neutron capture and r-process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377DD5B-FECE-2D81-2CE2-FA17BD98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0162" y="1573789"/>
            <a:ext cx="4025827" cy="2844334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0941E24-EAF0-F3A8-6A05-07A614E67985}"/>
              </a:ext>
            </a:extLst>
          </p:cNvPr>
          <p:cNvSpPr txBox="1"/>
          <p:nvPr/>
        </p:nvSpPr>
        <p:spPr>
          <a:xfrm rot="10800000">
            <a:off x="4358406" y="1446888"/>
            <a:ext cx="461665" cy="283936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Reaction rates (normalized) </a:t>
            </a:r>
            <a:endParaRPr lang="zh-CN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9890C58-5C07-0972-D368-331D3168C2C2}"/>
              </a:ext>
            </a:extLst>
          </p:cNvPr>
          <p:cNvSpPr txBox="1"/>
          <p:nvPr/>
        </p:nvSpPr>
        <p:spPr>
          <a:xfrm>
            <a:off x="7169997" y="1183917"/>
            <a:ext cx="2836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PRC 82 014318 (2010)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77D1F8F-C351-93E3-E234-6A80F1D75E7D}"/>
              </a:ext>
            </a:extLst>
          </p:cNvPr>
          <p:cNvSpPr txBox="1"/>
          <p:nvPr/>
        </p:nvSpPr>
        <p:spPr>
          <a:xfrm>
            <a:off x="6113298" y="4418123"/>
            <a:ext cx="124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w/o LEE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34C2289-038C-EEC7-F463-20B7D3D4FC05}"/>
              </a:ext>
            </a:extLst>
          </p:cNvPr>
          <p:cNvSpPr txBox="1"/>
          <p:nvPr/>
        </p:nvSpPr>
        <p:spPr>
          <a:xfrm>
            <a:off x="9550557" y="4468924"/>
            <a:ext cx="163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LEE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131460C-2A51-529D-E5A4-570BA62E4A51}"/>
              </a:ext>
            </a:extLst>
          </p:cNvPr>
          <p:cNvCxnSpPr>
            <a:cxnSpLocks/>
          </p:cNvCxnSpPr>
          <p:nvPr/>
        </p:nvCxnSpPr>
        <p:spPr>
          <a:xfrm flipH="1">
            <a:off x="5037822" y="1945860"/>
            <a:ext cx="4665133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ED8B83B-0E36-18E9-EB1B-B96139CF33F2}"/>
              </a:ext>
            </a:extLst>
          </p:cNvPr>
          <p:cNvCxnSpPr>
            <a:cxnSpLocks/>
          </p:cNvCxnSpPr>
          <p:nvPr/>
        </p:nvCxnSpPr>
        <p:spPr>
          <a:xfrm flipH="1">
            <a:off x="5037822" y="2799905"/>
            <a:ext cx="117003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72699295-521D-6D75-5F96-CD956EAF42BE}"/>
              </a:ext>
            </a:extLst>
          </p:cNvPr>
          <p:cNvCxnSpPr/>
          <p:nvPr/>
        </p:nvCxnSpPr>
        <p:spPr>
          <a:xfrm>
            <a:off x="5622837" y="1945860"/>
            <a:ext cx="0" cy="854045"/>
          </a:xfrm>
          <a:prstGeom prst="straightConnector1">
            <a:avLst/>
          </a:prstGeom>
          <a:ln w="25400">
            <a:solidFill>
              <a:srgbClr val="FF006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6D073D09-D644-EFE3-3623-F1C029126757}"/>
              </a:ext>
            </a:extLst>
          </p:cNvPr>
          <p:cNvSpPr txBox="1"/>
          <p:nvPr/>
        </p:nvSpPr>
        <p:spPr>
          <a:xfrm>
            <a:off x="5673516" y="2087099"/>
            <a:ext cx="171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~10 times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4F4FEAF-DC0E-4DF1-AE19-BC5C837D1799}"/>
              </a:ext>
            </a:extLst>
          </p:cNvPr>
          <p:cNvSpPr txBox="1"/>
          <p:nvPr/>
        </p:nvSpPr>
        <p:spPr>
          <a:xfrm>
            <a:off x="5231170" y="5094917"/>
            <a:ext cx="671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capture rate significantly enhanced in 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neutron-rich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0FEA092-2F50-448E-A2B9-8625DFF6A35D}"/>
              </a:ext>
            </a:extLst>
          </p:cNvPr>
          <p:cNvSpPr txBox="1"/>
          <p:nvPr/>
        </p:nvSpPr>
        <p:spPr>
          <a:xfrm>
            <a:off x="5382783" y="5928354"/>
            <a:ext cx="605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Non-negligible effect on the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r-process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2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90E0F01-646C-A66F-3CB4-7FDFA58B5AA1}"/>
              </a:ext>
            </a:extLst>
          </p:cNvPr>
          <p:cNvSpPr txBox="1"/>
          <p:nvPr/>
        </p:nvSpPr>
        <p:spPr>
          <a:xfrm>
            <a:off x="75502" y="0"/>
            <a:ext cx="9110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Low-Energy Enhancement and the scissors motion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DE0819-9B5D-8F6D-0AD8-B0DEDB1BA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5" y="1263035"/>
            <a:ext cx="4164621" cy="34756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9C8E9F3-FA77-37E9-A31F-0E02D309D26C}"/>
              </a:ext>
            </a:extLst>
          </p:cNvPr>
          <p:cNvSpPr txBox="1"/>
          <p:nvPr/>
        </p:nvSpPr>
        <p:spPr>
          <a:xfrm>
            <a:off x="2248248" y="973718"/>
            <a:ext cx="34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PRL 118 092502 (2017)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81ED827-70E6-4F2C-FE08-D0C9104155E4}"/>
              </a:ext>
            </a:extLst>
          </p:cNvPr>
          <p:cNvCxnSpPr>
            <a:cxnSpLocks/>
          </p:cNvCxnSpPr>
          <p:nvPr/>
        </p:nvCxnSpPr>
        <p:spPr>
          <a:xfrm flipV="1">
            <a:off x="1652631" y="2013358"/>
            <a:ext cx="0" cy="82212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14ED6CC1-AFF3-50BF-9AD1-C256CFFFC4A7}"/>
              </a:ext>
            </a:extLst>
          </p:cNvPr>
          <p:cNvSpPr txBox="1"/>
          <p:nvPr/>
        </p:nvSpPr>
        <p:spPr>
          <a:xfrm>
            <a:off x="1400962" y="1551693"/>
            <a:ext cx="6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10C6EC0-1404-49A3-9433-E2B3724941D9}"/>
              </a:ext>
            </a:extLst>
          </p:cNvPr>
          <p:cNvCxnSpPr/>
          <p:nvPr/>
        </p:nvCxnSpPr>
        <p:spPr>
          <a:xfrm flipV="1">
            <a:off x="3288484" y="2155971"/>
            <a:ext cx="0" cy="72984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C9195F78-D099-3195-F673-30A56CC9E293}"/>
              </a:ext>
            </a:extLst>
          </p:cNvPr>
          <p:cNvSpPr txBox="1"/>
          <p:nvPr/>
        </p:nvSpPr>
        <p:spPr>
          <a:xfrm>
            <a:off x="2491972" y="1547974"/>
            <a:ext cx="1593024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18350F36-3D4D-AD93-0D05-8580235B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14" y="986436"/>
            <a:ext cx="4840448" cy="2390221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8B23D616-D2BD-18A1-F72D-C5679C36CB57}"/>
              </a:ext>
            </a:extLst>
          </p:cNvPr>
          <p:cNvSpPr txBox="1"/>
          <p:nvPr/>
        </p:nvSpPr>
        <p:spPr>
          <a:xfrm>
            <a:off x="7227045" y="1581189"/>
            <a:ext cx="9563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</a:t>
            </a:r>
            <a:endParaRPr lang="zh-CN" alt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F2CDC15-67BE-7ED2-4218-934D54D8F8F2}"/>
              </a:ext>
            </a:extLst>
          </p:cNvPr>
          <p:cNvCxnSpPr>
            <a:cxnSpLocks/>
          </p:cNvCxnSpPr>
          <p:nvPr/>
        </p:nvCxnSpPr>
        <p:spPr>
          <a:xfrm>
            <a:off x="6012111" y="1979802"/>
            <a:ext cx="0" cy="1352716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F5ED341F-3345-B03D-E1C6-7AC0CC3A9C1A}"/>
              </a:ext>
            </a:extLst>
          </p:cNvPr>
          <p:cNvCxnSpPr>
            <a:cxnSpLocks/>
          </p:cNvCxnSpPr>
          <p:nvPr/>
        </p:nvCxnSpPr>
        <p:spPr>
          <a:xfrm>
            <a:off x="7373923" y="2004968"/>
            <a:ext cx="0" cy="1352717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6B35125D-76A4-E484-7657-633AA6997F03}"/>
              </a:ext>
            </a:extLst>
          </p:cNvPr>
          <p:cNvCxnSpPr>
            <a:cxnSpLocks/>
          </p:cNvCxnSpPr>
          <p:nvPr/>
        </p:nvCxnSpPr>
        <p:spPr>
          <a:xfrm>
            <a:off x="8675615" y="2030135"/>
            <a:ext cx="0" cy="1352717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D9F565FB-7245-D364-B6BA-AB31263D9FFD}"/>
              </a:ext>
            </a:extLst>
          </p:cNvPr>
          <p:cNvSpPr txBox="1"/>
          <p:nvPr/>
        </p:nvSpPr>
        <p:spPr>
          <a:xfrm>
            <a:off x="5343789" y="3252831"/>
            <a:ext cx="151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 open shell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915BC2D6-414B-7C11-5D6F-03CD547C4F3B}"/>
              </a:ext>
            </a:extLst>
          </p:cNvPr>
          <p:cNvSpPr txBox="1"/>
          <p:nvPr/>
        </p:nvSpPr>
        <p:spPr>
          <a:xfrm>
            <a:off x="6815986" y="3326322"/>
            <a:ext cx="13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0EC7B54-3548-D022-2BDB-7F6DE0A9EB2B}"/>
              </a:ext>
            </a:extLst>
          </p:cNvPr>
          <p:cNvSpPr txBox="1"/>
          <p:nvPr/>
        </p:nvSpPr>
        <p:spPr>
          <a:xfrm>
            <a:off x="8165125" y="3325829"/>
            <a:ext cx="163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左大括号 69">
            <a:extLst>
              <a:ext uri="{FF2B5EF4-FFF2-40B4-BE49-F238E27FC236}">
                <a16:creationId xmlns:a16="http://schemas.microsoft.com/office/drawing/2014/main" id="{E6CE530C-D3F8-F7D4-9963-16E1F844C7DD}"/>
              </a:ext>
            </a:extLst>
          </p:cNvPr>
          <p:cNvSpPr/>
          <p:nvPr/>
        </p:nvSpPr>
        <p:spPr>
          <a:xfrm rot="16200000">
            <a:off x="7940931" y="3128202"/>
            <a:ext cx="201266" cy="1444517"/>
          </a:xfrm>
          <a:prstGeom prst="leftBrac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B0A3F85-6051-0472-5F65-CD586BD3C618}"/>
              </a:ext>
            </a:extLst>
          </p:cNvPr>
          <p:cNvSpPr txBox="1"/>
          <p:nvPr/>
        </p:nvSpPr>
        <p:spPr>
          <a:xfrm>
            <a:off x="6390943" y="3984654"/>
            <a:ext cx="387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conserved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A7BDF5FD-8437-7256-9A2F-7DBC87CC9D0F}"/>
              </a:ext>
            </a:extLst>
          </p:cNvPr>
          <p:cNvCxnSpPr/>
          <p:nvPr/>
        </p:nvCxnSpPr>
        <p:spPr>
          <a:xfrm>
            <a:off x="10175846" y="3000880"/>
            <a:ext cx="0" cy="121460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5E86E81C-B94D-2902-2577-0D6DDF4FCA62}"/>
              </a:ext>
            </a:extLst>
          </p:cNvPr>
          <p:cNvCxnSpPr>
            <a:cxnSpLocks/>
          </p:cNvCxnSpPr>
          <p:nvPr/>
        </p:nvCxnSpPr>
        <p:spPr>
          <a:xfrm flipH="1">
            <a:off x="9764786" y="4215487"/>
            <a:ext cx="419448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3625F8FA-4E48-4C18-66E7-EF21F01FBC73}"/>
              </a:ext>
            </a:extLst>
          </p:cNvPr>
          <p:cNvSpPr txBox="1"/>
          <p:nvPr/>
        </p:nvSpPr>
        <p:spPr>
          <a:xfrm>
            <a:off x="617805" y="4688999"/>
            <a:ext cx="1119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“Conservation” supported by one Oslo data in odd-mass 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isotopes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(PRC 99 054331 (2019))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900825D0-E20E-B66E-B475-5AE6E98E6629}"/>
              </a:ext>
            </a:extLst>
          </p:cNvPr>
          <p:cNvSpPr txBox="1"/>
          <p:nvPr/>
        </p:nvSpPr>
        <p:spPr>
          <a:xfrm>
            <a:off x="149200" y="519595"/>
            <a:ext cx="1217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connection between LEE and the scissors motion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by shell model calculation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E6BE901F-6D34-6CC6-2C15-97707EB30B9C}"/>
              </a:ext>
            </a:extLst>
          </p:cNvPr>
          <p:cNvSpPr txBox="1"/>
          <p:nvPr/>
        </p:nvSpPr>
        <p:spPr>
          <a:xfrm>
            <a:off x="744373" y="5159912"/>
            <a:ext cx="1093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not by the later observations for the Nd isotopes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6D214ABE-DCD4-518B-81F8-FFB64047A30C}"/>
              </a:ext>
            </a:extLst>
          </p:cNvPr>
          <p:cNvSpPr txBox="1"/>
          <p:nvPr/>
        </p:nvSpPr>
        <p:spPr>
          <a:xfrm>
            <a:off x="3330871" y="5892671"/>
            <a:ext cx="140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D9E640A-520B-0298-9BC8-66540887BE03}"/>
              </a:ext>
            </a:extLst>
          </p:cNvPr>
          <p:cNvSpPr txBox="1"/>
          <p:nvPr/>
        </p:nvSpPr>
        <p:spPr>
          <a:xfrm>
            <a:off x="7927529" y="5897117"/>
            <a:ext cx="262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62577F07-F229-7FA4-817F-8F9EB4E3FD3C}"/>
              </a:ext>
            </a:extLst>
          </p:cNvPr>
          <p:cNvCxnSpPr/>
          <p:nvPr/>
        </p:nvCxnSpPr>
        <p:spPr>
          <a:xfrm>
            <a:off x="3926049" y="6123503"/>
            <a:ext cx="4001480" cy="0"/>
          </a:xfrm>
          <a:prstGeom prst="straightConnector1">
            <a:avLst/>
          </a:prstGeom>
          <a:ln w="25400">
            <a:solidFill>
              <a:srgbClr val="FF0066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7F00AD55-09E0-0355-8920-47F31748378E}"/>
              </a:ext>
            </a:extLst>
          </p:cNvPr>
          <p:cNvSpPr txBox="1"/>
          <p:nvPr/>
        </p:nvSpPr>
        <p:spPr>
          <a:xfrm>
            <a:off x="4504889" y="5712903"/>
            <a:ext cx="258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confirmed experimentally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3A010CC-7F2F-C8CA-B858-869409BE689A}"/>
              </a:ext>
            </a:extLst>
          </p:cNvPr>
          <p:cNvSpPr txBox="1"/>
          <p:nvPr/>
        </p:nvSpPr>
        <p:spPr>
          <a:xfrm>
            <a:off x="617805" y="5858596"/>
            <a:ext cx="2374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 remains unknown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对话气泡: 圆角矩形 85">
            <a:extLst>
              <a:ext uri="{FF2B5EF4-FFF2-40B4-BE49-F238E27FC236}">
                <a16:creationId xmlns:a16="http://schemas.microsoft.com/office/drawing/2014/main" id="{64BFD38B-8028-0C19-474D-D35557811AB2}"/>
              </a:ext>
            </a:extLst>
          </p:cNvPr>
          <p:cNvSpPr/>
          <p:nvPr/>
        </p:nvSpPr>
        <p:spPr>
          <a:xfrm>
            <a:off x="484690" y="5867044"/>
            <a:ext cx="2648195" cy="814102"/>
          </a:xfrm>
          <a:prstGeom prst="wedgeRoundRectCallout">
            <a:avLst>
              <a:gd name="adj1" fmla="val 59437"/>
              <a:gd name="adj2" fmla="val -17895"/>
              <a:gd name="adj3" fmla="val 16667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6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017BC79-A109-9B6F-2589-77A1177D759E}"/>
              </a:ext>
            </a:extLst>
          </p:cNvPr>
          <p:cNvSpPr txBox="1"/>
          <p:nvPr/>
        </p:nvSpPr>
        <p:spPr>
          <a:xfrm>
            <a:off x="83889" y="58723"/>
            <a:ext cx="9253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scissors motion and the aim of this work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0CE042-7F07-B65A-7A59-B2CF0F2C5FFD}"/>
              </a:ext>
            </a:extLst>
          </p:cNvPr>
          <p:cNvSpPr txBox="1"/>
          <p:nvPr/>
        </p:nvSpPr>
        <p:spPr>
          <a:xfrm>
            <a:off x="83889" y="696285"/>
            <a:ext cx="536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scissors motion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B6C2AA-4BE5-FC2C-5F89-D71FF009D0B8}"/>
              </a:ext>
            </a:extLst>
          </p:cNvPr>
          <p:cNvGrpSpPr/>
          <p:nvPr/>
        </p:nvGrpSpPr>
        <p:grpSpPr>
          <a:xfrm>
            <a:off x="218284" y="1258570"/>
            <a:ext cx="3347038" cy="3103705"/>
            <a:chOff x="117289" y="1082533"/>
            <a:chExt cx="3929231" cy="3719613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EA6DDB99-C794-A618-748C-0671619F8EFE}"/>
                </a:ext>
              </a:extLst>
            </p:cNvPr>
            <p:cNvCxnSpPr/>
            <p:nvPr/>
          </p:nvCxnSpPr>
          <p:spPr>
            <a:xfrm>
              <a:off x="1123234" y="2843822"/>
              <a:ext cx="2534564" cy="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E016D55A-676A-34C2-E939-CC309B592CB2}"/>
                </a:ext>
              </a:extLst>
            </p:cNvPr>
            <p:cNvCxnSpPr/>
            <p:nvPr/>
          </p:nvCxnSpPr>
          <p:spPr>
            <a:xfrm flipV="1">
              <a:off x="1257728" y="1914177"/>
              <a:ext cx="2172057" cy="1933564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7E7919-568D-9A48-F0D3-ECC544B83EFF}"/>
                </a:ext>
              </a:extLst>
            </p:cNvPr>
            <p:cNvSpPr txBox="1"/>
            <p:nvPr/>
          </p:nvSpPr>
          <p:spPr>
            <a:xfrm>
              <a:off x="3616214" y="2534638"/>
              <a:ext cx="430306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5A8BA0-E483-9DAC-5D20-E60259326E21}"/>
                </a:ext>
              </a:extLst>
            </p:cNvPr>
            <p:cNvSpPr txBox="1"/>
            <p:nvPr/>
          </p:nvSpPr>
          <p:spPr>
            <a:xfrm>
              <a:off x="3439025" y="1614704"/>
              <a:ext cx="391184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3C7C72-E0F1-CE4D-FF5A-34E7272C33AC}"/>
                </a:ext>
              </a:extLst>
            </p:cNvPr>
            <p:cNvSpPr txBox="1"/>
            <p:nvPr/>
          </p:nvSpPr>
          <p:spPr>
            <a:xfrm>
              <a:off x="2441995" y="1092899"/>
              <a:ext cx="596558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802874D-16F7-A5B4-32C4-6EA78DEC5D21}"/>
                </a:ext>
              </a:extLst>
            </p:cNvPr>
            <p:cNvSpPr/>
            <p:nvPr/>
          </p:nvSpPr>
          <p:spPr>
            <a:xfrm rot="19796101">
              <a:off x="1808314" y="1803919"/>
              <a:ext cx="1183336" cy="2156419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6CC3787-5C0C-A887-6E83-92E04A85BABC}"/>
                </a:ext>
              </a:extLst>
            </p:cNvPr>
            <p:cNvSpPr/>
            <p:nvPr/>
          </p:nvSpPr>
          <p:spPr>
            <a:xfrm rot="1876210">
              <a:off x="1824522" y="1808773"/>
              <a:ext cx="1183336" cy="2156419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B35274DC-5C76-4067-D4F1-3FA9F86F4867}"/>
                </a:ext>
              </a:extLst>
            </p:cNvPr>
            <p:cNvCxnSpPr/>
            <p:nvPr/>
          </p:nvCxnSpPr>
          <p:spPr>
            <a:xfrm flipV="1">
              <a:off x="2401607" y="1335519"/>
              <a:ext cx="0" cy="3050054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C46DEAD-6586-4E92-A010-D43FDEE716C0}"/>
                </a:ext>
              </a:extLst>
            </p:cNvPr>
            <p:cNvCxnSpPr/>
            <p:nvPr/>
          </p:nvCxnSpPr>
          <p:spPr>
            <a:xfrm>
              <a:off x="1698677" y="1652568"/>
              <a:ext cx="1586421" cy="2730150"/>
            </a:xfrm>
            <a:prstGeom prst="line">
              <a:avLst/>
            </a:prstGeom>
            <a:ln w="25400">
              <a:solidFill>
                <a:srgbClr val="002060">
                  <a:alpha val="50000"/>
                </a:srgb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E2D3EDB-2554-FA8B-6F5A-7ED603CE69F3}"/>
                </a:ext>
              </a:extLst>
            </p:cNvPr>
            <p:cNvCxnSpPr/>
            <p:nvPr/>
          </p:nvCxnSpPr>
          <p:spPr>
            <a:xfrm flipH="1">
              <a:off x="1463441" y="1602713"/>
              <a:ext cx="1693677" cy="2821911"/>
            </a:xfrm>
            <a:prstGeom prst="line">
              <a:avLst/>
            </a:prstGeom>
            <a:ln w="25400">
              <a:solidFill>
                <a:srgbClr val="00B0F0">
                  <a:alpha val="50000"/>
                </a:srgb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弦形 16">
              <a:extLst>
                <a:ext uri="{FF2B5EF4-FFF2-40B4-BE49-F238E27FC236}">
                  <a16:creationId xmlns:a16="http://schemas.microsoft.com/office/drawing/2014/main" id="{9E3FCCCE-7EF5-99B7-4374-4FC344A69BEC}"/>
                </a:ext>
              </a:extLst>
            </p:cNvPr>
            <p:cNvSpPr/>
            <p:nvPr/>
          </p:nvSpPr>
          <p:spPr>
            <a:xfrm rot="10394059">
              <a:off x="2969846" y="3784046"/>
              <a:ext cx="557442" cy="611230"/>
            </a:xfrm>
            <a:prstGeom prst="chord">
              <a:avLst/>
            </a:prstGeom>
            <a:noFill/>
            <a:ln w="25400">
              <a:solidFill>
                <a:schemeClr val="accent1">
                  <a:shade val="50000"/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弦形 17">
              <a:extLst>
                <a:ext uri="{FF2B5EF4-FFF2-40B4-BE49-F238E27FC236}">
                  <a16:creationId xmlns:a16="http://schemas.microsoft.com/office/drawing/2014/main" id="{7F5614AF-F52C-3582-5996-8E4DB286B4EE}"/>
                </a:ext>
              </a:extLst>
            </p:cNvPr>
            <p:cNvSpPr/>
            <p:nvPr/>
          </p:nvSpPr>
          <p:spPr>
            <a:xfrm rot="3210335">
              <a:off x="1247544" y="3811791"/>
              <a:ext cx="557442" cy="611230"/>
            </a:xfrm>
            <a:prstGeom prst="chord">
              <a:avLst>
                <a:gd name="adj1" fmla="val 2700000"/>
                <a:gd name="adj2" fmla="val 16200000"/>
              </a:avLst>
            </a:prstGeom>
            <a:noFill/>
            <a:ln w="25400">
              <a:solidFill>
                <a:srgbClr val="00B0F0">
                  <a:alpha val="5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D0E95CDA-F581-250F-8959-10EFD3A7C5BF}"/>
                </a:ext>
              </a:extLst>
            </p:cNvPr>
            <p:cNvSpPr/>
            <p:nvPr/>
          </p:nvSpPr>
          <p:spPr>
            <a:xfrm rot="7979305">
              <a:off x="1855133" y="3159733"/>
              <a:ext cx="992636" cy="1079234"/>
            </a:xfrm>
            <a:prstGeom prst="arc">
              <a:avLst/>
            </a:prstGeom>
            <a:ln w="38100">
              <a:solidFill>
                <a:srgbClr val="FF006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B2E0B61A-F763-31F0-EC46-6EBE15B542E2}"/>
                </a:ext>
              </a:extLst>
            </p:cNvPr>
            <p:cNvSpPr/>
            <p:nvPr/>
          </p:nvSpPr>
          <p:spPr>
            <a:xfrm rot="19014945">
              <a:off x="2094774" y="2395006"/>
              <a:ext cx="624342" cy="624342"/>
            </a:xfrm>
            <a:prstGeom prst="arc">
              <a:avLst/>
            </a:prstGeom>
            <a:ln w="25400">
              <a:solidFill>
                <a:srgbClr val="FF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5FBC98B-0826-7115-BBFB-D44A61BAEDCD}"/>
                </a:ext>
              </a:extLst>
            </p:cNvPr>
            <p:cNvSpPr txBox="1"/>
            <p:nvPr/>
          </p:nvSpPr>
          <p:spPr>
            <a:xfrm>
              <a:off x="117289" y="1082533"/>
              <a:ext cx="1749408" cy="606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neutrons</a:t>
              </a:r>
              <a:endParaRPr lang="zh-CN" alt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636CA69-DF0F-E793-08E6-BFC4B6A67A9A}"/>
                </a:ext>
              </a:extLst>
            </p:cNvPr>
            <p:cNvSpPr txBox="1"/>
            <p:nvPr/>
          </p:nvSpPr>
          <p:spPr>
            <a:xfrm>
              <a:off x="1686800" y="4296174"/>
              <a:ext cx="1794778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oscillation</a:t>
              </a:r>
              <a:endPara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85D1E576-0668-E1FA-9BBE-7CB731D32DE2}"/>
              </a:ext>
            </a:extLst>
          </p:cNvPr>
          <p:cNvSpPr txBox="1"/>
          <p:nvPr/>
        </p:nvSpPr>
        <p:spPr>
          <a:xfrm>
            <a:off x="2851845" y="1246837"/>
            <a:ext cx="1695796" cy="51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protons</a:t>
            </a:r>
            <a:endParaRPr lang="zh-CN" altLang="en-US" sz="2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88D9191-6D05-95E4-AA3F-F9ADF3CC44BF}"/>
              </a:ext>
            </a:extLst>
          </p:cNvPr>
          <p:cNvSpPr txBox="1"/>
          <p:nvPr/>
        </p:nvSpPr>
        <p:spPr>
          <a:xfrm>
            <a:off x="3699743" y="2157786"/>
            <a:ext cx="794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Small-amplitude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oscillation in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well deformed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nuclei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DB91503-F9A9-C0D3-3BA8-6391CE572E8C}"/>
              </a:ext>
            </a:extLst>
          </p:cNvPr>
          <p:cNvSpPr txBox="1"/>
          <p:nvPr/>
        </p:nvSpPr>
        <p:spPr>
          <a:xfrm>
            <a:off x="5503341" y="4134680"/>
            <a:ext cx="676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observed mostly in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weakly deformed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nuclei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6D7845E-E009-263E-95A8-9AD41E8519E2}"/>
              </a:ext>
            </a:extLst>
          </p:cNvPr>
          <p:cNvCxnSpPr>
            <a:cxnSpLocks/>
          </p:cNvCxnSpPr>
          <p:nvPr/>
        </p:nvCxnSpPr>
        <p:spPr>
          <a:xfrm>
            <a:off x="9056844" y="2662394"/>
            <a:ext cx="0" cy="142435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27540C68-C28D-A025-94AC-ACA97B9EDC68}"/>
              </a:ext>
            </a:extLst>
          </p:cNvPr>
          <p:cNvSpPr txBox="1"/>
          <p:nvPr/>
        </p:nvSpPr>
        <p:spPr>
          <a:xfrm>
            <a:off x="4176625" y="1758711"/>
            <a:ext cx="265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261B245-5208-A372-A737-A78AEE5A3338}"/>
              </a:ext>
            </a:extLst>
          </p:cNvPr>
          <p:cNvSpPr txBox="1"/>
          <p:nvPr/>
        </p:nvSpPr>
        <p:spPr>
          <a:xfrm>
            <a:off x="4893116" y="4133316"/>
            <a:ext cx="162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箭头: 左 40">
            <a:extLst>
              <a:ext uri="{FF2B5EF4-FFF2-40B4-BE49-F238E27FC236}">
                <a16:creationId xmlns:a16="http://schemas.microsoft.com/office/drawing/2014/main" id="{F4034E04-972C-58AC-4D54-E995ADA1DBB5}"/>
              </a:ext>
            </a:extLst>
          </p:cNvPr>
          <p:cNvSpPr/>
          <p:nvPr/>
        </p:nvSpPr>
        <p:spPr>
          <a:xfrm>
            <a:off x="8299224" y="3031474"/>
            <a:ext cx="575057" cy="583409"/>
          </a:xfrm>
          <a:prstGeom prst="leftArrow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5A41D3F-61B5-1E39-ADB0-609FABAAACC5}"/>
              </a:ext>
            </a:extLst>
          </p:cNvPr>
          <p:cNvSpPr txBox="1"/>
          <p:nvPr/>
        </p:nvSpPr>
        <p:spPr>
          <a:xfrm>
            <a:off x="4484974" y="2868414"/>
            <a:ext cx="3547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“scissors</a:t>
            </a:r>
            <a:r>
              <a: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motion”</a:t>
            </a:r>
            <a:r>
              <a: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weakly</a:t>
            </a:r>
            <a:r>
              <a: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deformed</a:t>
            </a:r>
            <a:r>
              <a: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76A7F29-14FB-AD48-787D-0FC11B855D4E}"/>
              </a:ext>
            </a:extLst>
          </p:cNvPr>
          <p:cNvSpPr/>
          <p:nvPr/>
        </p:nvSpPr>
        <p:spPr>
          <a:xfrm>
            <a:off x="4613945" y="2771375"/>
            <a:ext cx="3532695" cy="1163063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B837547-1B6B-F238-8702-AC86FF6608D9}"/>
              </a:ext>
            </a:extLst>
          </p:cNvPr>
          <p:cNvSpPr txBox="1"/>
          <p:nvPr/>
        </p:nvSpPr>
        <p:spPr>
          <a:xfrm>
            <a:off x="155436" y="4539475"/>
            <a:ext cx="61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aim of this work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6B94371-7A8A-A792-BCE3-5591EE77C7F5}"/>
              </a:ext>
            </a:extLst>
          </p:cNvPr>
          <p:cNvSpPr txBox="1"/>
          <p:nvPr/>
        </p:nvSpPr>
        <p:spPr>
          <a:xfrm>
            <a:off x="453006" y="5208999"/>
            <a:ext cx="3112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description of the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74D1ABE-4128-187E-0016-ED67E6CEB81C}"/>
              </a:ext>
            </a:extLst>
          </p:cNvPr>
          <p:cNvSpPr txBox="1"/>
          <p:nvPr/>
        </p:nvSpPr>
        <p:spPr>
          <a:xfrm>
            <a:off x="4096161" y="5254532"/>
            <a:ext cx="322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 in weakly deformed case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F0A6B7C-D5D8-178E-EC56-29C25B0F3A3B}"/>
              </a:ext>
            </a:extLst>
          </p:cNvPr>
          <p:cNvSpPr txBox="1"/>
          <p:nvPr/>
        </p:nvSpPr>
        <p:spPr>
          <a:xfrm>
            <a:off x="8274057" y="5225777"/>
            <a:ext cx="3120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 of LEE in terms of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D9C83358-D1C9-5045-52CD-92A6BA2B3B4A}"/>
              </a:ext>
            </a:extLst>
          </p:cNvPr>
          <p:cNvSpPr/>
          <p:nvPr/>
        </p:nvSpPr>
        <p:spPr>
          <a:xfrm>
            <a:off x="343949" y="5117284"/>
            <a:ext cx="3221373" cy="104443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45D492B0-73BC-098E-8B97-05C2762E7275}"/>
              </a:ext>
            </a:extLst>
          </p:cNvPr>
          <p:cNvCxnSpPr/>
          <p:nvPr/>
        </p:nvCxnSpPr>
        <p:spPr>
          <a:xfrm>
            <a:off x="3564229" y="5637402"/>
            <a:ext cx="612396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9C9B6FEB-2CF7-371E-0FDC-847D9A671AF8}"/>
              </a:ext>
            </a:extLst>
          </p:cNvPr>
          <p:cNvSpPr/>
          <p:nvPr/>
        </p:nvSpPr>
        <p:spPr>
          <a:xfrm>
            <a:off x="4211273" y="5117284"/>
            <a:ext cx="3051408" cy="1107968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9A2A6C94-CBBA-1A58-0BBB-8AF0FC614CAC}"/>
              </a:ext>
            </a:extLst>
          </p:cNvPr>
          <p:cNvSpPr/>
          <p:nvPr/>
        </p:nvSpPr>
        <p:spPr>
          <a:xfrm>
            <a:off x="8257279" y="5100506"/>
            <a:ext cx="3221373" cy="10828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EA2E8F9F-41A7-83C8-C5A5-A99286726750}"/>
              </a:ext>
            </a:extLst>
          </p:cNvPr>
          <p:cNvCxnSpPr/>
          <p:nvPr/>
        </p:nvCxnSpPr>
        <p:spPr>
          <a:xfrm>
            <a:off x="7287848" y="5654180"/>
            <a:ext cx="903676" cy="0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6E8BB1C8-A097-4265-6808-0E75DC198891}"/>
              </a:ext>
            </a:extLst>
          </p:cNvPr>
          <p:cNvSpPr txBox="1"/>
          <p:nvPr/>
        </p:nvSpPr>
        <p:spPr>
          <a:xfrm>
            <a:off x="5101116" y="898310"/>
            <a:ext cx="546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Oscillation between intrinsic orientations of protons &amp; neutrons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5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4CD96C-C808-DB51-BF25-3F96C043D6B9}"/>
              </a:ext>
            </a:extLst>
          </p:cNvPr>
          <p:cNvSpPr txBox="1"/>
          <p:nvPr/>
        </p:nvSpPr>
        <p:spPr>
          <a:xfrm>
            <a:off x="100668" y="83890"/>
            <a:ext cx="945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description of the scissors motion (I)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A77AA8-F351-7F3B-2DC8-F4BE54933BEA}"/>
              </a:ext>
            </a:extLst>
          </p:cNvPr>
          <p:cNvSpPr txBox="1"/>
          <p:nvPr/>
        </p:nvSpPr>
        <p:spPr>
          <a:xfrm>
            <a:off x="100668" y="679989"/>
            <a:ext cx="1197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motion as the motion of two rotors described by angular momentum projection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C25D989-4543-06AD-73A0-619159F3869D}"/>
              </a:ext>
            </a:extLst>
          </p:cNvPr>
          <p:cNvSpPr txBox="1"/>
          <p:nvPr/>
        </p:nvSpPr>
        <p:spPr>
          <a:xfrm>
            <a:off x="494950" y="1224793"/>
            <a:ext cx="81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momentum projection for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single rotor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81F2ADB-28F4-E898-545C-D9CFCCB2E79E}"/>
              </a:ext>
            </a:extLst>
          </p:cNvPr>
          <p:cNvSpPr txBox="1"/>
          <p:nvPr/>
        </p:nvSpPr>
        <p:spPr>
          <a:xfrm>
            <a:off x="1074295" y="1707160"/>
            <a:ext cx="351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intrinsic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图片 27" descr="\documentclass{article}&#10;\usepackage{amsmath}&#10;\pagestyle{empty}&#10;\begin{document}&#10;&#10;$|\Phi\rangle$&#10;&#10;\end{document}" title="IguanaTex Picture Display">
            <a:extLst>
              <a:ext uri="{FF2B5EF4-FFF2-40B4-BE49-F238E27FC236}">
                <a16:creationId xmlns:a16="http://schemas.microsoft.com/office/drawing/2014/main" id="{D0C33193-E963-858D-7D61-91F94E7847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24" y="2220975"/>
            <a:ext cx="354743" cy="305371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C1F441A0-E8EC-EAA1-4FDE-4CC000D0E28B}"/>
              </a:ext>
            </a:extLst>
          </p:cNvPr>
          <p:cNvSpPr txBox="1"/>
          <p:nvPr/>
        </p:nvSpPr>
        <p:spPr>
          <a:xfrm>
            <a:off x="3001670" y="1764138"/>
            <a:ext cx="279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momentum 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5BBF48D-2DCE-6DDB-483D-086D5D8C3958}"/>
              </a:ext>
            </a:extLst>
          </p:cNvPr>
          <p:cNvCxnSpPr>
            <a:cxnSpLocks/>
          </p:cNvCxnSpPr>
          <p:nvPr/>
        </p:nvCxnSpPr>
        <p:spPr>
          <a:xfrm>
            <a:off x="2846664" y="2212586"/>
            <a:ext cx="302003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\documentclass{article}&#10;\usepackage{amsmath}&#10;\pagestyle{empty}&#10;\begin{document}&#10;&#10;$\hat{P}^I_{MK}|\Phi\rangle$&#10;&#10;\end{document}" title="IguanaTex Picture Display">
            <a:extLst>
              <a:ext uri="{FF2B5EF4-FFF2-40B4-BE49-F238E27FC236}">
                <a16:creationId xmlns:a16="http://schemas.microsoft.com/office/drawing/2014/main" id="{6B9117D2-BCC3-C803-75AE-BA2402937F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83" y="2213874"/>
            <a:ext cx="1062400" cy="371200"/>
          </a:xfrm>
          <a:prstGeom prst="rect">
            <a:avLst/>
          </a:prstGeom>
        </p:spPr>
      </p:pic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3598B97E-B579-E36B-E060-121562DF1DC0}"/>
              </a:ext>
            </a:extLst>
          </p:cNvPr>
          <p:cNvCxnSpPr/>
          <p:nvPr/>
        </p:nvCxnSpPr>
        <p:spPr>
          <a:xfrm>
            <a:off x="7843707" y="2189527"/>
            <a:ext cx="155196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D0AA66A5-89EE-771E-4F4D-5123ADC6EF66}"/>
              </a:ext>
            </a:extLst>
          </p:cNvPr>
          <p:cNvSpPr txBox="1"/>
          <p:nvPr/>
        </p:nvSpPr>
        <p:spPr>
          <a:xfrm>
            <a:off x="8010091" y="1727862"/>
            <a:ext cx="151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 for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C5C5A70-B1A9-27F3-A94A-CC7179992AE6}"/>
              </a:ext>
            </a:extLst>
          </p:cNvPr>
          <p:cNvSpPr txBox="1"/>
          <p:nvPr/>
        </p:nvSpPr>
        <p:spPr>
          <a:xfrm>
            <a:off x="9093065" y="1761206"/>
            <a:ext cx="248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Hamiltonian diagonalization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BEBC059-B4D7-CCC7-11C3-6AB50E21C60F}"/>
              </a:ext>
            </a:extLst>
          </p:cNvPr>
          <p:cNvSpPr txBox="1"/>
          <p:nvPr/>
        </p:nvSpPr>
        <p:spPr>
          <a:xfrm>
            <a:off x="494950" y="3355596"/>
            <a:ext cx="836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momentum projection for 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neutron and a proton rotors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箭头: 下 46">
            <a:extLst>
              <a:ext uri="{FF2B5EF4-FFF2-40B4-BE49-F238E27FC236}">
                <a16:creationId xmlns:a16="http://schemas.microsoft.com/office/drawing/2014/main" id="{CFB2A457-2F9D-117C-05D7-4A5F096BDDB1}"/>
              </a:ext>
            </a:extLst>
          </p:cNvPr>
          <p:cNvSpPr/>
          <p:nvPr/>
        </p:nvSpPr>
        <p:spPr>
          <a:xfrm>
            <a:off x="5050172" y="2684477"/>
            <a:ext cx="559266" cy="578840"/>
          </a:xfrm>
          <a:prstGeom prst="downArrow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EC1F955-6F5C-E6EE-63A5-E9502C1D474F}"/>
              </a:ext>
            </a:extLst>
          </p:cNvPr>
          <p:cNvSpPr txBox="1"/>
          <p:nvPr/>
        </p:nvSpPr>
        <p:spPr>
          <a:xfrm>
            <a:off x="1180359" y="3925607"/>
            <a:ext cx="188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intrinsic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图片 61" descr="\documentclass{article}&#10;\usepackage{amsmath}&#10;\pagestyle{empty}&#10;\begin{document}&#10;&#10;$|\Phi_\nu\rangle\otimes|\Phi_\pi\rangle$&#10;&#10;\end{document}" title="IguanaTex Picture Display">
            <a:extLst>
              <a:ext uri="{FF2B5EF4-FFF2-40B4-BE49-F238E27FC236}">
                <a16:creationId xmlns:a16="http://schemas.microsoft.com/office/drawing/2014/main" id="{F4A701DF-0B8E-424F-05A4-267A044456B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31" y="4463237"/>
            <a:ext cx="1462857" cy="305371"/>
          </a:xfrm>
          <a:prstGeom prst="rect">
            <a:avLst/>
          </a:prstGeom>
        </p:spPr>
      </p:pic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A355ABD2-3409-5E6E-9EE6-418A74E66E75}"/>
              </a:ext>
            </a:extLst>
          </p:cNvPr>
          <p:cNvCxnSpPr>
            <a:cxnSpLocks/>
          </p:cNvCxnSpPr>
          <p:nvPr/>
        </p:nvCxnSpPr>
        <p:spPr>
          <a:xfrm>
            <a:off x="2956725" y="4388671"/>
            <a:ext cx="835099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 descr="\documentclass{article}&#10;\usepackage{amsmath}&#10;\pagestyle{empty}&#10;\begin{document}&#10;&#10;$\hat{P}^{I_\nu}_{M_\nu,K_\nu}|\Phi_\nu\rangle\otimes\hat{P}^{I_\pi}_{M_\pi,K_\pi}|\Phi_\pi\rangle$&#10;&#10;\end{document}" title="IguanaTex Picture Display">
            <a:extLst>
              <a:ext uri="{FF2B5EF4-FFF2-40B4-BE49-F238E27FC236}">
                <a16:creationId xmlns:a16="http://schemas.microsoft.com/office/drawing/2014/main" id="{1D27D6DA-3B65-1355-3F77-5552873C2B2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50" y="4394043"/>
            <a:ext cx="3483430" cy="418743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9F01F032-D094-3F97-C5B3-7F49CFBC95A3}"/>
              </a:ext>
            </a:extLst>
          </p:cNvPr>
          <p:cNvSpPr txBox="1"/>
          <p:nvPr/>
        </p:nvSpPr>
        <p:spPr>
          <a:xfrm>
            <a:off x="5840036" y="1721261"/>
            <a:ext cx="232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laboratory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0F007B6-0C64-3306-A455-A5938422048F}"/>
              </a:ext>
            </a:extLst>
          </p:cNvPr>
          <p:cNvSpPr txBox="1"/>
          <p:nvPr/>
        </p:nvSpPr>
        <p:spPr>
          <a:xfrm>
            <a:off x="4514681" y="3884643"/>
            <a:ext cx="232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projected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D76F6572-FCE2-C3EF-1629-61A0DB184490}"/>
              </a:ext>
            </a:extLst>
          </p:cNvPr>
          <p:cNvCxnSpPr>
            <a:cxnSpLocks/>
          </p:cNvCxnSpPr>
          <p:nvPr/>
        </p:nvCxnSpPr>
        <p:spPr>
          <a:xfrm>
            <a:off x="7504957" y="4356343"/>
            <a:ext cx="835099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68C42E14-AA47-8791-0A2F-8613D38A81B6}"/>
              </a:ext>
            </a:extLst>
          </p:cNvPr>
          <p:cNvSpPr txBox="1"/>
          <p:nvPr/>
        </p:nvSpPr>
        <p:spPr>
          <a:xfrm>
            <a:off x="8400178" y="3937611"/>
            <a:ext cx="328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not have a good total angular momentum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F2E108C7-EAD3-AA28-B43F-F158BE07A992}"/>
              </a:ext>
            </a:extLst>
          </p:cNvPr>
          <p:cNvCxnSpPr/>
          <p:nvPr/>
        </p:nvCxnSpPr>
        <p:spPr>
          <a:xfrm>
            <a:off x="5666365" y="4983061"/>
            <a:ext cx="0" cy="889233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26C3B85C-9720-7363-26CA-12DA6FD62C0E}"/>
              </a:ext>
            </a:extLst>
          </p:cNvPr>
          <p:cNvSpPr txBox="1"/>
          <p:nvPr/>
        </p:nvSpPr>
        <p:spPr>
          <a:xfrm>
            <a:off x="1837188" y="5171542"/>
            <a:ext cx="432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angular momentum coupling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 descr="\documentclass{article}&#10;\usepackage{amsmath}&#10;\pagestyle{empty}&#10;\begin{document}&#10;&#10;\begin{equation}\nonumber&#10;[\hat{P}^{I_\nu}_{M_\nu K_\nu}|\Phi_\nu\rangle\otimes\hat{P}^{I_\pi}_{M_\pi K_\pi}|\Phi_\pi\rangle]^{I}_{M}&#10;\end{equation}&#10;&#10;&#10;\end{document}" title="IguanaTex Picture Display">
            <a:extLst>
              <a:ext uri="{FF2B5EF4-FFF2-40B4-BE49-F238E27FC236}">
                <a16:creationId xmlns:a16="http://schemas.microsoft.com/office/drawing/2014/main" id="{C0EB8DFB-E26A-8E3F-298C-A1034DAC9DB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53" y="6275228"/>
            <a:ext cx="3759544" cy="407772"/>
          </a:xfrm>
          <a:prstGeom prst="rect">
            <a:avLst/>
          </a:prstGeom>
        </p:spPr>
      </p:pic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B565FA54-4F0E-A36B-5F7F-7A96731BAFF0}"/>
              </a:ext>
            </a:extLst>
          </p:cNvPr>
          <p:cNvCxnSpPr/>
          <p:nvPr/>
        </p:nvCxnSpPr>
        <p:spPr>
          <a:xfrm>
            <a:off x="7250088" y="6188040"/>
            <a:ext cx="1551963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8B69A8C5-BC45-C474-DC4A-FC4944F0DD0F}"/>
              </a:ext>
            </a:extLst>
          </p:cNvPr>
          <p:cNvSpPr txBox="1"/>
          <p:nvPr/>
        </p:nvSpPr>
        <p:spPr>
          <a:xfrm>
            <a:off x="7354248" y="5726375"/>
            <a:ext cx="151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 for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1AD1271-EE60-BE22-EE0A-34B99D0DBDC6}"/>
              </a:ext>
            </a:extLst>
          </p:cNvPr>
          <p:cNvSpPr txBox="1"/>
          <p:nvPr/>
        </p:nvSpPr>
        <p:spPr>
          <a:xfrm>
            <a:off x="8718960" y="5772542"/>
            <a:ext cx="248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Hamiltonian diagonalization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3CBFE65-2A3F-EE0F-238B-0C53D551EF02}"/>
              </a:ext>
            </a:extLst>
          </p:cNvPr>
          <p:cNvSpPr txBox="1"/>
          <p:nvPr/>
        </p:nvSpPr>
        <p:spPr>
          <a:xfrm>
            <a:off x="3064274" y="2692866"/>
            <a:ext cx="208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generalization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05976F8-BC81-9B10-6C9E-FA5D9C63F299}"/>
              </a:ext>
            </a:extLst>
          </p:cNvPr>
          <p:cNvSpPr txBox="1"/>
          <p:nvPr/>
        </p:nvSpPr>
        <p:spPr>
          <a:xfrm>
            <a:off x="4760752" y="5798890"/>
            <a:ext cx="380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laboratory state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651DFD1-D4A7-7CFC-50A0-1747A09E8261}"/>
              </a:ext>
            </a:extLst>
          </p:cNvPr>
          <p:cNvSpPr txBox="1"/>
          <p:nvPr/>
        </p:nvSpPr>
        <p:spPr>
          <a:xfrm>
            <a:off x="100668" y="83890"/>
            <a:ext cx="945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description of the scissors motion (II)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D2E1EF-5C4C-6E6C-58CB-76C80E484332}"/>
              </a:ext>
            </a:extLst>
          </p:cNvPr>
          <p:cNvSpPr txBox="1"/>
          <p:nvPr/>
        </p:nvSpPr>
        <p:spPr>
          <a:xfrm>
            <a:off x="100668" y="637888"/>
            <a:ext cx="110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the scissors motion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AD690C2-3324-71A1-5C1A-0E51FBEFB097}"/>
              </a:ext>
            </a:extLst>
          </p:cNvPr>
          <p:cNvSpPr txBox="1"/>
          <p:nvPr/>
        </p:nvSpPr>
        <p:spPr>
          <a:xfrm>
            <a:off x="221997" y="1182169"/>
            <a:ext cx="312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the scissors motion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D44BEB3-036A-A132-5CEF-9604440B70D1}"/>
              </a:ext>
            </a:extLst>
          </p:cNvPr>
          <p:cNvCxnSpPr/>
          <p:nvPr/>
        </p:nvCxnSpPr>
        <p:spPr>
          <a:xfrm>
            <a:off x="3011762" y="1580733"/>
            <a:ext cx="66886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28683A22-8807-0E5E-D193-603D7BABED04}"/>
              </a:ext>
            </a:extLst>
          </p:cNvPr>
          <p:cNvSpPr txBox="1"/>
          <p:nvPr/>
        </p:nvSpPr>
        <p:spPr>
          <a:xfrm>
            <a:off x="3539066" y="1148300"/>
            <a:ext cx="369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 of the scissors angle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4546071-819B-25E1-1D87-DEBFCC3AA368}"/>
              </a:ext>
            </a:extLst>
          </p:cNvPr>
          <p:cNvCxnSpPr/>
          <p:nvPr/>
        </p:nvCxnSpPr>
        <p:spPr>
          <a:xfrm>
            <a:off x="7084227" y="1555332"/>
            <a:ext cx="66886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4AD34B3-2731-666E-E33B-3DFE8C2D1387}"/>
              </a:ext>
            </a:extLst>
          </p:cNvPr>
          <p:cNvSpPr txBox="1"/>
          <p:nvPr/>
        </p:nvSpPr>
        <p:spPr>
          <a:xfrm>
            <a:off x="7670121" y="1099553"/>
            <a:ext cx="352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 function in terms of the scissors angle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CFEC36A-35CF-EAF1-3150-8B0A82990FEF}"/>
              </a:ext>
            </a:extLst>
          </p:cNvPr>
          <p:cNvSpPr txBox="1"/>
          <p:nvPr/>
        </p:nvSpPr>
        <p:spPr>
          <a:xfrm>
            <a:off x="1102528" y="2095782"/>
            <a:ext cx="381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 function expanded on 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图片 34" descr="\documentclass{article}&#10;\usepackage{amsmath}&#10;\pagestyle{empty}&#10;\begin{document}&#10;&#10;\begin{equation}\nonumber&#10;[\hat{P}^{I_\nu}_{M_\nu K_\nu}|\Phi_\nu\rangle\otimes\hat{P}^{I_\pi}_{M_\pi K_\pi}|\Phi_\pi\rangle]^{I}_{M}&#10;\end{equation}&#10;&#10;&#10;\end{document}" title="IguanaTex Picture Display">
            <a:extLst>
              <a:ext uri="{FF2B5EF4-FFF2-40B4-BE49-F238E27FC236}">
                <a16:creationId xmlns:a16="http://schemas.microsoft.com/office/drawing/2014/main" id="{27DAFADB-84D3-0131-9BCE-B6E160A61E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21" y="2133696"/>
            <a:ext cx="3759544" cy="407772"/>
          </a:xfrm>
          <a:prstGeom prst="rect">
            <a:avLst/>
          </a:prstGeom>
        </p:spPr>
      </p:pic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77DED49A-64ED-A365-5A0D-4C8BF2538844}"/>
              </a:ext>
            </a:extLst>
          </p:cNvPr>
          <p:cNvCxnSpPr>
            <a:cxnSpLocks/>
          </p:cNvCxnSpPr>
          <p:nvPr/>
        </p:nvCxnSpPr>
        <p:spPr>
          <a:xfrm>
            <a:off x="5249333" y="2658531"/>
            <a:ext cx="0" cy="33866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\documentclass{article}&#10;\usepackage{amsmath}&#10;\pagestyle{empty}&#10;\begin{document}&#10;&#10;$\Omega_\nu$&#10;&#10;\end{document}" title="IguanaTex Picture Display">
            <a:extLst>
              <a:ext uri="{FF2B5EF4-FFF2-40B4-BE49-F238E27FC236}">
                <a16:creationId xmlns:a16="http://schemas.microsoft.com/office/drawing/2014/main" id="{E65AA842-0D18-DF04-F951-73142D1EA6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29" y="3114260"/>
            <a:ext cx="332800" cy="261486"/>
          </a:xfrm>
          <a:prstGeom prst="rect">
            <a:avLst/>
          </a:prstGeom>
        </p:spPr>
      </p:pic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1158AB3-DE86-6F34-F0EE-42654908205D}"/>
              </a:ext>
            </a:extLst>
          </p:cNvPr>
          <p:cNvCxnSpPr>
            <a:cxnSpLocks/>
          </p:cNvCxnSpPr>
          <p:nvPr/>
        </p:nvCxnSpPr>
        <p:spPr>
          <a:xfrm>
            <a:off x="7135029" y="2650064"/>
            <a:ext cx="0" cy="28786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 descr="\documentclass{article}&#10;\usepackage{amsmath}&#10;\pagestyle{empty}&#10;\begin{document}&#10;&#10;$\Omega_\pi$&#10;&#10;\end{document}" title="IguanaTex Picture Display">
            <a:extLst>
              <a:ext uri="{FF2B5EF4-FFF2-40B4-BE49-F238E27FC236}">
                <a16:creationId xmlns:a16="http://schemas.microsoft.com/office/drawing/2014/main" id="{B9450F7F-7018-34A9-1F58-337D0E733D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97" y="3080392"/>
            <a:ext cx="343772" cy="261486"/>
          </a:xfrm>
          <a:prstGeom prst="rect">
            <a:avLst/>
          </a:prstGeom>
        </p:spPr>
      </p:pic>
      <p:sp>
        <p:nvSpPr>
          <p:cNvPr id="46" name="左大括号 45">
            <a:extLst>
              <a:ext uri="{FF2B5EF4-FFF2-40B4-BE49-F238E27FC236}">
                <a16:creationId xmlns:a16="http://schemas.microsoft.com/office/drawing/2014/main" id="{E928C431-3948-6902-DA13-763FF182EB04}"/>
              </a:ext>
            </a:extLst>
          </p:cNvPr>
          <p:cNvSpPr/>
          <p:nvPr/>
        </p:nvSpPr>
        <p:spPr>
          <a:xfrm rot="16200000">
            <a:off x="6105341" y="2657853"/>
            <a:ext cx="224482" cy="1834897"/>
          </a:xfrm>
          <a:prstGeom prst="leftBrac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95F69E54-1FD3-3581-8A10-7CF60E23A860}"/>
              </a:ext>
            </a:extLst>
          </p:cNvPr>
          <p:cNvCxnSpPr>
            <a:stCxn id="46" idx="1"/>
          </p:cNvCxnSpPr>
          <p:nvPr/>
        </p:nvCxnSpPr>
        <p:spPr>
          <a:xfrm flipH="1">
            <a:off x="6206067" y="3687543"/>
            <a:ext cx="11516" cy="68125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DE472900-90F5-DBE4-53CA-383FA8FD43B9}"/>
              </a:ext>
            </a:extLst>
          </p:cNvPr>
          <p:cNvSpPr txBox="1"/>
          <p:nvPr/>
        </p:nvSpPr>
        <p:spPr>
          <a:xfrm>
            <a:off x="3680629" y="3751492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6E34CF68-5B3D-892A-F515-D2A898358535}"/>
              </a:ext>
            </a:extLst>
          </p:cNvPr>
          <p:cNvCxnSpPr>
            <a:stCxn id="51" idx="3"/>
          </p:cNvCxnSpPr>
          <p:nvPr/>
        </p:nvCxnSpPr>
        <p:spPr>
          <a:xfrm flipV="1">
            <a:off x="5763429" y="3982324"/>
            <a:ext cx="452967" cy="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 descr="\documentclass{article}&#10;\usepackage{amsmath}&#10;\pagestyle{empty}&#10;\begin{document}&#10;&#10;$\Omega_{T}$&#10;&#10;\end{document}" title="IguanaTex Picture Display">
            <a:extLst>
              <a:ext uri="{FF2B5EF4-FFF2-40B4-BE49-F238E27FC236}">
                <a16:creationId xmlns:a16="http://schemas.microsoft.com/office/drawing/2014/main" id="{B3034FC0-9855-2D46-DE79-FCA952C3CA0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5" y="4612016"/>
            <a:ext cx="374857" cy="259657"/>
          </a:xfrm>
          <a:prstGeom prst="rect">
            <a:avLst/>
          </a:prstGeom>
        </p:spPr>
      </p:pic>
      <p:sp>
        <p:nvSpPr>
          <p:cNvPr id="56" name="左大括号 55">
            <a:extLst>
              <a:ext uri="{FF2B5EF4-FFF2-40B4-BE49-F238E27FC236}">
                <a16:creationId xmlns:a16="http://schemas.microsoft.com/office/drawing/2014/main" id="{DD5A3333-E6EF-7870-627D-AF8D9BAA8E74}"/>
              </a:ext>
            </a:extLst>
          </p:cNvPr>
          <p:cNvSpPr/>
          <p:nvPr/>
        </p:nvSpPr>
        <p:spPr>
          <a:xfrm rot="5400000">
            <a:off x="6151375" y="3328862"/>
            <a:ext cx="109385" cy="2182132"/>
          </a:xfrm>
          <a:prstGeom prst="leftBrac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6A31EC2-A28E-AF69-37FB-8041EAFD1769}"/>
              </a:ext>
            </a:extLst>
          </p:cNvPr>
          <p:cNvSpPr txBox="1"/>
          <p:nvPr/>
        </p:nvSpPr>
        <p:spPr>
          <a:xfrm>
            <a:off x="173992" y="4300554"/>
            <a:ext cx="452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 of the principle axes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whole nucleus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38ADBE0-A585-92B5-6AE0-46B2B0CECA56}"/>
              </a:ext>
            </a:extLst>
          </p:cNvPr>
          <p:cNvSpPr txBox="1"/>
          <p:nvPr/>
        </p:nvSpPr>
        <p:spPr>
          <a:xfrm>
            <a:off x="1270001" y="2997236"/>
            <a:ext cx="394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 of the neutrons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D0250F80-C844-F13B-F814-9FEBF6E2A0D9}"/>
              </a:ext>
            </a:extLst>
          </p:cNvPr>
          <p:cNvCxnSpPr>
            <a:cxnSpLocks/>
          </p:cNvCxnSpPr>
          <p:nvPr/>
        </p:nvCxnSpPr>
        <p:spPr>
          <a:xfrm>
            <a:off x="4827864" y="3245003"/>
            <a:ext cx="287137" cy="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4D0B0140-08A1-B526-DF68-118461FAFE65}"/>
              </a:ext>
            </a:extLst>
          </p:cNvPr>
          <p:cNvSpPr txBox="1"/>
          <p:nvPr/>
        </p:nvSpPr>
        <p:spPr>
          <a:xfrm>
            <a:off x="7644726" y="2958868"/>
            <a:ext cx="394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 of the protons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8B9C8F7-4028-900D-CE54-C4181F51F952}"/>
              </a:ext>
            </a:extLst>
          </p:cNvPr>
          <p:cNvCxnSpPr>
            <a:cxnSpLocks/>
          </p:cNvCxnSpPr>
          <p:nvPr/>
        </p:nvCxnSpPr>
        <p:spPr>
          <a:xfrm>
            <a:off x="7410193" y="3198167"/>
            <a:ext cx="287137" cy="0"/>
          </a:xfrm>
          <a:prstGeom prst="straightConnector1">
            <a:avLst/>
          </a:prstGeom>
          <a:ln w="254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F9D14BE5-CE04-C4BE-0F97-62A0F7CF1D74}"/>
              </a:ext>
            </a:extLst>
          </p:cNvPr>
          <p:cNvCxnSpPr/>
          <p:nvPr/>
        </p:nvCxnSpPr>
        <p:spPr>
          <a:xfrm>
            <a:off x="4429932" y="4724400"/>
            <a:ext cx="406399" cy="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70" descr="\documentclass{article}&#10;\usepackage{amsmath}&#10;\pagestyle{empty}&#10;\begin{document}&#10;&#10;$\Omega_{\pi\nu}$&#10;&#10;\end{document}" title="IguanaTex Picture Display">
            <a:extLst>
              <a:ext uri="{FF2B5EF4-FFF2-40B4-BE49-F238E27FC236}">
                <a16:creationId xmlns:a16="http://schemas.microsoft.com/office/drawing/2014/main" id="{2206FFE1-69F4-67FF-0AA0-387B53E827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21" y="4576842"/>
            <a:ext cx="482743" cy="261486"/>
          </a:xfrm>
          <a:prstGeom prst="rect">
            <a:avLst/>
          </a:prstGeom>
        </p:spPr>
      </p:pic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8C515B83-FB48-2C53-6812-131C35CAC367}"/>
              </a:ext>
            </a:extLst>
          </p:cNvPr>
          <p:cNvCxnSpPr/>
          <p:nvPr/>
        </p:nvCxnSpPr>
        <p:spPr>
          <a:xfrm>
            <a:off x="7627792" y="4645884"/>
            <a:ext cx="406399" cy="0"/>
          </a:xfrm>
          <a:prstGeom prst="straightConnector1">
            <a:avLst/>
          </a:prstGeom>
          <a:ln w="25400">
            <a:solidFill>
              <a:srgbClr val="FF006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A9F64521-0933-878F-03E5-37102DB94002}"/>
              </a:ext>
            </a:extLst>
          </p:cNvPr>
          <p:cNvSpPr txBox="1"/>
          <p:nvPr/>
        </p:nvSpPr>
        <p:spPr>
          <a:xfrm>
            <a:off x="7753094" y="4161343"/>
            <a:ext cx="415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orientations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protons &amp; neutrons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CD2F59B-17ED-C9B4-2988-7B546B397F38}"/>
              </a:ext>
            </a:extLst>
          </p:cNvPr>
          <p:cNvSpPr txBox="1"/>
          <p:nvPr/>
        </p:nvSpPr>
        <p:spPr>
          <a:xfrm>
            <a:off x="8651070" y="4917652"/>
            <a:ext cx="250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scissors angle)</a:t>
            </a:r>
            <a:endParaRPr lang="zh-CN" altLang="en-US" sz="24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箭头: 下 75">
            <a:extLst>
              <a:ext uri="{FF2B5EF4-FFF2-40B4-BE49-F238E27FC236}">
                <a16:creationId xmlns:a16="http://schemas.microsoft.com/office/drawing/2014/main" id="{40167D09-1467-8745-D18D-D8A3BC83BF77}"/>
              </a:ext>
            </a:extLst>
          </p:cNvPr>
          <p:cNvSpPr/>
          <p:nvPr/>
        </p:nvSpPr>
        <p:spPr>
          <a:xfrm>
            <a:off x="4887127" y="5002648"/>
            <a:ext cx="374857" cy="366427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575C075-624E-28AC-9EF2-E7383B95AB77}"/>
              </a:ext>
            </a:extLst>
          </p:cNvPr>
          <p:cNvSpPr txBox="1"/>
          <p:nvPr/>
        </p:nvSpPr>
        <p:spPr>
          <a:xfrm>
            <a:off x="1024779" y="5438716"/>
            <a:ext cx="47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the collective rotation of the scissors mode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箭头: 下 77">
            <a:extLst>
              <a:ext uri="{FF2B5EF4-FFF2-40B4-BE49-F238E27FC236}">
                <a16:creationId xmlns:a16="http://schemas.microsoft.com/office/drawing/2014/main" id="{0B4366E5-3DF3-C118-B904-20359E8D80DE}"/>
              </a:ext>
            </a:extLst>
          </p:cNvPr>
          <p:cNvSpPr/>
          <p:nvPr/>
        </p:nvSpPr>
        <p:spPr>
          <a:xfrm>
            <a:off x="7122115" y="4965270"/>
            <a:ext cx="374857" cy="366427"/>
          </a:xfrm>
          <a:prstGeom prst="downArrow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00E0C2D8-DC76-6612-0797-1056F6A4B33D}"/>
              </a:ext>
            </a:extLst>
          </p:cNvPr>
          <p:cNvSpPr txBox="1"/>
          <p:nvPr/>
        </p:nvSpPr>
        <p:spPr>
          <a:xfrm>
            <a:off x="6739467" y="5430650"/>
            <a:ext cx="445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of the intrinsic motion between protons and neutrons (</a:t>
            </a:r>
            <a:r>
              <a:rPr lang="en-US" altLang="zh-CN" sz="24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scissors motion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EF7795A-5E05-0CEA-72C5-71EAA55B3EBC}"/>
              </a:ext>
            </a:extLst>
          </p:cNvPr>
          <p:cNvSpPr txBox="1"/>
          <p:nvPr/>
        </p:nvSpPr>
        <p:spPr>
          <a:xfrm>
            <a:off x="84667" y="67733"/>
            <a:ext cx="904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Calculated </a:t>
            </a:r>
            <a:r>
              <a:rPr lang="el-GR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-Strength Function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53FF6F-E6B9-D31C-2EF2-EB54D390C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60" y="1043022"/>
            <a:ext cx="4865017" cy="39760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9A71CC-9C7F-03D5-89B3-CFD73106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6" y="882151"/>
            <a:ext cx="5071601" cy="42566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06AA16-75C7-15DF-A096-DECCBCABD054}"/>
              </a:ext>
            </a:extLst>
          </p:cNvPr>
          <p:cNvSpPr txBox="1"/>
          <p:nvPr/>
        </p:nvSpPr>
        <p:spPr>
          <a:xfrm>
            <a:off x="1490133" y="1118490"/>
            <a:ext cx="35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Weakly deformed nucleus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36BDBE-A1F4-D6E7-3F01-C92BCEA3FC67}"/>
              </a:ext>
            </a:extLst>
          </p:cNvPr>
          <p:cNvSpPr txBox="1"/>
          <p:nvPr/>
        </p:nvSpPr>
        <p:spPr>
          <a:xfrm>
            <a:off x="6788727" y="537112"/>
            <a:ext cx="540327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data: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https://www-nds.iaea.org/PSFdatabase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DD51A1-1985-C58E-B616-E06EBE16323B}"/>
              </a:ext>
            </a:extLst>
          </p:cNvPr>
          <p:cNvSpPr txBox="1"/>
          <p:nvPr/>
        </p:nvSpPr>
        <p:spPr>
          <a:xfrm>
            <a:off x="307570" y="548835"/>
            <a:ext cx="711569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 reference: M.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Guttormsen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PRC 106, 034314 (2022)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1B296B-9598-F238-2E58-7B98539CA06E}"/>
              </a:ext>
            </a:extLst>
          </p:cNvPr>
          <p:cNvSpPr txBox="1"/>
          <p:nvPr/>
        </p:nvSpPr>
        <p:spPr>
          <a:xfrm>
            <a:off x="1255915" y="504057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appears as expected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2FC98C-485C-8E77-FA5E-BB757F019DCA}"/>
              </a:ext>
            </a:extLst>
          </p:cNvPr>
          <p:cNvSpPr txBox="1"/>
          <p:nvPr/>
        </p:nvSpPr>
        <p:spPr>
          <a:xfrm>
            <a:off x="414866" y="5514184"/>
            <a:ext cx="628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with a single intrinsic 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8F5B04-83B1-BCEF-7594-CCB1B4EC385C}"/>
              </a:ext>
            </a:extLst>
          </p:cNvPr>
          <p:cNvSpPr txBox="1"/>
          <p:nvPr/>
        </p:nvSpPr>
        <p:spPr>
          <a:xfrm>
            <a:off x="6737925" y="5518076"/>
            <a:ext cx="532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is replaced by the scissors resonance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B77DF92-87C7-6629-4222-A9C641D2F7C4}"/>
              </a:ext>
            </a:extLst>
          </p:cNvPr>
          <p:cNvSpPr txBox="1"/>
          <p:nvPr/>
        </p:nvSpPr>
        <p:spPr>
          <a:xfrm>
            <a:off x="7597831" y="1080619"/>
            <a:ext cx="40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Well-deformed nucleus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9AAC5B0-534A-8AAA-F698-3D2459E1848D}"/>
              </a:ext>
            </a:extLst>
          </p:cNvPr>
          <p:cNvSpPr txBox="1"/>
          <p:nvPr/>
        </p:nvSpPr>
        <p:spPr>
          <a:xfrm>
            <a:off x="7423265" y="5066170"/>
            <a:ext cx="358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disappears as expected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D4EB8FD-D112-D799-9692-CF2DD6CFD91E}"/>
              </a:ext>
            </a:extLst>
          </p:cNvPr>
          <p:cNvSpPr txBox="1"/>
          <p:nvPr/>
        </p:nvSpPr>
        <p:spPr>
          <a:xfrm>
            <a:off x="397933" y="6150843"/>
            <a:ext cx="115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 of the LEE is embedded in the model, even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 intrinsic </a:t>
            </a:r>
            <a:r>
              <a:rPr lang="en-US" altLang="zh-CN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 only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509CDA84-E222-3C54-2FB7-FEA3F9718F5E}"/>
              </a:ext>
            </a:extLst>
          </p:cNvPr>
          <p:cNvSpPr/>
          <p:nvPr/>
        </p:nvSpPr>
        <p:spPr>
          <a:xfrm rot="16200000">
            <a:off x="6260353" y="2784597"/>
            <a:ext cx="161806" cy="6638422"/>
          </a:xfrm>
          <a:prstGeom prst="leftBrace">
            <a:avLst/>
          </a:prstGeom>
          <a:ln w="254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72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3C2494-8958-FA90-F9CF-7C9DC593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6"/>
            <a:ext cx="11970891" cy="53130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1F5962F-5055-9107-F3B0-9D0C8AF4E3B6}"/>
              </a:ext>
            </a:extLst>
          </p:cNvPr>
          <p:cNvSpPr txBox="1"/>
          <p:nvPr/>
        </p:nvSpPr>
        <p:spPr>
          <a:xfrm>
            <a:off x="101600" y="84666"/>
            <a:ext cx="11446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 spectra obtained with the intrinsic </a:t>
            </a:r>
            <a:r>
              <a:rPr lang="en-US" altLang="zh-CN" sz="3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g.s.</a:t>
            </a:r>
            <a:r>
              <a:rPr lang="en-US" altLang="zh-CN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configuration</a:t>
            </a:r>
            <a:endParaRPr lang="zh-CN" altLang="en-US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7E0D0F-D582-DC50-E947-5D50FDE4E45F}"/>
              </a:ext>
            </a:extLst>
          </p:cNvPr>
          <p:cNvSpPr txBox="1"/>
          <p:nvPr/>
        </p:nvSpPr>
        <p:spPr>
          <a:xfrm>
            <a:off x="296331" y="5574775"/>
            <a:ext cx="352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Rhombus-like regularity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FE36A6-AB43-0600-F3AE-E8F97F2BD4C5}"/>
              </a:ext>
            </a:extLst>
          </p:cNvPr>
          <p:cNvSpPr txBox="1"/>
          <p:nvPr/>
        </p:nvSpPr>
        <p:spPr>
          <a:xfrm>
            <a:off x="571499" y="6021832"/>
            <a:ext cx="290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 oscillation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DA17E6-A726-359F-165C-2E09FE3EA757}"/>
              </a:ext>
            </a:extLst>
          </p:cNvPr>
          <p:cNvSpPr txBox="1"/>
          <p:nvPr/>
        </p:nvSpPr>
        <p:spPr>
          <a:xfrm>
            <a:off x="3750733" y="559445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Rhombus corroded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A25D80-36C3-1D5C-7250-62E76129E8CE}"/>
              </a:ext>
            </a:extLst>
          </p:cNvPr>
          <p:cNvSpPr txBox="1"/>
          <p:nvPr/>
        </p:nvSpPr>
        <p:spPr>
          <a:xfrm>
            <a:off x="3699935" y="5995172"/>
            <a:ext cx="266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Band-like structure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(leading to LEE)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442C87-A90C-DFFC-6ADC-137305ACD676}"/>
              </a:ext>
            </a:extLst>
          </p:cNvPr>
          <p:cNvSpPr txBox="1"/>
          <p:nvPr/>
        </p:nvSpPr>
        <p:spPr>
          <a:xfrm>
            <a:off x="6256378" y="5619539"/>
            <a:ext cx="281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Band-like structure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dominates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D49B8E-767A-2ECE-FD6A-80418641D0CC}"/>
              </a:ext>
            </a:extLst>
          </p:cNvPr>
          <p:cNvSpPr txBox="1"/>
          <p:nvPr/>
        </p:nvSpPr>
        <p:spPr>
          <a:xfrm>
            <a:off x="8872581" y="5636788"/>
            <a:ext cx="341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Band-like structure from </a:t>
            </a:r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scissors motion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箭头: 左右 16">
            <a:extLst>
              <a:ext uri="{FF2B5EF4-FFF2-40B4-BE49-F238E27FC236}">
                <a16:creationId xmlns:a16="http://schemas.microsoft.com/office/drawing/2014/main" id="{FCF64B33-C273-65B1-069B-9E4D776C8651}"/>
              </a:ext>
            </a:extLst>
          </p:cNvPr>
          <p:cNvSpPr/>
          <p:nvPr/>
        </p:nvSpPr>
        <p:spPr>
          <a:xfrm>
            <a:off x="8004990" y="1344389"/>
            <a:ext cx="1989178" cy="830997"/>
          </a:xfrm>
          <a:prstGeom prst="leftRightArrow">
            <a:avLst>
              <a:gd name="adj1" fmla="val 50000"/>
              <a:gd name="adj2" fmla="val 48981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66"/>
                </a:solidFill>
              </a:rPr>
              <a:t>similarity</a:t>
            </a:r>
            <a:endParaRPr lang="zh-CN" altLang="en-US" b="1" dirty="0">
              <a:solidFill>
                <a:srgbClr val="FF0066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A4A4CE6-3D4F-86B0-EECA-CD9E15F38CA2}"/>
              </a:ext>
            </a:extLst>
          </p:cNvPr>
          <p:cNvSpPr/>
          <p:nvPr/>
        </p:nvSpPr>
        <p:spPr>
          <a:xfrm>
            <a:off x="10329332" y="604796"/>
            <a:ext cx="872067" cy="453536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79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437.9453"/>
  <p:tag name="OUTPUTTYPE" val="PNG"/>
  <p:tag name="IGUANATEXVERSION" val="161"/>
  <p:tag name="LATEXADDIN" val="\documentclass{article}&#10;\usepackage{amsmath}&#10;\pagestyle{empty}&#10;\begin{document}&#10;&#10;$E_i,I_i,\pi_i$&#10;&#10;\end{document}"/>
  <p:tag name="IGUANATEXSIZE" val="24"/>
  <p:tag name="IGUANATEXCURSOR" val="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298.4627"/>
  <p:tag name="OUTPUTTYPE" val="PNG"/>
  <p:tag name="IGUANATEXVERSION" val="161"/>
  <p:tag name="LATEXADDIN" val="\documentclass{article}&#10;\usepackage{amsmath}&#10;\pagestyle{empty}&#10;\begin{document}&#10;&#10;$L=1$&#10;&#10;\end{document}"/>
  <p:tag name="IGUANATEXSIZE" val="24"/>
  <p:tag name="IGUANATEXCURSOR" val="8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94.2258"/>
  <p:tag name="OUTPUTTYPE" val="PNG"/>
  <p:tag name="IGUANATEXVERSION" val="161"/>
  <p:tag name="LATEXADDIN" val="\documentclass{article}&#10;\usepackage{amsmath}&#10;\pagestyle{empty}&#10;\begin{document}&#10;&#10;$\Delta E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749.1564"/>
  <p:tag name="OUTPUTTYPE" val="PNG"/>
  <p:tag name="IGUANATEXVERSION" val="161"/>
  <p:tag name="LATEXADDIN" val="\documentclass{article}&#10;\usepackage{amsmath}&#10;\pagestyle{empty}&#10;\begin{document}&#10;&#10;$E_i-E_f=E_\gamma$&#10;&#10;\end{document}"/>
  <p:tag name="IGUANATEXSIZE" val="24"/>
  <p:tag name="IGUANATEXCURSOR" val="9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402.6997"/>
  <p:tag name="OUTPUTTYPE" val="PNG"/>
  <p:tag name="IGUANATEXVERSION" val="161"/>
  <p:tag name="LATEXADDIN" val="\documentclass{article}&#10;\usepackage{amsmath}&#10;\pagestyle{empty}&#10;\begin{document}&#10;&#10;$E_\gamma\rightarrow 0$&#10;&#10;\end{document}"/>
  <p:tag name="IGUANATEXSIZE" val="24"/>
  <p:tag name="IGUANATEXCURSOR" val="10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5.4818"/>
  <p:tag name="OUTPUTTYPE" val="PNG"/>
  <p:tag name="IGUANATEXVERSION" val="161"/>
  <p:tag name="LATEXADDIN" val="\documentclass{article}&#10;\usepackage{amsmath}&#10;\pagestyle{empty}&#10;\begin{document}&#10;&#10;$|\Phi\rangle$&#10;&#10;\end{document}"/>
  <p:tag name="IGUANATEXSIZE" val="24"/>
  <p:tag name="IGUANATEXCURSOR" val="9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435.6955"/>
  <p:tag name="OUTPUTTYPE" val="PNG"/>
  <p:tag name="IGUANATEXVERSION" val="161"/>
  <p:tag name="LATEXADDIN" val="\documentclass{article}&#10;\usepackage{amsmath}&#10;\pagestyle{empty}&#10;\begin{document}&#10;&#10;$\hat{P}^I_{MK}|\Phi\rangle$&#10;&#10;\end{document}"/>
  <p:tag name="IGUANATEXSIZE" val="24"/>
  <p:tag name="IGUANATEXCURSOR" val="10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9.925"/>
  <p:tag name="OUTPUTTYPE" val="PNG"/>
  <p:tag name="IGUANATEXVERSION" val="161"/>
  <p:tag name="LATEXADDIN" val="\documentclass{article}&#10;\usepackage{amsmath}&#10;\pagestyle{empty}&#10;\begin{document}&#10;&#10;$|\Phi_\nu\rangle\otimes|\Phi_\pi\rangle$&#10;&#10;\end{document}"/>
  <p:tag name="IGUANATEXSIZE" val="24"/>
  <p:tag name="IGUANATEXCURSOR" val="10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1428.571"/>
  <p:tag name="OUTPUTTYPE" val="PNG"/>
  <p:tag name="IGUANATEXVERSION" val="161"/>
  <p:tag name="LATEXADDIN" val="\documentclass{article}&#10;\usepackage{amsmath}&#10;\pagestyle{empty}&#10;\begin{document}&#10;&#10;$\hat{P}^{I_\nu}_{M_\nu,K_\nu}|\Phi_\nu\rangle\otimes\hat{P}^{I_\pi}_{M_\pi,K_\pi}|\Phi_\pi\rangle$&#10;&#10;\end{document}"/>
  <p:tag name="IGUANATEXSIZE" val="24"/>
  <p:tag name="IGUANATEXCURSOR" val="13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541.807"/>
  <p:tag name="OUTPUTTYPE" val="PNG"/>
  <p:tag name="IGUANATEXVERSION" val="161"/>
  <p:tag name="LATEXADDIN" val="\documentclass{article}&#10;\usepackage{amsmath}&#10;\pagestyle{empty}&#10;\begin{document}&#10;&#10;\begin{equation}\nonumber&#10;[\hat{P}^{I_\nu}_{M_\nu K_\nu}|\Phi_\nu\rangle\otimes\hat{P}^{I_\pi}_{M_\pi K_\pi}|\Phi_\pi\rangle]^{I}_{M}&#10;\end{equation}&#10;&#10;&#10;\end{document}"/>
  <p:tag name="IGUANATEXSIZE" val="24"/>
  <p:tag name="IGUANATEXCURSOR" val="20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541.807"/>
  <p:tag name="OUTPUTTYPE" val="PNG"/>
  <p:tag name="IGUANATEXVERSION" val="161"/>
  <p:tag name="LATEXADDIN" val="\documentclass{article}&#10;\usepackage{amsmath}&#10;\pagestyle{empty}&#10;\begin{document}&#10;&#10;\begin{equation}\nonumber&#10;[\hat{P}^{I_\nu}_{M_\nu K_\nu}|\Phi_\nu\rangle\otimes\hat{P}^{I_\pi}_{M_\pi K_\pi}|\Phi_\pi\rangle]^{I}_{M}&#10;\end{equation}&#10;&#10;&#10;\end{document}"/>
  <p:tag name="IGUANATEXSIZE" val="24"/>
  <p:tag name="IGUANATEXCURSOR" val="20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506.1867"/>
  <p:tag name="OUTPUTTYPE" val="PNG"/>
  <p:tag name="IGUANATEXVERSION" val="161"/>
  <p:tag name="LATEXADDIN" val="\documentclass{article}&#10;\usepackage{amsmath}&#10;\pagestyle{empty}&#10;\begin{document}&#10;&#10;$E_f,I_f,\pi_f$&#10;&#10;\end{document}"/>
  <p:tag name="IGUANATEXSIZE" val="24"/>
  <p:tag name="IGUANATEXCURSOR" val="8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36.4829"/>
  <p:tag name="OUTPUTTYPE" val="PNG"/>
  <p:tag name="IGUANATEXVERSION" val="161"/>
  <p:tag name="LATEXADDIN" val="\documentclass{article}&#10;\usepackage{amsmath}&#10;\pagestyle{empty}&#10;\begin{document}&#10;&#10;$\Omega_\nu$&#10;&#10;\end{document}"/>
  <p:tag name="IGUANATEXSIZE" val="24"/>
  <p:tag name="IGUANATEXCURSOR" val="9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40.9824"/>
  <p:tag name="OUTPUTTYPE" val="PNG"/>
  <p:tag name="IGUANATEXVERSION" val="161"/>
  <p:tag name="LATEXADDIN" val="\documentclass{article}&#10;\usepackage{amsmath}&#10;\pagestyle{empty}&#10;\begin{document}&#10;&#10;$\Omega_\pi$&#10;&#10;\end{document}"/>
  <p:tag name="IGUANATEXSIZE" val="24"/>
  <p:tag name="IGUANATEXCURSOR" val="9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53.7308"/>
  <p:tag name="OUTPUTTYPE" val="PNG"/>
  <p:tag name="IGUANATEXVERSION" val="161"/>
  <p:tag name="LATEXADDIN" val="\documentclass{article}&#10;\usepackage{amsmath}&#10;\pagestyle{empty}&#10;\begin{document}&#10;&#10;$\Omega_{T}$&#10;&#10;\end{document}"/>
  <p:tag name="IGUANATEXSIZE" val="24"/>
  <p:tag name="IGUANATEXCURSOR" val="9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97.9753"/>
  <p:tag name="OUTPUTTYPE" val="PNG"/>
  <p:tag name="IGUANATEXVERSION" val="161"/>
  <p:tag name="LATEXADDIN" val="\documentclass{article}&#10;\usepackage{amsmath}&#10;\pagestyle{empty}&#10;\begin{document}&#10;&#10;$\Omega_{\pi\nu}$&#10;&#10;\end{document}"/>
  <p:tag name="IGUANATEXSIZE" val="24"/>
  <p:tag name="IGUANATEXCURSOR" val="9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1286.089"/>
  <p:tag name="OUTPUTTYPE" val="PNG"/>
  <p:tag name="IGUANATEXVERSION" val="161"/>
  <p:tag name="LATEXADDIN" val="\documentclass{article}&#10;\usepackage{amsmath}&#10;\pagestyle{empty}&#10;\begin{document}&#10;&#10;\begin{equation}\nonumber&#10;(\sum\Gamma(XL,i\rightarrow f))/\Delta E&#10;\end{equation}&#10;&#10;\end{document}"/>
  <p:tag name="IGUANATEXSIZE" val="24"/>
  <p:tag name="IGUANATEXCURSOR" val="13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94.2258"/>
  <p:tag name="OUTPUTTYPE" val="PNG"/>
  <p:tag name="IGUANATEXVERSION" val="161"/>
  <p:tag name="LATEXADDIN" val="\documentclass{article}&#10;\usepackage{amsmath}&#10;\pagestyle{empty}&#10;\begin{document}&#10;&#10;$\Delta E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40.9824"/>
  <p:tag name="OUTPUTTYPE" val="PNG"/>
  <p:tag name="IGUANATEXVERSION" val="161"/>
  <p:tag name="LATEXADDIN" val="\documentclass{article}&#10;\usepackage{amsmath}&#10;\pagestyle{empty}&#10;\begin{document}&#10;&#10;$E_\gamma$&#10;&#10;\end{document}"/>
  <p:tag name="IGUANATEXSIZE" val="24"/>
  <p:tag name="IGUANATEXCURSOR" val="9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561.6797"/>
  <p:tag name="OUTPUTTYPE" val="PNG"/>
  <p:tag name="IGUANATEXVERSION" val="161"/>
  <p:tag name="LATEXADDIN" val="\documentclass{article}&#10;\usepackage{amsmath}&#10;\pagestyle{empty}&#10;\begin{document}&#10;&#10;$f(XL,E_\gamma)$&#10;&#10;\end{document}"/>
  <p:tag name="IGUANATEXSIZE" val="24"/>
  <p:tag name="IGUANATEXCURSOR" val="9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749.1564"/>
  <p:tag name="OUTPUTTYPE" val="PNG"/>
  <p:tag name="IGUANATEXVERSION" val="161"/>
  <p:tag name="LATEXADDIN" val="\documentclass{article}&#10;\usepackage{amsmath}&#10;\pagestyle{empty}&#10;\begin{document}&#10;&#10;$E_i-E_f=E_\gamma$&#10;&#10;\end{document}"/>
  <p:tag name="IGUANATEXSIZE" val="24"/>
  <p:tag name="IGUANATEXCURSOR" val="9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561.6797"/>
  <p:tag name="OUTPUTTYPE" val="PNG"/>
  <p:tag name="IGUANATEXVERSION" val="161"/>
  <p:tag name="LATEXADDIN" val="\documentclass{article}&#10;\usepackage{amsmath}&#10;\pagestyle{empty}&#10;\begin{document}&#10;&#10;$f(XL,E_\gamma)$&#10;&#10;\end{document}"/>
  <p:tag name="IGUANATEXSIZE" val="24"/>
  <p:tag name="IGUANATEXCURSOR" val="9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3.7158"/>
  <p:tag name="OUTPUTTYPE" val="PNG"/>
  <p:tag name="IGUANATEXVERSION" val="161"/>
  <p:tag name="LATEXADDIN" val="\documentclass{article}&#10;\usepackage{amsmath}&#10;\pagestyle{empty}&#10;\begin{document}&#10;&#10;$(n,\gamma)$&#10;&#10;\end{document}"/>
  <p:tag name="IGUANATEXSIZE" val="24"/>
  <p:tag name="IGUANATEXCURSOR" val="9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1004</Words>
  <Application>Microsoft Office PowerPoint</Application>
  <PresentationFormat>宽屏</PresentationFormat>
  <Paragraphs>187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芳祁 陈</dc:creator>
  <cp:lastModifiedBy>芳祁 陈</cp:lastModifiedBy>
  <cp:revision>155</cp:revision>
  <dcterms:created xsi:type="dcterms:W3CDTF">2025-05-18T01:59:02Z</dcterms:created>
  <dcterms:modified xsi:type="dcterms:W3CDTF">2025-05-23T05:16:25Z</dcterms:modified>
</cp:coreProperties>
</file>