
<file path=[Content_Types].xml><?xml version="1.0" encoding="utf-8"?>
<Types xmlns="http://schemas.openxmlformats.org/package/2006/content-types">
  <Default Extension="jpe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257" r:id="rId3"/>
    <p:sldId id="258" r:id="rId4"/>
    <p:sldId id="259" r:id="rId5"/>
    <p:sldId id="260" r:id="rId6"/>
    <p:sldId id="270" r:id="rId7"/>
    <p:sldId id="261" r:id="rId8"/>
    <p:sldId id="262" r:id="rId9"/>
    <p:sldId id="263" r:id="rId10"/>
    <p:sldId id="264" r:id="rId11"/>
    <p:sldId id="265" r:id="rId12"/>
    <p:sldId id="266" r:id="rId13"/>
    <p:sldId id="273" r:id="rId14"/>
    <p:sldId id="271" r:id="rId15"/>
    <p:sldId id="267" r:id="rId16"/>
    <p:sldId id="268" r:id="rId17"/>
    <p:sldId id="269" r:id="rId18"/>
    <p:sldId id="274" r:id="rId19"/>
    <p:sldId id="272" r:id="rId20"/>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7110" autoAdjust="0"/>
  </p:normalViewPr>
  <p:slideViewPr>
    <p:cSldViewPr snapToGrid="0">
      <p:cViewPr varScale="1">
        <p:scale>
          <a:sx n="58" d="100"/>
          <a:sy n="58" d="100"/>
        </p:scale>
        <p:origin x="72" y="8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5A91BB1-FB5E-4372-8E7E-4C2E05EE85C6}" type="datetimeFigureOut">
              <a:rPr lang="zh-CN" altLang="en-US" smtClean="0"/>
              <a:t>2025/2/27</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99B5AA-D0A5-4589-8A57-540AA17BD988}" type="slidenum">
              <a:rPr lang="zh-CN" altLang="en-US" smtClean="0"/>
              <a:t>‹#›</a:t>
            </a:fld>
            <a:endParaRPr lang="zh-CN" altLang="en-US"/>
          </a:p>
        </p:txBody>
      </p:sp>
    </p:spTree>
    <p:extLst>
      <p:ext uri="{BB962C8B-B14F-4D97-AF65-F5344CB8AC3E}">
        <p14:creationId xmlns:p14="http://schemas.microsoft.com/office/powerpoint/2010/main" val="28636408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The motivation of this research is to apply AI on HEP theory field, and bridge between the two area.</a:t>
            </a:r>
            <a:endParaRPr lang="zh-CN" altLang="en-US" dirty="0"/>
          </a:p>
        </p:txBody>
      </p:sp>
      <p:sp>
        <p:nvSpPr>
          <p:cNvPr id="4" name="灯片编号占位符 3"/>
          <p:cNvSpPr>
            <a:spLocks noGrp="1"/>
          </p:cNvSpPr>
          <p:nvPr>
            <p:ph type="sldNum" sz="quarter" idx="5"/>
          </p:nvPr>
        </p:nvSpPr>
        <p:spPr/>
        <p:txBody>
          <a:bodyPr/>
          <a:lstStyle/>
          <a:p>
            <a:fld id="{6899B5AA-D0A5-4589-8A57-540AA17BD988}" type="slidenum">
              <a:rPr lang="zh-CN" altLang="en-US" smtClean="0"/>
              <a:t>1</a:t>
            </a:fld>
            <a:endParaRPr lang="zh-CN" altLang="en-US"/>
          </a:p>
        </p:txBody>
      </p:sp>
    </p:spTree>
    <p:extLst>
      <p:ext uri="{BB962C8B-B14F-4D97-AF65-F5344CB8AC3E}">
        <p14:creationId xmlns:p14="http://schemas.microsoft.com/office/powerpoint/2010/main" val="12583282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Now, check what our AI has made. By initializing with a simple triangle priority——Laporta seeding.</a:t>
            </a:r>
            <a:r>
              <a:rPr lang="zh-CN" altLang="en-US" dirty="0"/>
              <a:t> </a:t>
            </a:r>
            <a:r>
              <a:rPr lang="en-US" altLang="zh-CN" dirty="0"/>
              <a:t>We can find a lot different priority functions describing how priority vary with the indexes. As shown below</a:t>
            </a:r>
            <a:r>
              <a:rPr lang="zh-CN" altLang="en-US" dirty="0"/>
              <a:t>（指向下方的图）</a:t>
            </a:r>
            <a:r>
              <a:rPr lang="en-US" altLang="zh-CN" dirty="0"/>
              <a:t>,the evolution finally reduced the Laporta seeding for about 5 times fewer seedings.</a:t>
            </a:r>
            <a:endParaRPr lang="zh-CN" altLang="en-US" dirty="0"/>
          </a:p>
        </p:txBody>
      </p:sp>
      <p:sp>
        <p:nvSpPr>
          <p:cNvPr id="4" name="灯片编号占位符 3"/>
          <p:cNvSpPr>
            <a:spLocks noGrp="1"/>
          </p:cNvSpPr>
          <p:nvPr>
            <p:ph type="sldNum" sz="quarter" idx="5"/>
          </p:nvPr>
        </p:nvSpPr>
        <p:spPr/>
        <p:txBody>
          <a:bodyPr/>
          <a:lstStyle/>
          <a:p>
            <a:fld id="{6899B5AA-D0A5-4589-8A57-540AA17BD988}" type="slidenum">
              <a:rPr lang="zh-CN" altLang="en-US" smtClean="0"/>
              <a:t>11</a:t>
            </a:fld>
            <a:endParaRPr lang="zh-CN" altLang="en-US"/>
          </a:p>
        </p:txBody>
      </p:sp>
    </p:spTree>
    <p:extLst>
      <p:ext uri="{BB962C8B-B14F-4D97-AF65-F5344CB8AC3E}">
        <p14:creationId xmlns:p14="http://schemas.microsoft.com/office/powerpoint/2010/main" val="10202030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I think you may ask what’s the difference between a neural network result and ours. I will explain. So the first advantage is that it is explainable, as the evolution process, the priority seems to dense along the line between the master integral and the target integral. If the evolution happens inside a traditional neural network, it is a black box, and you will have to train it on a very question——like one loop or two loop </a:t>
            </a:r>
            <a:r>
              <a:rPr lang="en-US" altLang="zh-CN" dirty="0" err="1"/>
              <a:t>ibp</a:t>
            </a:r>
            <a:r>
              <a:rPr lang="en-US" altLang="zh-CN" dirty="0"/>
              <a:t> equations. And worry if the solution will loss efficiency under some cases. But we find a function ,so we can just explain it and be at ease that it will not run out.</a:t>
            </a:r>
          </a:p>
        </p:txBody>
      </p:sp>
      <p:sp>
        <p:nvSpPr>
          <p:cNvPr id="4" name="灯片编号占位符 3"/>
          <p:cNvSpPr>
            <a:spLocks noGrp="1"/>
          </p:cNvSpPr>
          <p:nvPr>
            <p:ph type="sldNum" sz="quarter" idx="5"/>
          </p:nvPr>
        </p:nvSpPr>
        <p:spPr/>
        <p:txBody>
          <a:bodyPr/>
          <a:lstStyle/>
          <a:p>
            <a:fld id="{6899B5AA-D0A5-4589-8A57-540AA17BD988}" type="slidenum">
              <a:rPr lang="zh-CN" altLang="en-US" smtClean="0"/>
              <a:t>12</a:t>
            </a:fld>
            <a:endParaRPr lang="zh-CN" altLang="en-US"/>
          </a:p>
        </p:txBody>
      </p:sp>
    </p:spTree>
    <p:extLst>
      <p:ext uri="{BB962C8B-B14F-4D97-AF65-F5344CB8AC3E}">
        <p14:creationId xmlns:p14="http://schemas.microsoft.com/office/powerpoint/2010/main" val="37681788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With the function of priority, we can also expand it to larger problems, for example, five loop integrals, to evaluate the efficiency. Such Scalability makes our solution different from others.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For a planar five loop diagram which can be mapped to a 20 dimensions indexes spaces. It is much larger than one loop diagram, but the priority can still work and reduce the seeding required.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So far, the best human-developed seeding we know is the better seeding, and we can always reduce 10 times of seedings compared to the better seeding. And it even works better for complex target integrals for 25 times and target integrals not in top-sector for 3000 times.</a:t>
            </a:r>
            <a:endParaRPr lang="zh-CN" altLang="en-US" dirty="0"/>
          </a:p>
        </p:txBody>
      </p:sp>
      <p:sp>
        <p:nvSpPr>
          <p:cNvPr id="4" name="灯片编号占位符 3"/>
          <p:cNvSpPr>
            <a:spLocks noGrp="1"/>
          </p:cNvSpPr>
          <p:nvPr>
            <p:ph type="sldNum" sz="quarter" idx="5"/>
          </p:nvPr>
        </p:nvSpPr>
        <p:spPr/>
        <p:txBody>
          <a:bodyPr/>
          <a:lstStyle/>
          <a:p>
            <a:fld id="{6899B5AA-D0A5-4589-8A57-540AA17BD988}" type="slidenum">
              <a:rPr lang="zh-CN" altLang="en-US" smtClean="0"/>
              <a:t>15</a:t>
            </a:fld>
            <a:endParaRPr lang="zh-CN" altLang="en-US"/>
          </a:p>
        </p:txBody>
      </p:sp>
    </p:spTree>
    <p:extLst>
      <p:ext uri="{BB962C8B-B14F-4D97-AF65-F5344CB8AC3E}">
        <p14:creationId xmlns:p14="http://schemas.microsoft.com/office/powerpoint/2010/main" val="8861211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A71E0D-3207-FFA6-FEF1-68DDBAF51CF5}"/>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505986CE-3060-7504-7FEE-EF08849DBBB3}"/>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C73AF3F3-EBAC-508F-37EA-077DC45187A3}"/>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Also, for a non-planar diagram, our priority can also work from 5 times reducing in top sector to 1000 times reducing out of top sectors. As a compare, the Laporta seeding has long be out of memory.</a:t>
            </a:r>
            <a:endParaRPr lang="zh-CN" altLang="en-US" dirty="0"/>
          </a:p>
          <a:p>
            <a:endParaRPr lang="zh-CN" altLang="en-US" dirty="0"/>
          </a:p>
        </p:txBody>
      </p:sp>
      <p:sp>
        <p:nvSpPr>
          <p:cNvPr id="4" name="灯片编号占位符 3">
            <a:extLst>
              <a:ext uri="{FF2B5EF4-FFF2-40B4-BE49-F238E27FC236}">
                <a16:creationId xmlns:a16="http://schemas.microsoft.com/office/drawing/2014/main" id="{A75E173F-40AB-BC7E-2A95-56C2C189EBFA}"/>
              </a:ext>
            </a:extLst>
          </p:cNvPr>
          <p:cNvSpPr>
            <a:spLocks noGrp="1"/>
          </p:cNvSpPr>
          <p:nvPr>
            <p:ph type="sldNum" sz="quarter" idx="5"/>
          </p:nvPr>
        </p:nvSpPr>
        <p:spPr/>
        <p:txBody>
          <a:bodyPr/>
          <a:lstStyle/>
          <a:p>
            <a:fld id="{6899B5AA-D0A5-4589-8A57-540AA17BD988}" type="slidenum">
              <a:rPr lang="zh-CN" altLang="en-US" smtClean="0"/>
              <a:t>16</a:t>
            </a:fld>
            <a:endParaRPr lang="zh-CN" altLang="en-US"/>
          </a:p>
        </p:txBody>
      </p:sp>
    </p:spTree>
    <p:extLst>
      <p:ext uri="{BB962C8B-B14F-4D97-AF65-F5344CB8AC3E}">
        <p14:creationId xmlns:p14="http://schemas.microsoft.com/office/powerpoint/2010/main" val="2135404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Ok, so here is the take home messages. First, we have found one of the method to solve theoretical problems. Then, we identified an optimal priority function to reduce the seeding and improved the bottleneck of solving Feynman </a:t>
            </a:r>
            <a:r>
              <a:rPr lang="en-US" altLang="zh-CN" dirty="0" err="1"/>
              <a:t>intergral,ibp</a:t>
            </a:r>
            <a:r>
              <a:rPr lang="en-US" altLang="zh-CN" dirty="0"/>
              <a:t>, by up to thousands times.</a:t>
            </a:r>
          </a:p>
          <a:p>
            <a:r>
              <a:rPr lang="en-US" altLang="zh-CN" dirty="0"/>
              <a:t>Finally, our result shows the enormous potential AI can do in advancing theoretical research.</a:t>
            </a:r>
            <a:endParaRPr lang="zh-CN" altLang="en-US" dirty="0"/>
          </a:p>
        </p:txBody>
      </p:sp>
      <p:sp>
        <p:nvSpPr>
          <p:cNvPr id="4" name="灯片编号占位符 3"/>
          <p:cNvSpPr>
            <a:spLocks noGrp="1"/>
          </p:cNvSpPr>
          <p:nvPr>
            <p:ph type="sldNum" sz="quarter" idx="5"/>
          </p:nvPr>
        </p:nvSpPr>
        <p:spPr/>
        <p:txBody>
          <a:bodyPr/>
          <a:lstStyle/>
          <a:p>
            <a:fld id="{6899B5AA-D0A5-4589-8A57-540AA17BD988}" type="slidenum">
              <a:rPr lang="zh-CN" altLang="en-US" smtClean="0"/>
              <a:t>17</a:t>
            </a:fld>
            <a:endParaRPr lang="zh-CN" altLang="en-US"/>
          </a:p>
        </p:txBody>
      </p:sp>
    </p:spTree>
    <p:extLst>
      <p:ext uri="{BB962C8B-B14F-4D97-AF65-F5344CB8AC3E}">
        <p14:creationId xmlns:p14="http://schemas.microsoft.com/office/powerpoint/2010/main" val="38039485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However, this attempt faces one main challenge. That’s : AI is not a precise method, but a great approximation.</a:t>
            </a:r>
          </a:p>
          <a:p>
            <a:r>
              <a:rPr lang="en-US" altLang="zh-CN" dirty="0"/>
              <a:t>Though neural network has been applied on LHC dataset for so long time and made so many progress that we may say HEP experimenters are one of the first who do AI4S. Relatively little progress has been made in theoretical field. Maybe it’s because that solving a theory problem directly by AI is hard. Since we do not want the right answer for 99% inputs, nor for 99.9% inputs , but for 100% inputs.</a:t>
            </a:r>
            <a:endParaRPr lang="zh-CN" altLang="en-US" dirty="0"/>
          </a:p>
        </p:txBody>
      </p:sp>
      <p:sp>
        <p:nvSpPr>
          <p:cNvPr id="4" name="灯片编号占位符 3"/>
          <p:cNvSpPr>
            <a:spLocks noGrp="1"/>
          </p:cNvSpPr>
          <p:nvPr>
            <p:ph type="sldNum" sz="quarter" idx="5"/>
          </p:nvPr>
        </p:nvSpPr>
        <p:spPr/>
        <p:txBody>
          <a:bodyPr/>
          <a:lstStyle/>
          <a:p>
            <a:fld id="{6899B5AA-D0A5-4589-8A57-540AA17BD988}" type="slidenum">
              <a:rPr lang="zh-CN" altLang="en-US" smtClean="0"/>
              <a:t>2</a:t>
            </a:fld>
            <a:endParaRPr lang="zh-CN" altLang="en-US"/>
          </a:p>
        </p:txBody>
      </p:sp>
    </p:spTree>
    <p:extLst>
      <p:ext uri="{BB962C8B-B14F-4D97-AF65-F5344CB8AC3E}">
        <p14:creationId xmlns:p14="http://schemas.microsoft.com/office/powerpoint/2010/main" val="15827401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Maybe we should keep this question mark in mind, and see the special question to find out how to solve it. Now, The second part of the title is Feynman integral, and we can start right here.</a:t>
            </a:r>
          </a:p>
          <a:p>
            <a:r>
              <a:rPr lang="en-US" altLang="zh-CN" dirty="0"/>
              <a:t>Someone said that every theory in theoretical physics is trying to calculate the path integral by a special way. Maybe it’s biased, but showing the importance of the path integral. And with his talent, Feynman also invited Feynman integral to separate path integral to some pieces where we only need to calculate a finite dimension of integrals, and also, can draw a picture for each integral (laugh).</a:t>
            </a:r>
          </a:p>
        </p:txBody>
      </p:sp>
      <p:sp>
        <p:nvSpPr>
          <p:cNvPr id="4" name="灯片编号占位符 3"/>
          <p:cNvSpPr>
            <a:spLocks noGrp="1"/>
          </p:cNvSpPr>
          <p:nvPr>
            <p:ph type="sldNum" sz="quarter" idx="5"/>
          </p:nvPr>
        </p:nvSpPr>
        <p:spPr/>
        <p:txBody>
          <a:bodyPr/>
          <a:lstStyle/>
          <a:p>
            <a:fld id="{6899B5AA-D0A5-4589-8A57-540AA17BD988}" type="slidenum">
              <a:rPr lang="zh-CN" altLang="en-US" smtClean="0"/>
              <a:t>3</a:t>
            </a:fld>
            <a:endParaRPr lang="zh-CN" altLang="en-US"/>
          </a:p>
        </p:txBody>
      </p:sp>
    </p:spTree>
    <p:extLst>
      <p:ext uri="{BB962C8B-B14F-4D97-AF65-F5344CB8AC3E}">
        <p14:creationId xmlns:p14="http://schemas.microsoft.com/office/powerpoint/2010/main" val="17182027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Now let’s focus on the Feynman integrals. I will not bother you with those difficult formulas. Instead, I invite you to see this simple example.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On my right side, it’s a Feynman diagram. And on my left side is a group of Feynman integrals. One would ask if these(</a:t>
            </a:r>
            <a:r>
              <a:rPr lang="zh-CN" altLang="en-US" dirty="0"/>
              <a:t>抬右手</a:t>
            </a:r>
            <a:r>
              <a:rPr lang="en-US" altLang="zh-CN" dirty="0"/>
              <a:t>) are corresponding to this</a:t>
            </a:r>
            <a:r>
              <a:rPr lang="zh-CN" altLang="en-US" dirty="0"/>
              <a:t>（抬左手）</a:t>
            </a:r>
            <a:r>
              <a:rPr lang="en-US" altLang="zh-CN" dirty="0"/>
              <a:t>.</a:t>
            </a:r>
            <a:endParaRPr lang="zh-CN" altLang="en-US" dirty="0"/>
          </a:p>
        </p:txBody>
      </p:sp>
      <p:sp>
        <p:nvSpPr>
          <p:cNvPr id="4" name="灯片编号占位符 3"/>
          <p:cNvSpPr>
            <a:spLocks noGrp="1"/>
          </p:cNvSpPr>
          <p:nvPr>
            <p:ph type="sldNum" sz="quarter" idx="5"/>
          </p:nvPr>
        </p:nvSpPr>
        <p:spPr/>
        <p:txBody>
          <a:bodyPr/>
          <a:lstStyle/>
          <a:p>
            <a:fld id="{6899B5AA-D0A5-4589-8A57-540AA17BD988}" type="slidenum">
              <a:rPr lang="zh-CN" altLang="en-US" smtClean="0"/>
              <a:t>4</a:t>
            </a:fld>
            <a:endParaRPr lang="zh-CN" altLang="en-US"/>
          </a:p>
        </p:txBody>
      </p:sp>
    </p:spTree>
    <p:extLst>
      <p:ext uri="{BB962C8B-B14F-4D97-AF65-F5344CB8AC3E}">
        <p14:creationId xmlns:p14="http://schemas.microsoft.com/office/powerpoint/2010/main" val="30829814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Actually, by the following equation above</a:t>
            </a:r>
            <a:r>
              <a:rPr lang="zh-CN" altLang="en-US" dirty="0"/>
              <a:t>（指上面）</a:t>
            </a:r>
            <a:r>
              <a:rPr lang="en-US" altLang="zh-CN" dirty="0"/>
              <a:t>, anyone with knowledge of advanced mathematics should be able to calculate the formular. Such formulars represent that we only need to calculate several integrals so called master integrals. The IBP equations allow us to obtain any other integrals in this group. As shown in the animation</a:t>
            </a:r>
            <a:r>
              <a:rPr lang="zh-CN" altLang="en-US" dirty="0"/>
              <a:t>（播放动画）</a:t>
            </a:r>
            <a:r>
              <a:rPr lang="en-US" altLang="zh-CN" dirty="0"/>
              <a:t>, each integrals are mapped to a dot using its indexes, the recurrence can be done immediately. And get the formular of a complex integral, just like the red dot.</a:t>
            </a:r>
            <a:endParaRPr lang="zh-CN" altLang="en-US" dirty="0"/>
          </a:p>
        </p:txBody>
      </p:sp>
      <p:sp>
        <p:nvSpPr>
          <p:cNvPr id="4" name="灯片编号占位符 3"/>
          <p:cNvSpPr>
            <a:spLocks noGrp="1"/>
          </p:cNvSpPr>
          <p:nvPr>
            <p:ph type="sldNum" sz="quarter" idx="5"/>
          </p:nvPr>
        </p:nvSpPr>
        <p:spPr/>
        <p:txBody>
          <a:bodyPr/>
          <a:lstStyle/>
          <a:p>
            <a:fld id="{6899B5AA-D0A5-4589-8A57-540AA17BD988}" type="slidenum">
              <a:rPr lang="zh-CN" altLang="en-US" smtClean="0"/>
              <a:t>5</a:t>
            </a:fld>
            <a:endParaRPr lang="zh-CN" altLang="en-US"/>
          </a:p>
        </p:txBody>
      </p:sp>
    </p:spTree>
    <p:extLst>
      <p:ext uri="{BB962C8B-B14F-4D97-AF65-F5344CB8AC3E}">
        <p14:creationId xmlns:p14="http://schemas.microsoft.com/office/powerpoint/2010/main" val="33015112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Wait, we remember that IBP reduction is actually the bottleneck of calculating the high loop integrals because of too many redundant integrals. Maybe you can see directly from the animation which people called Laporta seeding in a one loop——which is two dimension——diagram. But various of different seeding schemes describing priority of seeding and indexes can be simply written down</a:t>
            </a:r>
            <a:r>
              <a:rPr lang="zh-CN" altLang="en-US" dirty="0"/>
              <a:t>（引用</a:t>
            </a:r>
            <a:r>
              <a:rPr lang="en-US" altLang="zh-CN" dirty="0"/>
              <a:t>better seeding</a:t>
            </a:r>
            <a:r>
              <a:rPr lang="zh-CN" altLang="en-US" dirty="0"/>
              <a:t>和</a:t>
            </a:r>
            <a:r>
              <a:rPr lang="en-US" altLang="zh-CN" dirty="0"/>
              <a:t>golden rule</a:t>
            </a:r>
            <a:r>
              <a:rPr lang="zh-CN" altLang="en-US" dirty="0"/>
              <a:t>）</a:t>
            </a:r>
            <a:r>
              <a:rPr lang="en-US" altLang="zh-CN" dirty="0"/>
              <a:t>. For example, in the next two animations. One is to seed the integrals with two similar index first ,and another one is to seed in a box. So, which kind of seeding is the best or better than other schemes humans ever designed?</a:t>
            </a:r>
            <a:endParaRPr lang="zh-CN" altLang="en-US" dirty="0"/>
          </a:p>
        </p:txBody>
      </p:sp>
      <p:sp>
        <p:nvSpPr>
          <p:cNvPr id="4" name="灯片编号占位符 3"/>
          <p:cNvSpPr>
            <a:spLocks noGrp="1"/>
          </p:cNvSpPr>
          <p:nvPr>
            <p:ph type="sldNum" sz="quarter" idx="5"/>
          </p:nvPr>
        </p:nvSpPr>
        <p:spPr/>
        <p:txBody>
          <a:bodyPr/>
          <a:lstStyle/>
          <a:p>
            <a:fld id="{6899B5AA-D0A5-4589-8A57-540AA17BD988}" type="slidenum">
              <a:rPr lang="zh-CN" altLang="en-US" smtClean="0"/>
              <a:t>7</a:t>
            </a:fld>
            <a:endParaRPr lang="zh-CN" altLang="en-US"/>
          </a:p>
        </p:txBody>
      </p:sp>
    </p:spTree>
    <p:extLst>
      <p:ext uri="{BB962C8B-B14F-4D97-AF65-F5344CB8AC3E}">
        <p14:creationId xmlns:p14="http://schemas.microsoft.com/office/powerpoint/2010/main" val="21519298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Well, going back to the question mark, we now see that a scheme of seeding is good for AI to search. Because it is obviously not requiring the only solution but a better solution. Think how an under graduated student——not me——, they may try a lot of different schemes and evaluate every one using a program given by their boss. They will finally find a good scheme if they really try hard, even without knowing what they are doing. </a:t>
            </a:r>
            <a:endParaRPr lang="zh-CN" altLang="en-US" dirty="0"/>
          </a:p>
        </p:txBody>
      </p:sp>
      <p:sp>
        <p:nvSpPr>
          <p:cNvPr id="4" name="灯片编号占位符 3"/>
          <p:cNvSpPr>
            <a:spLocks noGrp="1"/>
          </p:cNvSpPr>
          <p:nvPr>
            <p:ph type="sldNum" sz="quarter" idx="5"/>
          </p:nvPr>
        </p:nvSpPr>
        <p:spPr/>
        <p:txBody>
          <a:bodyPr/>
          <a:lstStyle/>
          <a:p>
            <a:fld id="{6899B5AA-D0A5-4589-8A57-540AA17BD988}" type="slidenum">
              <a:rPr lang="zh-CN" altLang="en-US" smtClean="0"/>
              <a:t>8</a:t>
            </a:fld>
            <a:endParaRPr lang="zh-CN" altLang="en-US"/>
          </a:p>
        </p:txBody>
      </p:sp>
    </p:spTree>
    <p:extLst>
      <p:ext uri="{BB962C8B-B14F-4D97-AF65-F5344CB8AC3E}">
        <p14:creationId xmlns:p14="http://schemas.microsoft.com/office/powerpoint/2010/main" val="8717082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A07CA1-4061-B515-059D-5B9562B35DC2}"/>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0CA347CA-54A4-08BA-D146-8F3B3AE1EF7F}"/>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422D96E6-695C-B73D-9AC5-EBCA632AF28E}"/>
              </a:ext>
            </a:extLst>
          </p:cNvPr>
          <p:cNvSpPr>
            <a:spLocks noGrp="1"/>
          </p:cNvSpPr>
          <p:nvPr>
            <p:ph type="body" idx="1"/>
          </p:nvPr>
        </p:nvSpPr>
        <p:spPr/>
        <p:txBody>
          <a:bodyPr/>
          <a:lstStyle/>
          <a:p>
            <a:r>
              <a:rPr lang="en-US" altLang="zh-CN" dirty="0"/>
              <a:t>Now if we ask an AI, actually a LLM to repeat generating the seeding schemes, it will surely try every possible scheme even more patient than an under graduated student. See, a scheme describing relation between priority and the indexes instead of a specific seeding, thus easy to understand and to scale.</a:t>
            </a:r>
          </a:p>
          <a:p>
            <a:r>
              <a:rPr lang="en-US" altLang="zh-CN" dirty="0"/>
              <a:t> That’s cool, right. We put a student into the machine to help us solve something that really requires creativity, and it’s legal! The only thing we need to do is to tell AI how to exactly evaluate a scheme, and give it some time.</a:t>
            </a:r>
            <a:endParaRPr lang="zh-CN" altLang="en-US" dirty="0"/>
          </a:p>
        </p:txBody>
      </p:sp>
      <p:sp>
        <p:nvSpPr>
          <p:cNvPr id="4" name="灯片编号占位符 3">
            <a:extLst>
              <a:ext uri="{FF2B5EF4-FFF2-40B4-BE49-F238E27FC236}">
                <a16:creationId xmlns:a16="http://schemas.microsoft.com/office/drawing/2014/main" id="{7C45F231-E3D1-F02C-AC6A-C73955E75407}"/>
              </a:ext>
            </a:extLst>
          </p:cNvPr>
          <p:cNvSpPr>
            <a:spLocks noGrp="1"/>
          </p:cNvSpPr>
          <p:nvPr>
            <p:ph type="sldNum" sz="quarter" idx="5"/>
          </p:nvPr>
        </p:nvSpPr>
        <p:spPr/>
        <p:txBody>
          <a:bodyPr/>
          <a:lstStyle/>
          <a:p>
            <a:fld id="{6899B5AA-D0A5-4589-8A57-540AA17BD988}" type="slidenum">
              <a:rPr lang="zh-CN" altLang="en-US" smtClean="0"/>
              <a:t>9</a:t>
            </a:fld>
            <a:endParaRPr lang="zh-CN" altLang="en-US"/>
          </a:p>
        </p:txBody>
      </p:sp>
    </p:spTree>
    <p:extLst>
      <p:ext uri="{BB962C8B-B14F-4D97-AF65-F5344CB8AC3E}">
        <p14:creationId xmlns:p14="http://schemas.microsoft.com/office/powerpoint/2010/main" val="2496730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Actually, a very creative way to realize this is created by DeepMind in 2024, Which they call </a:t>
            </a:r>
            <a:r>
              <a:rPr lang="en-US" altLang="zh-CN" dirty="0" err="1"/>
              <a:t>FunSearch</a:t>
            </a:r>
            <a:r>
              <a:rPr lang="en-US" altLang="zh-CN" dirty="0"/>
              <a:t>, combined genetic algorithm to improve its efficiency,. Give it time, and give it a great evaluator, I’m sure it will be able to solve the Riemann hypothesis eventually. So what we </a:t>
            </a:r>
            <a:r>
              <a:rPr lang="en-US" altLang="zh-CN" dirty="0" err="1"/>
              <a:t>gonna</a:t>
            </a:r>
            <a:r>
              <a:rPr lang="en-US" altLang="zh-CN" dirty="0"/>
              <a:t> do is to write a good evaluator.</a:t>
            </a:r>
          </a:p>
          <a:p>
            <a:r>
              <a:rPr lang="en-US" altLang="zh-CN" dirty="0"/>
              <a:t>Good news, no redundant repeating, the IBP reduction itself is of course the best evaluator for this problem. So we adopted one loop diagram and 30 different target integrals to test what kind of schemes are the best——of course by AI.</a:t>
            </a:r>
            <a:endParaRPr lang="zh-CN" altLang="en-US" dirty="0"/>
          </a:p>
        </p:txBody>
      </p:sp>
      <p:sp>
        <p:nvSpPr>
          <p:cNvPr id="4" name="灯片编号占位符 3"/>
          <p:cNvSpPr>
            <a:spLocks noGrp="1"/>
          </p:cNvSpPr>
          <p:nvPr>
            <p:ph type="sldNum" sz="quarter" idx="5"/>
          </p:nvPr>
        </p:nvSpPr>
        <p:spPr/>
        <p:txBody>
          <a:bodyPr/>
          <a:lstStyle/>
          <a:p>
            <a:fld id="{6899B5AA-D0A5-4589-8A57-540AA17BD988}" type="slidenum">
              <a:rPr lang="zh-CN" altLang="en-US" smtClean="0"/>
              <a:t>10</a:t>
            </a:fld>
            <a:endParaRPr lang="zh-CN" altLang="en-US"/>
          </a:p>
        </p:txBody>
      </p:sp>
    </p:spTree>
    <p:extLst>
      <p:ext uri="{BB962C8B-B14F-4D97-AF65-F5344CB8AC3E}">
        <p14:creationId xmlns:p14="http://schemas.microsoft.com/office/powerpoint/2010/main" val="2920934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69FF805-4D3B-FC81-6B08-CB082FD111A9}"/>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D4E3F754-74B5-F94B-81A2-BF13D7C2DC5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2F913978-CFE3-A82D-3413-901C9D8F0847}"/>
              </a:ext>
            </a:extLst>
          </p:cNvPr>
          <p:cNvSpPr>
            <a:spLocks noGrp="1"/>
          </p:cNvSpPr>
          <p:nvPr>
            <p:ph type="dt" sz="half" idx="10"/>
          </p:nvPr>
        </p:nvSpPr>
        <p:spPr/>
        <p:txBody>
          <a:bodyPr/>
          <a:lstStyle/>
          <a:p>
            <a:fld id="{A5BB8997-E662-4254-B158-46B6296DC521}" type="datetime1">
              <a:rPr lang="zh-CN" altLang="en-US" smtClean="0"/>
              <a:t>2025/2/27</a:t>
            </a:fld>
            <a:endParaRPr lang="zh-CN" altLang="en-US"/>
          </a:p>
        </p:txBody>
      </p:sp>
      <p:sp>
        <p:nvSpPr>
          <p:cNvPr id="5" name="页脚占位符 4">
            <a:extLst>
              <a:ext uri="{FF2B5EF4-FFF2-40B4-BE49-F238E27FC236}">
                <a16:creationId xmlns:a16="http://schemas.microsoft.com/office/drawing/2014/main" id="{99EEC701-0A0A-BD97-DC2A-C72E60BF0E92}"/>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30FA9B3C-2AAE-C5F2-BD6F-774D18101FA2}"/>
              </a:ext>
            </a:extLst>
          </p:cNvPr>
          <p:cNvSpPr>
            <a:spLocks noGrp="1"/>
          </p:cNvSpPr>
          <p:nvPr>
            <p:ph type="sldNum" sz="quarter" idx="12"/>
          </p:nvPr>
        </p:nvSpPr>
        <p:spPr/>
        <p:txBody>
          <a:bodyPr/>
          <a:lstStyle/>
          <a:p>
            <a:fld id="{97E2B898-AB33-4DD0-B9F0-873FD2F15E2F}" type="slidenum">
              <a:rPr lang="zh-CN" altLang="en-US" smtClean="0"/>
              <a:t>‹#›</a:t>
            </a:fld>
            <a:endParaRPr lang="zh-CN" altLang="en-US"/>
          </a:p>
        </p:txBody>
      </p:sp>
    </p:spTree>
    <p:extLst>
      <p:ext uri="{BB962C8B-B14F-4D97-AF65-F5344CB8AC3E}">
        <p14:creationId xmlns:p14="http://schemas.microsoft.com/office/powerpoint/2010/main" val="35379107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EF9D6CD-78C9-5E6D-6D33-4B8EBCE91003}"/>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A1D30E37-91D0-7A13-040A-FDD37E9279D2}"/>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C88D6B0C-18B6-8E17-D059-F6DB5192D0C3}"/>
              </a:ext>
            </a:extLst>
          </p:cNvPr>
          <p:cNvSpPr>
            <a:spLocks noGrp="1"/>
          </p:cNvSpPr>
          <p:nvPr>
            <p:ph type="dt" sz="half" idx="10"/>
          </p:nvPr>
        </p:nvSpPr>
        <p:spPr/>
        <p:txBody>
          <a:bodyPr/>
          <a:lstStyle/>
          <a:p>
            <a:fld id="{A1BB1F52-A8E9-4BFA-8964-B065C599ECE1}" type="datetime1">
              <a:rPr lang="zh-CN" altLang="en-US" smtClean="0"/>
              <a:t>2025/2/27</a:t>
            </a:fld>
            <a:endParaRPr lang="zh-CN" altLang="en-US"/>
          </a:p>
        </p:txBody>
      </p:sp>
      <p:sp>
        <p:nvSpPr>
          <p:cNvPr id="5" name="页脚占位符 4">
            <a:extLst>
              <a:ext uri="{FF2B5EF4-FFF2-40B4-BE49-F238E27FC236}">
                <a16:creationId xmlns:a16="http://schemas.microsoft.com/office/drawing/2014/main" id="{154AC16A-8A07-28CA-C111-73BF860165E1}"/>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7C511730-74C8-A7A8-20B0-2D242B6EE0FA}"/>
              </a:ext>
            </a:extLst>
          </p:cNvPr>
          <p:cNvSpPr>
            <a:spLocks noGrp="1"/>
          </p:cNvSpPr>
          <p:nvPr>
            <p:ph type="sldNum" sz="quarter" idx="12"/>
          </p:nvPr>
        </p:nvSpPr>
        <p:spPr/>
        <p:txBody>
          <a:bodyPr/>
          <a:lstStyle/>
          <a:p>
            <a:fld id="{97E2B898-AB33-4DD0-B9F0-873FD2F15E2F}" type="slidenum">
              <a:rPr lang="zh-CN" altLang="en-US" smtClean="0"/>
              <a:t>‹#›</a:t>
            </a:fld>
            <a:endParaRPr lang="zh-CN" altLang="en-US"/>
          </a:p>
        </p:txBody>
      </p:sp>
    </p:spTree>
    <p:extLst>
      <p:ext uri="{BB962C8B-B14F-4D97-AF65-F5344CB8AC3E}">
        <p14:creationId xmlns:p14="http://schemas.microsoft.com/office/powerpoint/2010/main" val="10813016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A2918D00-D2C0-DAD1-C8EB-30AB7E7DDC7F}"/>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3874AE80-5B38-98B4-DFFC-5969CC83EF8F}"/>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449F2F8D-7AAB-2557-0748-B07EBE768722}"/>
              </a:ext>
            </a:extLst>
          </p:cNvPr>
          <p:cNvSpPr>
            <a:spLocks noGrp="1"/>
          </p:cNvSpPr>
          <p:nvPr>
            <p:ph type="dt" sz="half" idx="10"/>
          </p:nvPr>
        </p:nvSpPr>
        <p:spPr/>
        <p:txBody>
          <a:bodyPr/>
          <a:lstStyle/>
          <a:p>
            <a:fld id="{706D09DE-A5A9-4E11-9D39-BB1F00E6E9A5}" type="datetime1">
              <a:rPr lang="zh-CN" altLang="en-US" smtClean="0"/>
              <a:t>2025/2/27</a:t>
            </a:fld>
            <a:endParaRPr lang="zh-CN" altLang="en-US"/>
          </a:p>
        </p:txBody>
      </p:sp>
      <p:sp>
        <p:nvSpPr>
          <p:cNvPr id="5" name="页脚占位符 4">
            <a:extLst>
              <a:ext uri="{FF2B5EF4-FFF2-40B4-BE49-F238E27FC236}">
                <a16:creationId xmlns:a16="http://schemas.microsoft.com/office/drawing/2014/main" id="{C01384D3-3899-BC51-1DB9-3C9AB1D73555}"/>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6DF90449-7A67-B1E3-7D35-C6DA68ED9353}"/>
              </a:ext>
            </a:extLst>
          </p:cNvPr>
          <p:cNvSpPr>
            <a:spLocks noGrp="1"/>
          </p:cNvSpPr>
          <p:nvPr>
            <p:ph type="sldNum" sz="quarter" idx="12"/>
          </p:nvPr>
        </p:nvSpPr>
        <p:spPr/>
        <p:txBody>
          <a:bodyPr/>
          <a:lstStyle/>
          <a:p>
            <a:fld id="{97E2B898-AB33-4DD0-B9F0-873FD2F15E2F}" type="slidenum">
              <a:rPr lang="zh-CN" altLang="en-US" smtClean="0"/>
              <a:t>‹#›</a:t>
            </a:fld>
            <a:endParaRPr lang="zh-CN" altLang="en-US"/>
          </a:p>
        </p:txBody>
      </p:sp>
    </p:spTree>
    <p:extLst>
      <p:ext uri="{BB962C8B-B14F-4D97-AF65-F5344CB8AC3E}">
        <p14:creationId xmlns:p14="http://schemas.microsoft.com/office/powerpoint/2010/main" val="32630519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ECD3EC8-27E3-ECC1-6BC6-FABF1DF658A5}"/>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ACE4970B-EE84-A2C7-FECC-AC24AABD1DB4}"/>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29C8F2E7-47CB-6E45-CBF2-6DB49B763907}"/>
              </a:ext>
            </a:extLst>
          </p:cNvPr>
          <p:cNvSpPr>
            <a:spLocks noGrp="1"/>
          </p:cNvSpPr>
          <p:nvPr>
            <p:ph type="dt" sz="half" idx="10"/>
          </p:nvPr>
        </p:nvSpPr>
        <p:spPr/>
        <p:txBody>
          <a:bodyPr/>
          <a:lstStyle/>
          <a:p>
            <a:fld id="{24CDE56B-8586-456C-A402-A9A425D7F4BA}" type="datetime1">
              <a:rPr lang="zh-CN" altLang="en-US" smtClean="0"/>
              <a:t>2025/2/27</a:t>
            </a:fld>
            <a:endParaRPr lang="zh-CN" altLang="en-US"/>
          </a:p>
        </p:txBody>
      </p:sp>
      <p:sp>
        <p:nvSpPr>
          <p:cNvPr id="5" name="页脚占位符 4">
            <a:extLst>
              <a:ext uri="{FF2B5EF4-FFF2-40B4-BE49-F238E27FC236}">
                <a16:creationId xmlns:a16="http://schemas.microsoft.com/office/drawing/2014/main" id="{86AD8695-5C85-AE2D-3E6D-A8F3DEF4A5EC}"/>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F379DDD4-2DD0-A71D-1C8E-781E5411CFA0}"/>
              </a:ext>
            </a:extLst>
          </p:cNvPr>
          <p:cNvSpPr>
            <a:spLocks noGrp="1"/>
          </p:cNvSpPr>
          <p:nvPr>
            <p:ph type="sldNum" sz="quarter" idx="12"/>
          </p:nvPr>
        </p:nvSpPr>
        <p:spPr/>
        <p:txBody>
          <a:bodyPr/>
          <a:lstStyle/>
          <a:p>
            <a:fld id="{97E2B898-AB33-4DD0-B9F0-873FD2F15E2F}" type="slidenum">
              <a:rPr lang="zh-CN" altLang="en-US" smtClean="0"/>
              <a:t>‹#›</a:t>
            </a:fld>
            <a:endParaRPr lang="zh-CN" altLang="en-US"/>
          </a:p>
        </p:txBody>
      </p:sp>
    </p:spTree>
    <p:extLst>
      <p:ext uri="{BB962C8B-B14F-4D97-AF65-F5344CB8AC3E}">
        <p14:creationId xmlns:p14="http://schemas.microsoft.com/office/powerpoint/2010/main" val="27436393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34B9E5B-21A9-10D0-91A9-E2278B929B90}"/>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84A97DC2-41A2-01BF-4A41-4E459E81E3F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53C5A567-4E47-D7EB-B66B-82451A7DCE9A}"/>
              </a:ext>
            </a:extLst>
          </p:cNvPr>
          <p:cNvSpPr>
            <a:spLocks noGrp="1"/>
          </p:cNvSpPr>
          <p:nvPr>
            <p:ph type="dt" sz="half" idx="10"/>
          </p:nvPr>
        </p:nvSpPr>
        <p:spPr/>
        <p:txBody>
          <a:bodyPr/>
          <a:lstStyle/>
          <a:p>
            <a:fld id="{0E0EC9AB-144F-48A5-AFF6-4E35DF824E74}" type="datetime1">
              <a:rPr lang="zh-CN" altLang="en-US" smtClean="0"/>
              <a:t>2025/2/27</a:t>
            </a:fld>
            <a:endParaRPr lang="zh-CN" altLang="en-US"/>
          </a:p>
        </p:txBody>
      </p:sp>
      <p:sp>
        <p:nvSpPr>
          <p:cNvPr id="5" name="页脚占位符 4">
            <a:extLst>
              <a:ext uri="{FF2B5EF4-FFF2-40B4-BE49-F238E27FC236}">
                <a16:creationId xmlns:a16="http://schemas.microsoft.com/office/drawing/2014/main" id="{9183C365-4290-95A1-DBA6-54F9D4B38DA3}"/>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53F3E68A-BBC3-4060-4DAE-2018E3C038F8}"/>
              </a:ext>
            </a:extLst>
          </p:cNvPr>
          <p:cNvSpPr>
            <a:spLocks noGrp="1"/>
          </p:cNvSpPr>
          <p:nvPr>
            <p:ph type="sldNum" sz="quarter" idx="12"/>
          </p:nvPr>
        </p:nvSpPr>
        <p:spPr/>
        <p:txBody>
          <a:bodyPr/>
          <a:lstStyle/>
          <a:p>
            <a:fld id="{97E2B898-AB33-4DD0-B9F0-873FD2F15E2F}" type="slidenum">
              <a:rPr lang="zh-CN" altLang="en-US" smtClean="0"/>
              <a:t>‹#›</a:t>
            </a:fld>
            <a:endParaRPr lang="zh-CN" altLang="en-US"/>
          </a:p>
        </p:txBody>
      </p:sp>
    </p:spTree>
    <p:extLst>
      <p:ext uri="{BB962C8B-B14F-4D97-AF65-F5344CB8AC3E}">
        <p14:creationId xmlns:p14="http://schemas.microsoft.com/office/powerpoint/2010/main" val="32421184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94637E2-5FA3-0238-C533-CBA2C8EBEA87}"/>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2997657A-CF0C-460F-3006-7914233A571B}"/>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9086A547-0EC4-416D-425E-D6B3F7B4B240}"/>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44DCB18B-1E9C-74B8-2539-320AB350C7F6}"/>
              </a:ext>
            </a:extLst>
          </p:cNvPr>
          <p:cNvSpPr>
            <a:spLocks noGrp="1"/>
          </p:cNvSpPr>
          <p:nvPr>
            <p:ph type="dt" sz="half" idx="10"/>
          </p:nvPr>
        </p:nvSpPr>
        <p:spPr/>
        <p:txBody>
          <a:bodyPr/>
          <a:lstStyle/>
          <a:p>
            <a:fld id="{97F6A494-B09C-4C76-8D41-12ED07C150AC}" type="datetime1">
              <a:rPr lang="zh-CN" altLang="en-US" smtClean="0"/>
              <a:t>2025/2/27</a:t>
            </a:fld>
            <a:endParaRPr lang="zh-CN" altLang="en-US"/>
          </a:p>
        </p:txBody>
      </p:sp>
      <p:sp>
        <p:nvSpPr>
          <p:cNvPr id="6" name="页脚占位符 5">
            <a:extLst>
              <a:ext uri="{FF2B5EF4-FFF2-40B4-BE49-F238E27FC236}">
                <a16:creationId xmlns:a16="http://schemas.microsoft.com/office/drawing/2014/main" id="{756B0840-EAA9-7A36-21D9-C9430953E2D0}"/>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1F9A2BAC-D271-60B8-CD9A-7061BD967D71}"/>
              </a:ext>
            </a:extLst>
          </p:cNvPr>
          <p:cNvSpPr>
            <a:spLocks noGrp="1"/>
          </p:cNvSpPr>
          <p:nvPr>
            <p:ph type="sldNum" sz="quarter" idx="12"/>
          </p:nvPr>
        </p:nvSpPr>
        <p:spPr/>
        <p:txBody>
          <a:bodyPr/>
          <a:lstStyle/>
          <a:p>
            <a:fld id="{97E2B898-AB33-4DD0-B9F0-873FD2F15E2F}" type="slidenum">
              <a:rPr lang="zh-CN" altLang="en-US" smtClean="0"/>
              <a:t>‹#›</a:t>
            </a:fld>
            <a:endParaRPr lang="zh-CN" altLang="en-US"/>
          </a:p>
        </p:txBody>
      </p:sp>
    </p:spTree>
    <p:extLst>
      <p:ext uri="{BB962C8B-B14F-4D97-AF65-F5344CB8AC3E}">
        <p14:creationId xmlns:p14="http://schemas.microsoft.com/office/powerpoint/2010/main" val="6960935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B46539C-65FB-3C75-7714-8B6FCBD31C12}"/>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6FF8515D-EC35-9F96-D9D2-C9CBF6DEBFE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C44ED599-8DEA-4334-967F-CAA1FF96A472}"/>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0983C904-6724-2EE2-C6BA-45A4A2AE446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3D98A03D-90BD-7567-C6E9-FDEE28D7EF2B}"/>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79762CC9-BE3F-0239-6D50-7C1FF271D96B}"/>
              </a:ext>
            </a:extLst>
          </p:cNvPr>
          <p:cNvSpPr>
            <a:spLocks noGrp="1"/>
          </p:cNvSpPr>
          <p:nvPr>
            <p:ph type="dt" sz="half" idx="10"/>
          </p:nvPr>
        </p:nvSpPr>
        <p:spPr/>
        <p:txBody>
          <a:bodyPr/>
          <a:lstStyle/>
          <a:p>
            <a:fld id="{28BF28ED-1C5D-4D73-9F8A-1F94A65EEBBB}" type="datetime1">
              <a:rPr lang="zh-CN" altLang="en-US" smtClean="0"/>
              <a:t>2025/2/27</a:t>
            </a:fld>
            <a:endParaRPr lang="zh-CN" altLang="en-US"/>
          </a:p>
        </p:txBody>
      </p:sp>
      <p:sp>
        <p:nvSpPr>
          <p:cNvPr id="8" name="页脚占位符 7">
            <a:extLst>
              <a:ext uri="{FF2B5EF4-FFF2-40B4-BE49-F238E27FC236}">
                <a16:creationId xmlns:a16="http://schemas.microsoft.com/office/drawing/2014/main" id="{0AA86FD0-F53F-062B-7A6B-72AAE997B0C8}"/>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3CBEF604-7C66-09F4-7542-9ED2928CA17E}"/>
              </a:ext>
            </a:extLst>
          </p:cNvPr>
          <p:cNvSpPr>
            <a:spLocks noGrp="1"/>
          </p:cNvSpPr>
          <p:nvPr>
            <p:ph type="sldNum" sz="quarter" idx="12"/>
          </p:nvPr>
        </p:nvSpPr>
        <p:spPr/>
        <p:txBody>
          <a:bodyPr/>
          <a:lstStyle/>
          <a:p>
            <a:fld id="{97E2B898-AB33-4DD0-B9F0-873FD2F15E2F}" type="slidenum">
              <a:rPr lang="zh-CN" altLang="en-US" smtClean="0"/>
              <a:t>‹#›</a:t>
            </a:fld>
            <a:endParaRPr lang="zh-CN" altLang="en-US"/>
          </a:p>
        </p:txBody>
      </p:sp>
    </p:spTree>
    <p:extLst>
      <p:ext uri="{BB962C8B-B14F-4D97-AF65-F5344CB8AC3E}">
        <p14:creationId xmlns:p14="http://schemas.microsoft.com/office/powerpoint/2010/main" val="5599541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03CA0A3-7C20-7FEE-B71F-F4BCEB3B3B06}"/>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326DF54C-8AE8-CE17-C253-DD6ED6873ADC}"/>
              </a:ext>
            </a:extLst>
          </p:cNvPr>
          <p:cNvSpPr>
            <a:spLocks noGrp="1"/>
          </p:cNvSpPr>
          <p:nvPr>
            <p:ph type="dt" sz="half" idx="10"/>
          </p:nvPr>
        </p:nvSpPr>
        <p:spPr/>
        <p:txBody>
          <a:bodyPr/>
          <a:lstStyle/>
          <a:p>
            <a:fld id="{CD5C8D48-149A-4099-BD9B-9A2B0F8E087D}" type="datetime1">
              <a:rPr lang="zh-CN" altLang="en-US" smtClean="0"/>
              <a:t>2025/2/27</a:t>
            </a:fld>
            <a:endParaRPr lang="zh-CN" altLang="en-US"/>
          </a:p>
        </p:txBody>
      </p:sp>
      <p:sp>
        <p:nvSpPr>
          <p:cNvPr id="4" name="页脚占位符 3">
            <a:extLst>
              <a:ext uri="{FF2B5EF4-FFF2-40B4-BE49-F238E27FC236}">
                <a16:creationId xmlns:a16="http://schemas.microsoft.com/office/drawing/2014/main" id="{6E9FC4CF-DDF2-DFE3-A60B-B8E289918BE0}"/>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674CD19F-6A16-2EDD-01D2-472FF0BDFC32}"/>
              </a:ext>
            </a:extLst>
          </p:cNvPr>
          <p:cNvSpPr>
            <a:spLocks noGrp="1"/>
          </p:cNvSpPr>
          <p:nvPr>
            <p:ph type="sldNum" sz="quarter" idx="12"/>
          </p:nvPr>
        </p:nvSpPr>
        <p:spPr/>
        <p:txBody>
          <a:bodyPr/>
          <a:lstStyle/>
          <a:p>
            <a:fld id="{97E2B898-AB33-4DD0-B9F0-873FD2F15E2F}" type="slidenum">
              <a:rPr lang="zh-CN" altLang="en-US" smtClean="0"/>
              <a:t>‹#›</a:t>
            </a:fld>
            <a:endParaRPr lang="zh-CN" altLang="en-US"/>
          </a:p>
        </p:txBody>
      </p:sp>
    </p:spTree>
    <p:extLst>
      <p:ext uri="{BB962C8B-B14F-4D97-AF65-F5344CB8AC3E}">
        <p14:creationId xmlns:p14="http://schemas.microsoft.com/office/powerpoint/2010/main" val="12174764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5ECCB18A-4667-AF48-2C2D-DC665A278E73}"/>
              </a:ext>
            </a:extLst>
          </p:cNvPr>
          <p:cNvSpPr>
            <a:spLocks noGrp="1"/>
          </p:cNvSpPr>
          <p:nvPr>
            <p:ph type="dt" sz="half" idx="10"/>
          </p:nvPr>
        </p:nvSpPr>
        <p:spPr/>
        <p:txBody>
          <a:bodyPr/>
          <a:lstStyle/>
          <a:p>
            <a:fld id="{79DF0121-076E-4C99-B60E-2C54263D6FB9}" type="datetime1">
              <a:rPr lang="zh-CN" altLang="en-US" smtClean="0"/>
              <a:t>2025/2/27</a:t>
            </a:fld>
            <a:endParaRPr lang="zh-CN" altLang="en-US"/>
          </a:p>
        </p:txBody>
      </p:sp>
      <p:sp>
        <p:nvSpPr>
          <p:cNvPr id="3" name="页脚占位符 2">
            <a:extLst>
              <a:ext uri="{FF2B5EF4-FFF2-40B4-BE49-F238E27FC236}">
                <a16:creationId xmlns:a16="http://schemas.microsoft.com/office/drawing/2014/main" id="{E7594D73-49F3-8855-9FCB-9E47A0C3E04B}"/>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588182C6-87E5-535A-168D-90249F12E196}"/>
              </a:ext>
            </a:extLst>
          </p:cNvPr>
          <p:cNvSpPr>
            <a:spLocks noGrp="1"/>
          </p:cNvSpPr>
          <p:nvPr>
            <p:ph type="sldNum" sz="quarter" idx="12"/>
          </p:nvPr>
        </p:nvSpPr>
        <p:spPr/>
        <p:txBody>
          <a:bodyPr/>
          <a:lstStyle/>
          <a:p>
            <a:fld id="{97E2B898-AB33-4DD0-B9F0-873FD2F15E2F}" type="slidenum">
              <a:rPr lang="zh-CN" altLang="en-US" smtClean="0"/>
              <a:t>‹#›</a:t>
            </a:fld>
            <a:endParaRPr lang="zh-CN" altLang="en-US"/>
          </a:p>
        </p:txBody>
      </p:sp>
    </p:spTree>
    <p:extLst>
      <p:ext uri="{BB962C8B-B14F-4D97-AF65-F5344CB8AC3E}">
        <p14:creationId xmlns:p14="http://schemas.microsoft.com/office/powerpoint/2010/main" val="8919542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EE1F37F-1EA9-D1D4-A287-F2B046901458}"/>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138ABDFB-33A9-6948-E09B-7B60D272E1C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0E76CFEB-19D2-712D-72C5-6201DB8BD66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8C1FF888-A85A-6745-6D0F-1623E8AA6D20}"/>
              </a:ext>
            </a:extLst>
          </p:cNvPr>
          <p:cNvSpPr>
            <a:spLocks noGrp="1"/>
          </p:cNvSpPr>
          <p:nvPr>
            <p:ph type="dt" sz="half" idx="10"/>
          </p:nvPr>
        </p:nvSpPr>
        <p:spPr/>
        <p:txBody>
          <a:bodyPr/>
          <a:lstStyle/>
          <a:p>
            <a:fld id="{87CB62ED-F8B9-43C8-AF9F-F9E0EE12E7C5}" type="datetime1">
              <a:rPr lang="zh-CN" altLang="en-US" smtClean="0"/>
              <a:t>2025/2/27</a:t>
            </a:fld>
            <a:endParaRPr lang="zh-CN" altLang="en-US"/>
          </a:p>
        </p:txBody>
      </p:sp>
      <p:sp>
        <p:nvSpPr>
          <p:cNvPr id="6" name="页脚占位符 5">
            <a:extLst>
              <a:ext uri="{FF2B5EF4-FFF2-40B4-BE49-F238E27FC236}">
                <a16:creationId xmlns:a16="http://schemas.microsoft.com/office/drawing/2014/main" id="{8370F5FA-A207-BD9C-5A26-9324A05EACBB}"/>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5CAD0904-56B8-312F-EBFA-5C8207CF226D}"/>
              </a:ext>
            </a:extLst>
          </p:cNvPr>
          <p:cNvSpPr>
            <a:spLocks noGrp="1"/>
          </p:cNvSpPr>
          <p:nvPr>
            <p:ph type="sldNum" sz="quarter" idx="12"/>
          </p:nvPr>
        </p:nvSpPr>
        <p:spPr/>
        <p:txBody>
          <a:bodyPr/>
          <a:lstStyle/>
          <a:p>
            <a:fld id="{97E2B898-AB33-4DD0-B9F0-873FD2F15E2F}" type="slidenum">
              <a:rPr lang="zh-CN" altLang="en-US" smtClean="0"/>
              <a:t>‹#›</a:t>
            </a:fld>
            <a:endParaRPr lang="zh-CN" altLang="en-US"/>
          </a:p>
        </p:txBody>
      </p:sp>
    </p:spTree>
    <p:extLst>
      <p:ext uri="{BB962C8B-B14F-4D97-AF65-F5344CB8AC3E}">
        <p14:creationId xmlns:p14="http://schemas.microsoft.com/office/powerpoint/2010/main" val="33873670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2A6577B-8C6C-E0FA-86CE-2360DC06569A}"/>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E7BAB79B-874C-9FA7-5AC9-9E8C7FA0B25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798EA26D-95AE-8373-DACE-B9DE78B2CF7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5322FFEC-7FEC-D53B-1EED-CD21B4142DBA}"/>
              </a:ext>
            </a:extLst>
          </p:cNvPr>
          <p:cNvSpPr>
            <a:spLocks noGrp="1"/>
          </p:cNvSpPr>
          <p:nvPr>
            <p:ph type="dt" sz="half" idx="10"/>
          </p:nvPr>
        </p:nvSpPr>
        <p:spPr/>
        <p:txBody>
          <a:bodyPr/>
          <a:lstStyle/>
          <a:p>
            <a:fld id="{61745535-9A0A-416C-927D-4AF257E13C2D}" type="datetime1">
              <a:rPr lang="zh-CN" altLang="en-US" smtClean="0"/>
              <a:t>2025/2/27</a:t>
            </a:fld>
            <a:endParaRPr lang="zh-CN" altLang="en-US"/>
          </a:p>
        </p:txBody>
      </p:sp>
      <p:sp>
        <p:nvSpPr>
          <p:cNvPr id="6" name="页脚占位符 5">
            <a:extLst>
              <a:ext uri="{FF2B5EF4-FFF2-40B4-BE49-F238E27FC236}">
                <a16:creationId xmlns:a16="http://schemas.microsoft.com/office/drawing/2014/main" id="{D3C51329-DAC7-1ABF-DEDA-0851B06DE907}"/>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82B8D585-45F6-1BCE-A7B7-5A77AC37F730}"/>
              </a:ext>
            </a:extLst>
          </p:cNvPr>
          <p:cNvSpPr>
            <a:spLocks noGrp="1"/>
          </p:cNvSpPr>
          <p:nvPr>
            <p:ph type="sldNum" sz="quarter" idx="12"/>
          </p:nvPr>
        </p:nvSpPr>
        <p:spPr/>
        <p:txBody>
          <a:bodyPr/>
          <a:lstStyle/>
          <a:p>
            <a:fld id="{97E2B898-AB33-4DD0-B9F0-873FD2F15E2F}" type="slidenum">
              <a:rPr lang="zh-CN" altLang="en-US" smtClean="0"/>
              <a:t>‹#›</a:t>
            </a:fld>
            <a:endParaRPr lang="zh-CN" altLang="en-US"/>
          </a:p>
        </p:txBody>
      </p:sp>
    </p:spTree>
    <p:extLst>
      <p:ext uri="{BB962C8B-B14F-4D97-AF65-F5344CB8AC3E}">
        <p14:creationId xmlns:p14="http://schemas.microsoft.com/office/powerpoint/2010/main" val="35189667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EE812FE1-EE18-9618-563C-8EC7A457A8B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3258BF48-457E-5B90-F03D-940F2C2C305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3772637C-2D01-13DC-D615-86BB9932E94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4DAC1A-5904-4534-8C1E-C7C50994AE64}" type="datetime1">
              <a:rPr lang="zh-CN" altLang="en-US" smtClean="0"/>
              <a:t>2025/2/27</a:t>
            </a:fld>
            <a:endParaRPr lang="zh-CN" altLang="en-US"/>
          </a:p>
        </p:txBody>
      </p:sp>
      <p:sp>
        <p:nvSpPr>
          <p:cNvPr id="5" name="页脚占位符 4">
            <a:extLst>
              <a:ext uri="{FF2B5EF4-FFF2-40B4-BE49-F238E27FC236}">
                <a16:creationId xmlns:a16="http://schemas.microsoft.com/office/drawing/2014/main" id="{C4962528-CD37-4CA2-4F30-43B07B90B8E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17FE927A-F011-D082-EE42-17F76B20578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E2B898-AB33-4DD0-B9F0-873FD2F15E2F}" type="slidenum">
              <a:rPr lang="zh-CN" altLang="en-US" smtClean="0"/>
              <a:t>‹#›</a:t>
            </a:fld>
            <a:endParaRPr lang="zh-CN" altLang="en-US"/>
          </a:p>
        </p:txBody>
      </p:sp>
    </p:spTree>
    <p:extLst>
      <p:ext uri="{BB962C8B-B14F-4D97-AF65-F5344CB8AC3E}">
        <p14:creationId xmlns:p14="http://schemas.microsoft.com/office/powerpoint/2010/main" val="23214933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s://arxiv.org/abs/2502.09544"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26.png"/><Relationship Id="rId2" Type="http://schemas.openxmlformats.org/officeDocument/2006/relationships/video" Target="../media/media4.mp4"/><Relationship Id="rId1" Type="http://schemas.microsoft.com/office/2007/relationships/media" Target="../media/media4.mp4"/><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slideLayout" Target="../slideLayouts/slideLayout2.xml"/><Relationship Id="rId7" Type="http://schemas.openxmlformats.org/officeDocument/2006/relationships/image" Target="../media/image30.png"/><Relationship Id="rId2" Type="http://schemas.openxmlformats.org/officeDocument/2006/relationships/video" Target="../media/media4.mp4"/><Relationship Id="rId1" Type="http://schemas.microsoft.com/office/2007/relationships/media" Target="../media/media4.mp4"/><Relationship Id="rId6" Type="http://schemas.openxmlformats.org/officeDocument/2006/relationships/image" Target="../media/image29.png"/><Relationship Id="rId5" Type="http://schemas.openxmlformats.org/officeDocument/2006/relationships/image" Target="../media/image270.png"/><Relationship Id="rId4" Type="http://schemas.openxmlformats.org/officeDocument/2006/relationships/image" Target="../media/image25.png"/><Relationship Id="rId9" Type="http://schemas.openxmlformats.org/officeDocument/2006/relationships/image" Target="../media/image280.png"/></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35.png"/><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slideLayout" Target="../slideLayouts/slideLayout2.xml"/><Relationship Id="rId7" Type="http://schemas.openxmlformats.org/officeDocument/2006/relationships/image" Target="../media/image12.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8" Type="http://schemas.openxmlformats.org/officeDocument/2006/relationships/notesSlide" Target="../notesSlides/notesSlide6.xml"/><Relationship Id="rId13" Type="http://schemas.openxmlformats.org/officeDocument/2006/relationships/image" Target="../media/image19.png"/><Relationship Id="rId3" Type="http://schemas.microsoft.com/office/2007/relationships/media" Target="../media/media2.mp4"/><Relationship Id="rId7" Type="http://schemas.openxmlformats.org/officeDocument/2006/relationships/slideLayout" Target="../slideLayouts/slideLayout2.xml"/><Relationship Id="rId12" Type="http://schemas.openxmlformats.org/officeDocument/2006/relationships/image" Target="../media/image18.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video" Target="../media/media3.mp4"/><Relationship Id="rId11" Type="http://schemas.openxmlformats.org/officeDocument/2006/relationships/image" Target="../media/image17.png"/><Relationship Id="rId5" Type="http://schemas.microsoft.com/office/2007/relationships/media" Target="../media/media3.mp4"/><Relationship Id="rId10" Type="http://schemas.openxmlformats.org/officeDocument/2006/relationships/image" Target="../media/image16.png"/><Relationship Id="rId4" Type="http://schemas.openxmlformats.org/officeDocument/2006/relationships/video" Target="../media/media2.mp4"/><Relationship Id="rId9" Type="http://schemas.openxmlformats.org/officeDocument/2006/relationships/image" Target="../media/image10.png"/><Relationship Id="rId1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A23F702-589C-AED4-2F50-600AF946866A}"/>
              </a:ext>
            </a:extLst>
          </p:cNvPr>
          <p:cNvSpPr>
            <a:spLocks noGrp="1"/>
          </p:cNvSpPr>
          <p:nvPr>
            <p:ph type="ctrTitle"/>
          </p:nvPr>
        </p:nvSpPr>
        <p:spPr>
          <a:xfrm>
            <a:off x="0" y="1329068"/>
            <a:ext cx="12192000" cy="1064475"/>
          </a:xfrm>
        </p:spPr>
        <p:txBody>
          <a:bodyPr>
            <a:normAutofit fontScale="90000"/>
          </a:bodyPr>
          <a:lstStyle/>
          <a:p>
            <a:r>
              <a:rPr lang="en-US" altLang="zh-CN" dirty="0">
                <a:latin typeface="Times New Roman" panose="02020603050405020304" pitchFamily="18" charset="0"/>
                <a:cs typeface="Times New Roman" panose="02020603050405020304" pitchFamily="18" charset="0"/>
              </a:rPr>
              <a:t>Explainable AI meets Feynman</a:t>
            </a:r>
            <a:r>
              <a:rPr lang="zh-CN" altLang="en-US" dirty="0">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Integral</a:t>
            </a:r>
            <a:endParaRPr lang="zh-CN" altLang="en-US" dirty="0">
              <a:latin typeface="Times New Roman" panose="02020603050405020304" pitchFamily="18" charset="0"/>
              <a:cs typeface="Times New Roman" panose="02020603050405020304" pitchFamily="18" charset="0"/>
            </a:endParaRPr>
          </a:p>
        </p:txBody>
      </p:sp>
      <p:pic>
        <p:nvPicPr>
          <p:cNvPr id="5" name="图片 4">
            <a:extLst>
              <a:ext uri="{FF2B5EF4-FFF2-40B4-BE49-F238E27FC236}">
                <a16:creationId xmlns:a16="http://schemas.microsoft.com/office/drawing/2014/main" id="{54142DCE-308E-8CFB-1E9C-815323CE5887}"/>
              </a:ext>
            </a:extLst>
          </p:cNvPr>
          <p:cNvPicPr>
            <a:picLocks noChangeAspect="1"/>
          </p:cNvPicPr>
          <p:nvPr/>
        </p:nvPicPr>
        <p:blipFill>
          <a:blip r:embed="rId3"/>
          <a:srcRect t="1477"/>
          <a:stretch/>
        </p:blipFill>
        <p:spPr>
          <a:xfrm>
            <a:off x="4763386" y="3216783"/>
            <a:ext cx="2124740" cy="2093358"/>
          </a:xfrm>
          <a:prstGeom prst="rect">
            <a:avLst/>
          </a:prstGeom>
        </p:spPr>
      </p:pic>
      <p:graphicFrame>
        <p:nvGraphicFramePr>
          <p:cNvPr id="4" name="表格 3">
            <a:extLst>
              <a:ext uri="{FF2B5EF4-FFF2-40B4-BE49-F238E27FC236}">
                <a16:creationId xmlns:a16="http://schemas.microsoft.com/office/drawing/2014/main" id="{C7E6CDC3-03EC-2CB3-A5A0-24AC3A29B8C9}"/>
              </a:ext>
            </a:extLst>
          </p:cNvPr>
          <p:cNvGraphicFramePr>
            <a:graphicFrameLocks noGrp="1"/>
          </p:cNvGraphicFramePr>
          <p:nvPr>
            <p:extLst>
              <p:ext uri="{D42A27DB-BD31-4B8C-83A1-F6EECF244321}">
                <p14:modId xmlns:p14="http://schemas.microsoft.com/office/powerpoint/2010/main" val="1037985825"/>
              </p:ext>
            </p:extLst>
          </p:nvPr>
        </p:nvGraphicFramePr>
        <p:xfrm>
          <a:off x="7790218" y="5776595"/>
          <a:ext cx="3255335" cy="944880"/>
        </p:xfrm>
        <a:graphic>
          <a:graphicData uri="http://schemas.openxmlformats.org/drawingml/2006/table">
            <a:tbl>
              <a:tblPr/>
              <a:tblGrid>
                <a:gridCol w="3255335">
                  <a:extLst>
                    <a:ext uri="{9D8B030D-6E8A-4147-A177-3AD203B41FA5}">
                      <a16:colId xmlns:a16="http://schemas.microsoft.com/office/drawing/2014/main" val="3258791858"/>
                    </a:ext>
                  </a:extLst>
                </a:gridCol>
              </a:tblGrid>
              <a:tr h="0">
                <a:tc>
                  <a:txBody>
                    <a:bodyPr/>
                    <a:lstStyle/>
                    <a:p>
                      <a:pPr fontAlgn="t"/>
                      <a:br>
                        <a:rPr lang="en-US" sz="2800" b="0" u="none" strike="noStrike" dirty="0">
                          <a:effectLst/>
                          <a:hlinkClick r:id="rId4"/>
                        </a:rPr>
                      </a:br>
                      <a:r>
                        <a:rPr lang="en-US" sz="2800" b="0" u="none" strike="noStrike" dirty="0">
                          <a:effectLst/>
                          <a:hlinkClick r:id="rId4"/>
                        </a:rPr>
                        <a:t>arXiv:2502.09544</a:t>
                      </a:r>
                      <a:r>
                        <a:rPr lang="en-US" sz="2800" b="1" dirty="0">
                          <a:effectLst/>
                        </a:rPr>
                        <a:t> </a:t>
                      </a:r>
                      <a:endParaRPr lang="en-US" sz="2800" dirty="0">
                        <a:effectLst/>
                      </a:endParaRPr>
                    </a:p>
                  </a:txBody>
                  <a:tcPr marR="41275">
                    <a:lnL>
                      <a:noFill/>
                    </a:lnL>
                    <a:lnR>
                      <a:noFill/>
                    </a:lnR>
                    <a:lnT>
                      <a:noFill/>
                    </a:lnT>
                    <a:lnB>
                      <a:noFill/>
                    </a:lnB>
                    <a:solidFill>
                      <a:srgbClr val="FFFFFF"/>
                    </a:solidFill>
                  </a:tcPr>
                </a:tc>
                <a:extLst>
                  <a:ext uri="{0D108BD9-81ED-4DB2-BD59-A6C34878D82A}">
                    <a16:rowId xmlns:a16="http://schemas.microsoft.com/office/drawing/2014/main" val="896600508"/>
                  </a:ext>
                </a:extLst>
              </a:tr>
            </a:tbl>
          </a:graphicData>
        </a:graphic>
      </p:graphicFrame>
      <p:sp>
        <p:nvSpPr>
          <p:cNvPr id="3" name="副标题 2">
            <a:extLst>
              <a:ext uri="{FF2B5EF4-FFF2-40B4-BE49-F238E27FC236}">
                <a16:creationId xmlns:a16="http://schemas.microsoft.com/office/drawing/2014/main" id="{1216FA41-25DD-D42E-981A-6DE1C0FBA158}"/>
              </a:ext>
            </a:extLst>
          </p:cNvPr>
          <p:cNvSpPr>
            <a:spLocks noGrp="1"/>
          </p:cNvSpPr>
          <p:nvPr>
            <p:ph type="subTitle" idx="1"/>
          </p:nvPr>
        </p:nvSpPr>
        <p:spPr>
          <a:xfrm>
            <a:off x="372373" y="5417245"/>
            <a:ext cx="11447253" cy="487392"/>
          </a:xfrm>
        </p:spPr>
        <p:txBody>
          <a:bodyPr/>
          <a:lstStyle/>
          <a:p>
            <a:r>
              <a:rPr lang="en-US" altLang="zh-CN" dirty="0">
                <a:solidFill>
                  <a:schemeClr val="accent1"/>
                </a:solidFill>
                <a:latin typeface="Times New Roman" panose="02020603050405020304" pitchFamily="18" charset="0"/>
                <a:cs typeface="Times New Roman" panose="02020603050405020304" pitchFamily="18" charset="0"/>
              </a:rPr>
              <a:t>Zhuo-Yang Song ,</a:t>
            </a:r>
            <a:r>
              <a:rPr lang="en-US" altLang="zh-CN" dirty="0">
                <a:latin typeface="Times New Roman" panose="02020603050405020304" pitchFamily="18" charset="0"/>
                <a:cs typeface="Times New Roman" panose="02020603050405020304" pitchFamily="18" charset="0"/>
              </a:rPr>
              <a:t>Tong-Zhi Yang ,Qing-Hong Cao ,Ming-Xing Luo ,Hua Xing Zhu</a:t>
            </a:r>
            <a:endParaRPr lang="zh-CN" altLang="en-US" dirty="0">
              <a:latin typeface="Times New Roman" panose="02020603050405020304" pitchFamily="18" charset="0"/>
              <a:cs typeface="Times New Roman" panose="02020603050405020304" pitchFamily="18" charset="0"/>
            </a:endParaRPr>
          </a:p>
        </p:txBody>
      </p:sp>
      <p:sp>
        <p:nvSpPr>
          <p:cNvPr id="7" name="文本框 6">
            <a:extLst>
              <a:ext uri="{FF2B5EF4-FFF2-40B4-BE49-F238E27FC236}">
                <a16:creationId xmlns:a16="http://schemas.microsoft.com/office/drawing/2014/main" id="{7B13F8A1-EE4D-AADA-87AC-9C22E865A33F}"/>
              </a:ext>
            </a:extLst>
          </p:cNvPr>
          <p:cNvSpPr txBox="1"/>
          <p:nvPr/>
        </p:nvSpPr>
        <p:spPr>
          <a:xfrm>
            <a:off x="7707580" y="2498612"/>
            <a:ext cx="4267755" cy="523220"/>
          </a:xfrm>
          <a:prstGeom prst="rect">
            <a:avLst/>
          </a:prstGeom>
          <a:noFill/>
        </p:spPr>
        <p:txBody>
          <a:bodyPr wrap="square">
            <a:spAutoFit/>
          </a:bodyPr>
          <a:lstStyle/>
          <a:p>
            <a:r>
              <a:rPr lang="en-US" altLang="zh-CN" sz="2800" b="0" i="0" dirty="0">
                <a:effectLst/>
                <a:latin typeface="Times New Roman" panose="02020603050405020304" pitchFamily="18" charset="0"/>
                <a:cs typeface="Times New Roman" panose="02020603050405020304" pitchFamily="18" charset="0"/>
              </a:rPr>
              <a:t>——AI assist IBP reduction</a:t>
            </a:r>
            <a:endParaRPr lang="zh-CN" altLang="en-US" sz="2800" dirty="0">
              <a:latin typeface="Times New Roman" panose="02020603050405020304" pitchFamily="18" charset="0"/>
              <a:cs typeface="Times New Roman" panose="02020603050405020304" pitchFamily="18" charset="0"/>
            </a:endParaRPr>
          </a:p>
        </p:txBody>
      </p:sp>
      <p:sp>
        <p:nvSpPr>
          <p:cNvPr id="9" name="文本框 8">
            <a:extLst>
              <a:ext uri="{FF2B5EF4-FFF2-40B4-BE49-F238E27FC236}">
                <a16:creationId xmlns:a16="http://schemas.microsoft.com/office/drawing/2014/main" id="{2C8D7ADA-312B-7EE4-1D66-6CCC9CD7EF93}"/>
              </a:ext>
            </a:extLst>
          </p:cNvPr>
          <p:cNvSpPr txBox="1"/>
          <p:nvPr/>
        </p:nvSpPr>
        <p:spPr>
          <a:xfrm>
            <a:off x="4763386" y="6085888"/>
            <a:ext cx="2140026" cy="461665"/>
          </a:xfrm>
          <a:prstGeom prst="rect">
            <a:avLst/>
          </a:prstGeom>
          <a:noFill/>
        </p:spPr>
        <p:txBody>
          <a:bodyPr wrap="square">
            <a:spAutoFit/>
          </a:bodyPr>
          <a:lstStyle/>
          <a:p>
            <a:pPr algn="ctr"/>
            <a:r>
              <a:rPr lang="en-US" altLang="zh-CN" sz="2400" b="1" i="0" dirty="0">
                <a:effectLst/>
                <a:latin typeface="Muli"/>
              </a:rPr>
              <a:t>2025/02/27</a:t>
            </a:r>
            <a:endParaRPr lang="zh-CN" altLang="en-US" sz="2400" b="1" dirty="0"/>
          </a:p>
        </p:txBody>
      </p:sp>
      <p:sp>
        <p:nvSpPr>
          <p:cNvPr id="6" name="灯片编号占位符 5">
            <a:extLst>
              <a:ext uri="{FF2B5EF4-FFF2-40B4-BE49-F238E27FC236}">
                <a16:creationId xmlns:a16="http://schemas.microsoft.com/office/drawing/2014/main" id="{33A1A418-9B2F-85FA-D3CE-74599FE90627}"/>
              </a:ext>
            </a:extLst>
          </p:cNvPr>
          <p:cNvSpPr>
            <a:spLocks noGrp="1"/>
          </p:cNvSpPr>
          <p:nvPr>
            <p:ph type="sldNum" sz="quarter" idx="12"/>
          </p:nvPr>
        </p:nvSpPr>
        <p:spPr/>
        <p:txBody>
          <a:bodyPr/>
          <a:lstStyle/>
          <a:p>
            <a:fld id="{97E2B898-AB33-4DD0-B9F0-873FD2F15E2F}" type="slidenum">
              <a:rPr lang="zh-CN" altLang="en-US" smtClean="0"/>
              <a:t>1</a:t>
            </a:fld>
            <a:endParaRPr lang="zh-CN" altLang="en-US"/>
          </a:p>
        </p:txBody>
      </p:sp>
    </p:spTree>
    <p:extLst>
      <p:ext uri="{BB962C8B-B14F-4D97-AF65-F5344CB8AC3E}">
        <p14:creationId xmlns:p14="http://schemas.microsoft.com/office/powerpoint/2010/main" val="36710928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DAA7625-F544-417F-D01C-831BEB4DE5D5}"/>
              </a:ext>
            </a:extLst>
          </p:cNvPr>
          <p:cNvSpPr>
            <a:spLocks noGrp="1"/>
          </p:cNvSpPr>
          <p:nvPr>
            <p:ph type="title"/>
          </p:nvPr>
        </p:nvSpPr>
        <p:spPr/>
        <p:txBody>
          <a:bodyPr/>
          <a:lstStyle/>
          <a:p>
            <a:r>
              <a:rPr lang="en-US" altLang="zh-CN" dirty="0" err="1">
                <a:latin typeface="Times New Roman" panose="02020603050405020304" pitchFamily="18" charset="0"/>
                <a:cs typeface="Times New Roman" panose="02020603050405020304" pitchFamily="18" charset="0"/>
              </a:rPr>
              <a:t>FunSearch</a:t>
            </a:r>
            <a:r>
              <a:rPr lang="en-US" altLang="zh-CN" dirty="0">
                <a:latin typeface="Times New Roman" panose="02020603050405020304" pitchFamily="18" charset="0"/>
                <a:cs typeface="Times New Roman" panose="02020603050405020304" pitchFamily="18" charset="0"/>
              </a:rPr>
              <a:t>: from 99% to 100%</a:t>
            </a:r>
            <a:endParaRPr lang="zh-CN" altLang="en-US" dirty="0">
              <a:latin typeface="Times New Roman" panose="02020603050405020304" pitchFamily="18" charset="0"/>
              <a:cs typeface="Times New Roman" panose="02020603050405020304" pitchFamily="18" charset="0"/>
            </a:endParaRPr>
          </a:p>
        </p:txBody>
      </p:sp>
      <p:sp>
        <p:nvSpPr>
          <p:cNvPr id="4" name="文本框 3">
            <a:extLst>
              <a:ext uri="{FF2B5EF4-FFF2-40B4-BE49-F238E27FC236}">
                <a16:creationId xmlns:a16="http://schemas.microsoft.com/office/drawing/2014/main" id="{FFBC51B2-D629-466B-4136-4E464F4D4787}"/>
              </a:ext>
            </a:extLst>
          </p:cNvPr>
          <p:cNvSpPr txBox="1"/>
          <p:nvPr/>
        </p:nvSpPr>
        <p:spPr>
          <a:xfrm>
            <a:off x="1345904" y="2586177"/>
            <a:ext cx="2992179" cy="707886"/>
          </a:xfrm>
          <a:prstGeom prst="rect">
            <a:avLst/>
          </a:prstGeom>
          <a:noFill/>
        </p:spPr>
        <p:txBody>
          <a:bodyPr wrap="square" rtlCol="0">
            <a:spAutoFit/>
          </a:bodyPr>
          <a:lstStyle/>
          <a:p>
            <a:r>
              <a:rPr lang="en-US" altLang="zh-CN" sz="4000" b="1" dirty="0" err="1">
                <a:latin typeface="Times New Roman" panose="02020603050405020304" pitchFamily="18" charset="0"/>
                <a:cs typeface="Times New Roman" panose="02020603050405020304" pitchFamily="18" charset="0"/>
              </a:rPr>
              <a:t>FunSearch</a:t>
            </a:r>
            <a:endParaRPr lang="zh-CN" altLang="en-US" sz="4000" b="1" dirty="0">
              <a:latin typeface="Times New Roman" panose="02020603050405020304" pitchFamily="18" charset="0"/>
              <a:cs typeface="Times New Roman" panose="02020603050405020304" pitchFamily="18" charset="0"/>
            </a:endParaRPr>
          </a:p>
        </p:txBody>
      </p:sp>
      <p:sp>
        <p:nvSpPr>
          <p:cNvPr id="5" name="文本框 4">
            <a:extLst>
              <a:ext uri="{FF2B5EF4-FFF2-40B4-BE49-F238E27FC236}">
                <a16:creationId xmlns:a16="http://schemas.microsoft.com/office/drawing/2014/main" id="{55CE2809-588B-7FFA-B51B-272F94A6E03C}"/>
              </a:ext>
            </a:extLst>
          </p:cNvPr>
          <p:cNvSpPr txBox="1"/>
          <p:nvPr/>
        </p:nvSpPr>
        <p:spPr>
          <a:xfrm>
            <a:off x="563526" y="4277579"/>
            <a:ext cx="1986072" cy="1077218"/>
          </a:xfrm>
          <a:prstGeom prst="rect">
            <a:avLst/>
          </a:prstGeom>
          <a:noFill/>
        </p:spPr>
        <p:txBody>
          <a:bodyPr wrap="square" rtlCol="0">
            <a:spAutoFit/>
          </a:bodyPr>
          <a:lstStyle/>
          <a:p>
            <a:r>
              <a:rPr lang="en-US" altLang="zh-CN" sz="3200" b="1" dirty="0">
                <a:latin typeface="Times New Roman" panose="02020603050405020304" pitchFamily="18" charset="0"/>
                <a:cs typeface="Times New Roman" panose="02020603050405020304" pitchFamily="18" charset="0"/>
              </a:rPr>
              <a:t>A scheme of seeding</a:t>
            </a:r>
            <a:endParaRPr lang="zh-CN" altLang="en-US" sz="3200" b="1" dirty="0">
              <a:latin typeface="Times New Roman" panose="02020603050405020304" pitchFamily="18" charset="0"/>
              <a:cs typeface="Times New Roman" panose="02020603050405020304" pitchFamily="18" charset="0"/>
            </a:endParaRPr>
          </a:p>
        </p:txBody>
      </p:sp>
      <p:cxnSp>
        <p:nvCxnSpPr>
          <p:cNvPr id="6" name="直接箭头连接符 5">
            <a:extLst>
              <a:ext uri="{FF2B5EF4-FFF2-40B4-BE49-F238E27FC236}">
                <a16:creationId xmlns:a16="http://schemas.microsoft.com/office/drawing/2014/main" id="{59E03571-61D9-C0FB-FB64-05FFCDE48DFA}"/>
              </a:ext>
            </a:extLst>
          </p:cNvPr>
          <p:cNvCxnSpPr>
            <a:stCxn id="5" idx="0"/>
          </p:cNvCxnSpPr>
          <p:nvPr/>
        </p:nvCxnSpPr>
        <p:spPr>
          <a:xfrm flipV="1">
            <a:off x="1556562" y="3429000"/>
            <a:ext cx="533621" cy="848579"/>
          </a:xfrm>
          <a:prstGeom prst="straightConnector1">
            <a:avLst/>
          </a:prstGeom>
          <a:ln w="38100">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7" name="直接箭头连接符 6">
            <a:extLst>
              <a:ext uri="{FF2B5EF4-FFF2-40B4-BE49-F238E27FC236}">
                <a16:creationId xmlns:a16="http://schemas.microsoft.com/office/drawing/2014/main" id="{B574BA48-C8EF-7962-1081-AE76A661CF71}"/>
              </a:ext>
            </a:extLst>
          </p:cNvPr>
          <p:cNvCxnSpPr>
            <a:cxnSpLocks/>
          </p:cNvCxnSpPr>
          <p:nvPr/>
        </p:nvCxnSpPr>
        <p:spPr>
          <a:xfrm flipH="1" flipV="1">
            <a:off x="3062399" y="3429000"/>
            <a:ext cx="637731" cy="848579"/>
          </a:xfrm>
          <a:prstGeom prst="straightConnector1">
            <a:avLst/>
          </a:prstGeom>
          <a:ln w="38100">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8" name="文本框 7">
            <a:extLst>
              <a:ext uri="{FF2B5EF4-FFF2-40B4-BE49-F238E27FC236}">
                <a16:creationId xmlns:a16="http://schemas.microsoft.com/office/drawing/2014/main" id="{607DD7C3-36CF-ACB8-D80E-0ACD695D380A}"/>
              </a:ext>
            </a:extLst>
          </p:cNvPr>
          <p:cNvSpPr txBox="1"/>
          <p:nvPr/>
        </p:nvSpPr>
        <p:spPr>
          <a:xfrm>
            <a:off x="2841993" y="4284012"/>
            <a:ext cx="3349922" cy="1077218"/>
          </a:xfrm>
          <a:prstGeom prst="rect">
            <a:avLst/>
          </a:prstGeom>
          <a:noFill/>
        </p:spPr>
        <p:txBody>
          <a:bodyPr wrap="square" rtlCol="0">
            <a:spAutoFit/>
          </a:bodyPr>
          <a:lstStyle/>
          <a:p>
            <a:r>
              <a:rPr lang="en-US" altLang="zh-CN" sz="3200" b="1" dirty="0">
                <a:latin typeface="Times New Roman" panose="02020603050405020304" pitchFamily="18" charset="0"/>
                <a:cs typeface="Times New Roman" panose="02020603050405020304" pitchFamily="18" charset="0"/>
              </a:rPr>
              <a:t>Infinite scheme created by AI</a:t>
            </a:r>
            <a:endParaRPr lang="zh-CN" altLang="en-US" sz="3200" b="1" dirty="0">
              <a:latin typeface="Times New Roman" panose="02020603050405020304" pitchFamily="18" charset="0"/>
              <a:cs typeface="Times New Roman" panose="02020603050405020304" pitchFamily="18" charset="0"/>
            </a:endParaRPr>
          </a:p>
        </p:txBody>
      </p:sp>
      <p:sp>
        <p:nvSpPr>
          <p:cNvPr id="10" name="文本框 9">
            <a:extLst>
              <a:ext uri="{FF2B5EF4-FFF2-40B4-BE49-F238E27FC236}">
                <a16:creationId xmlns:a16="http://schemas.microsoft.com/office/drawing/2014/main" id="{26B4C53B-5BDD-2FA6-F334-54AB9C6F1724}"/>
              </a:ext>
            </a:extLst>
          </p:cNvPr>
          <p:cNvSpPr txBox="1"/>
          <p:nvPr/>
        </p:nvSpPr>
        <p:spPr>
          <a:xfrm>
            <a:off x="0" y="5564221"/>
            <a:ext cx="12192000" cy="646331"/>
          </a:xfrm>
          <a:prstGeom prst="rect">
            <a:avLst/>
          </a:prstGeom>
          <a:noFill/>
        </p:spPr>
        <p:txBody>
          <a:bodyPr wrap="square">
            <a:spAutoFit/>
          </a:bodyPr>
          <a:lstStyle/>
          <a:p>
            <a:r>
              <a:rPr lang="en-US" altLang="zh-CN" b="0" i="0" dirty="0" err="1">
                <a:solidFill>
                  <a:srgbClr val="222222"/>
                </a:solidFill>
                <a:effectLst/>
                <a:latin typeface="Arial" panose="020B0604020202020204" pitchFamily="34" charset="0"/>
              </a:rPr>
              <a:t>Romera</a:t>
            </a:r>
            <a:r>
              <a:rPr lang="en-US" altLang="zh-CN" b="0" i="0" dirty="0">
                <a:solidFill>
                  <a:srgbClr val="222222"/>
                </a:solidFill>
                <a:effectLst/>
                <a:latin typeface="Arial" panose="020B0604020202020204" pitchFamily="34" charset="0"/>
              </a:rPr>
              <a:t>-Paredes B, </a:t>
            </a:r>
            <a:r>
              <a:rPr lang="en-US" altLang="zh-CN" b="0" i="0" dirty="0" err="1">
                <a:solidFill>
                  <a:srgbClr val="222222"/>
                </a:solidFill>
                <a:effectLst/>
                <a:latin typeface="Arial" panose="020B0604020202020204" pitchFamily="34" charset="0"/>
              </a:rPr>
              <a:t>Barekatain</a:t>
            </a:r>
            <a:r>
              <a:rPr lang="en-US" altLang="zh-CN" b="0" i="0" dirty="0">
                <a:solidFill>
                  <a:srgbClr val="222222"/>
                </a:solidFill>
                <a:effectLst/>
                <a:latin typeface="Arial" panose="020B0604020202020204" pitchFamily="34" charset="0"/>
              </a:rPr>
              <a:t> M, Novikov A, et al. Mathematical discoveries from program search with large language models[J]. Nature, 2024, 625(7995): 468-475.</a:t>
            </a:r>
            <a:endParaRPr lang="zh-CN" altLang="en-US" dirty="0"/>
          </a:p>
        </p:txBody>
      </p:sp>
      <p:pic>
        <p:nvPicPr>
          <p:cNvPr id="12" name="图片 11">
            <a:extLst>
              <a:ext uri="{FF2B5EF4-FFF2-40B4-BE49-F238E27FC236}">
                <a16:creationId xmlns:a16="http://schemas.microsoft.com/office/drawing/2014/main" id="{E9B8B35D-C4D6-F102-3078-90B8E962D4AF}"/>
              </a:ext>
            </a:extLst>
          </p:cNvPr>
          <p:cNvPicPr>
            <a:picLocks noChangeAspect="1"/>
          </p:cNvPicPr>
          <p:nvPr/>
        </p:nvPicPr>
        <p:blipFill>
          <a:blip r:embed="rId3"/>
          <a:srcRect r="5031"/>
          <a:stretch/>
        </p:blipFill>
        <p:spPr>
          <a:xfrm>
            <a:off x="6888812" y="1320072"/>
            <a:ext cx="5303188" cy="3045349"/>
          </a:xfrm>
          <a:prstGeom prst="rect">
            <a:avLst/>
          </a:prstGeom>
        </p:spPr>
      </p:pic>
      <p:sp>
        <p:nvSpPr>
          <p:cNvPr id="9" name="箭头: 右 8">
            <a:extLst>
              <a:ext uri="{FF2B5EF4-FFF2-40B4-BE49-F238E27FC236}">
                <a16:creationId xmlns:a16="http://schemas.microsoft.com/office/drawing/2014/main" id="{89F5FA6D-8862-5726-1B43-C3BA2B95668B}"/>
              </a:ext>
            </a:extLst>
          </p:cNvPr>
          <p:cNvSpPr/>
          <p:nvPr/>
        </p:nvSpPr>
        <p:spPr>
          <a:xfrm>
            <a:off x="4652297" y="2680637"/>
            <a:ext cx="2519917" cy="518965"/>
          </a:xfrm>
          <a:prstGeom prst="rightArrow">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a:extLst>
              <a:ext uri="{FF2B5EF4-FFF2-40B4-BE49-F238E27FC236}">
                <a16:creationId xmlns:a16="http://schemas.microsoft.com/office/drawing/2014/main" id="{A5330E6E-DF9B-2AD2-4DC3-40FA229CE5FF}"/>
              </a:ext>
            </a:extLst>
          </p:cNvPr>
          <p:cNvSpPr txBox="1"/>
          <p:nvPr/>
        </p:nvSpPr>
        <p:spPr>
          <a:xfrm>
            <a:off x="0" y="6203376"/>
            <a:ext cx="12192000" cy="646331"/>
          </a:xfrm>
          <a:prstGeom prst="rect">
            <a:avLst/>
          </a:prstGeom>
          <a:noFill/>
        </p:spPr>
        <p:txBody>
          <a:bodyPr wrap="square">
            <a:spAutoFit/>
          </a:bodyPr>
          <a:lstStyle/>
          <a:p>
            <a:r>
              <a:rPr lang="en-US" altLang="zh-CN" b="0" i="0" dirty="0">
                <a:solidFill>
                  <a:srgbClr val="222222"/>
                </a:solidFill>
                <a:effectLst/>
                <a:latin typeface="Arial" panose="020B0604020202020204" pitchFamily="34" charset="0"/>
              </a:rPr>
              <a:t>von Hippel M, Wilhelm M. Refining Integration-by-Parts Reduction of Feynman Integrals with Machine Learning[J]. </a:t>
            </a:r>
            <a:r>
              <a:rPr lang="en-US" altLang="zh-CN" b="0" i="0" dirty="0" err="1">
                <a:solidFill>
                  <a:srgbClr val="222222"/>
                </a:solidFill>
                <a:effectLst/>
                <a:latin typeface="Arial" panose="020B0604020202020204" pitchFamily="34" charset="0"/>
              </a:rPr>
              <a:t>arXiv</a:t>
            </a:r>
            <a:r>
              <a:rPr lang="en-US" altLang="zh-CN" b="0" i="0" dirty="0">
                <a:solidFill>
                  <a:srgbClr val="222222"/>
                </a:solidFill>
                <a:effectLst/>
                <a:latin typeface="Arial" panose="020B0604020202020204" pitchFamily="34" charset="0"/>
              </a:rPr>
              <a:t> preprint arXiv:2502.05121, 2025.</a:t>
            </a:r>
            <a:endParaRPr lang="zh-CN" altLang="en-US" dirty="0"/>
          </a:p>
        </p:txBody>
      </p:sp>
      <p:sp>
        <p:nvSpPr>
          <p:cNvPr id="3" name="灯片编号占位符 2">
            <a:extLst>
              <a:ext uri="{FF2B5EF4-FFF2-40B4-BE49-F238E27FC236}">
                <a16:creationId xmlns:a16="http://schemas.microsoft.com/office/drawing/2014/main" id="{F00E556C-B592-AEBE-E790-1C72B544D312}"/>
              </a:ext>
            </a:extLst>
          </p:cNvPr>
          <p:cNvSpPr>
            <a:spLocks noGrp="1"/>
          </p:cNvSpPr>
          <p:nvPr>
            <p:ph type="sldNum" sz="quarter" idx="12"/>
          </p:nvPr>
        </p:nvSpPr>
        <p:spPr/>
        <p:txBody>
          <a:bodyPr/>
          <a:lstStyle/>
          <a:p>
            <a:fld id="{97E2B898-AB33-4DD0-B9F0-873FD2F15E2F}" type="slidenum">
              <a:rPr lang="zh-CN" altLang="en-US" smtClean="0"/>
              <a:t>10</a:t>
            </a:fld>
            <a:endParaRPr lang="zh-CN" altLang="en-US"/>
          </a:p>
        </p:txBody>
      </p:sp>
    </p:spTree>
    <p:extLst>
      <p:ext uri="{BB962C8B-B14F-4D97-AF65-F5344CB8AC3E}">
        <p14:creationId xmlns:p14="http://schemas.microsoft.com/office/powerpoint/2010/main" val="31951728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7B4A914-3C5A-AA17-D316-E6FA54ED112E}"/>
              </a:ext>
            </a:extLst>
          </p:cNvPr>
          <p:cNvSpPr>
            <a:spLocks noGrp="1"/>
          </p:cNvSpPr>
          <p:nvPr>
            <p:ph type="title"/>
          </p:nvPr>
        </p:nvSpPr>
        <p:spPr/>
        <p:txBody>
          <a:bodyPr/>
          <a:lstStyle/>
          <a:p>
            <a:r>
              <a:rPr lang="en-US" altLang="zh-CN" dirty="0">
                <a:latin typeface="Times New Roman" panose="02020603050405020304" pitchFamily="18" charset="0"/>
                <a:cs typeface="Times New Roman" panose="02020603050405020304" pitchFamily="18" charset="0"/>
              </a:rPr>
              <a:t>The evolution of AI-found schemes</a:t>
            </a:r>
            <a:endParaRPr lang="zh-CN" altLang="en-US" dirty="0">
              <a:latin typeface="Times New Roman" panose="02020603050405020304" pitchFamily="18" charset="0"/>
              <a:cs typeface="Times New Roman" panose="02020603050405020304" pitchFamily="18" charset="0"/>
            </a:endParaRPr>
          </a:p>
        </p:txBody>
      </p:sp>
      <p:pic>
        <p:nvPicPr>
          <p:cNvPr id="5124" name="Picture 4">
            <a:extLst>
              <a:ext uri="{FF2B5EF4-FFF2-40B4-BE49-F238E27FC236}">
                <a16:creationId xmlns:a16="http://schemas.microsoft.com/office/drawing/2014/main" id="{A6C2AFDA-0307-A6F8-FD06-2F7A4D53D0D5}"/>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46715" y="1414242"/>
            <a:ext cx="10515600" cy="2300632"/>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a:extLst>
              <a:ext uri="{FF2B5EF4-FFF2-40B4-BE49-F238E27FC236}">
                <a16:creationId xmlns:a16="http://schemas.microsoft.com/office/drawing/2014/main" id="{159A21C3-7D8E-C946-DEF2-7840834A098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00208" y="3834981"/>
            <a:ext cx="3889656" cy="2889951"/>
          </a:xfrm>
          <a:prstGeom prst="rect">
            <a:avLst/>
          </a:prstGeom>
          <a:noFill/>
          <a:extLst>
            <a:ext uri="{909E8E84-426E-40DD-AFC4-6F175D3DCCD1}">
              <a14:hiddenFill xmlns:a14="http://schemas.microsoft.com/office/drawing/2010/main">
                <a:solidFill>
                  <a:srgbClr val="FFFFFF"/>
                </a:solidFill>
              </a14:hiddenFill>
            </a:ext>
          </a:extLst>
        </p:spPr>
      </p:pic>
      <p:cxnSp>
        <p:nvCxnSpPr>
          <p:cNvPr id="7" name="连接符: 肘形 6">
            <a:extLst>
              <a:ext uri="{FF2B5EF4-FFF2-40B4-BE49-F238E27FC236}">
                <a16:creationId xmlns:a16="http://schemas.microsoft.com/office/drawing/2014/main" id="{76CD3ACE-741E-98E6-832E-2B6EB9596400}"/>
              </a:ext>
            </a:extLst>
          </p:cNvPr>
          <p:cNvCxnSpPr>
            <a:cxnSpLocks/>
          </p:cNvCxnSpPr>
          <p:nvPr/>
        </p:nvCxnSpPr>
        <p:spPr>
          <a:xfrm rot="16200000" flipH="1">
            <a:off x="4811328" y="4066545"/>
            <a:ext cx="1444976" cy="732785"/>
          </a:xfrm>
          <a:prstGeom prst="bentConnector2">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4" name="连接符: 肘形 13">
            <a:extLst>
              <a:ext uri="{FF2B5EF4-FFF2-40B4-BE49-F238E27FC236}">
                <a16:creationId xmlns:a16="http://schemas.microsoft.com/office/drawing/2014/main" id="{3A8545F9-51D4-02C7-7053-2229ABBC6766}"/>
              </a:ext>
            </a:extLst>
          </p:cNvPr>
          <p:cNvCxnSpPr>
            <a:cxnSpLocks/>
          </p:cNvCxnSpPr>
          <p:nvPr/>
        </p:nvCxnSpPr>
        <p:spPr>
          <a:xfrm flipH="1">
            <a:off x="9789864" y="3199768"/>
            <a:ext cx="1272451" cy="2715399"/>
          </a:xfrm>
          <a:prstGeom prst="bentConnector3">
            <a:avLst>
              <a:gd name="adj1" fmla="val -17965"/>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7" name="直接连接符 16">
            <a:extLst>
              <a:ext uri="{FF2B5EF4-FFF2-40B4-BE49-F238E27FC236}">
                <a16:creationId xmlns:a16="http://schemas.microsoft.com/office/drawing/2014/main" id="{6FDA2EA1-B1E7-3CD3-794B-EDC281D3301D}"/>
              </a:ext>
            </a:extLst>
          </p:cNvPr>
          <p:cNvCxnSpPr>
            <a:cxnSpLocks/>
          </p:cNvCxnSpPr>
          <p:nvPr/>
        </p:nvCxnSpPr>
        <p:spPr>
          <a:xfrm>
            <a:off x="6379535" y="5155426"/>
            <a:ext cx="4046554" cy="0"/>
          </a:xfrm>
          <a:prstGeom prst="line">
            <a:avLst/>
          </a:prstGeom>
          <a:ln w="28575">
            <a:solidFill>
              <a:srgbClr val="7030A0"/>
            </a:solidFill>
            <a:prstDash val="sysDot"/>
          </a:ln>
        </p:spPr>
        <p:style>
          <a:lnRef idx="1">
            <a:schemeClr val="accent2"/>
          </a:lnRef>
          <a:fillRef idx="0">
            <a:schemeClr val="accent2"/>
          </a:fillRef>
          <a:effectRef idx="0">
            <a:schemeClr val="accent2"/>
          </a:effectRef>
          <a:fontRef idx="minor">
            <a:schemeClr val="tx1"/>
          </a:fontRef>
        </p:style>
      </p:cxnSp>
      <p:cxnSp>
        <p:nvCxnSpPr>
          <p:cNvPr id="18" name="直接连接符 17">
            <a:extLst>
              <a:ext uri="{FF2B5EF4-FFF2-40B4-BE49-F238E27FC236}">
                <a16:creationId xmlns:a16="http://schemas.microsoft.com/office/drawing/2014/main" id="{A584909F-BC03-298D-751B-2B5596E27FF4}"/>
              </a:ext>
            </a:extLst>
          </p:cNvPr>
          <p:cNvCxnSpPr>
            <a:cxnSpLocks/>
          </p:cNvCxnSpPr>
          <p:nvPr/>
        </p:nvCxnSpPr>
        <p:spPr>
          <a:xfrm>
            <a:off x="6379535" y="5828821"/>
            <a:ext cx="4131659" cy="0"/>
          </a:xfrm>
          <a:prstGeom prst="line">
            <a:avLst/>
          </a:prstGeom>
          <a:ln w="28575">
            <a:solidFill>
              <a:srgbClr val="7030A0"/>
            </a:solidFill>
            <a:prstDash val="sysDot"/>
          </a:ln>
        </p:spPr>
        <p:style>
          <a:lnRef idx="1">
            <a:schemeClr val="accent2"/>
          </a:lnRef>
          <a:fillRef idx="0">
            <a:schemeClr val="accent2"/>
          </a:fillRef>
          <a:effectRef idx="0">
            <a:schemeClr val="accent2"/>
          </a:effectRef>
          <a:fontRef idx="minor">
            <a:schemeClr val="tx1"/>
          </a:fontRef>
        </p:style>
      </p:cxnSp>
      <p:cxnSp>
        <p:nvCxnSpPr>
          <p:cNvPr id="19" name="直接连接符 18">
            <a:extLst>
              <a:ext uri="{FF2B5EF4-FFF2-40B4-BE49-F238E27FC236}">
                <a16:creationId xmlns:a16="http://schemas.microsoft.com/office/drawing/2014/main" id="{F67BC312-5687-9C98-3288-41896DF52A0F}"/>
              </a:ext>
            </a:extLst>
          </p:cNvPr>
          <p:cNvCxnSpPr>
            <a:cxnSpLocks/>
          </p:cNvCxnSpPr>
          <p:nvPr/>
        </p:nvCxnSpPr>
        <p:spPr>
          <a:xfrm>
            <a:off x="6379535" y="3955313"/>
            <a:ext cx="4035966" cy="2178"/>
          </a:xfrm>
          <a:prstGeom prst="line">
            <a:avLst/>
          </a:prstGeom>
          <a:ln w="28575">
            <a:solidFill>
              <a:srgbClr val="7030A0"/>
            </a:solidFill>
            <a:prstDash val="sysDot"/>
          </a:ln>
        </p:spPr>
        <p:style>
          <a:lnRef idx="1">
            <a:schemeClr val="accent2"/>
          </a:lnRef>
          <a:fillRef idx="0">
            <a:schemeClr val="accent2"/>
          </a:fillRef>
          <a:effectRef idx="0">
            <a:schemeClr val="accent2"/>
          </a:effectRef>
          <a:fontRef idx="minor">
            <a:schemeClr val="tx1"/>
          </a:fontRef>
        </p:style>
      </p:cxnSp>
      <p:cxnSp>
        <p:nvCxnSpPr>
          <p:cNvPr id="21" name="连接符: 肘形 20">
            <a:extLst>
              <a:ext uri="{FF2B5EF4-FFF2-40B4-BE49-F238E27FC236}">
                <a16:creationId xmlns:a16="http://schemas.microsoft.com/office/drawing/2014/main" id="{B4CB6876-C097-549A-D42D-236F5C8934E7}"/>
              </a:ext>
            </a:extLst>
          </p:cNvPr>
          <p:cNvCxnSpPr>
            <a:stCxn id="5124" idx="1"/>
          </p:cNvCxnSpPr>
          <p:nvPr/>
        </p:nvCxnSpPr>
        <p:spPr>
          <a:xfrm rot="10800000" flipH="1" flipV="1">
            <a:off x="546715" y="2564558"/>
            <a:ext cx="5152336" cy="1390754"/>
          </a:xfrm>
          <a:prstGeom prst="bentConnector3">
            <a:avLst>
              <a:gd name="adj1" fmla="val -4437"/>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3" name="灯片编号占位符 2">
            <a:extLst>
              <a:ext uri="{FF2B5EF4-FFF2-40B4-BE49-F238E27FC236}">
                <a16:creationId xmlns:a16="http://schemas.microsoft.com/office/drawing/2014/main" id="{239FBFA6-955E-2A02-AEC1-B21A56E62D20}"/>
              </a:ext>
            </a:extLst>
          </p:cNvPr>
          <p:cNvSpPr>
            <a:spLocks noGrp="1"/>
          </p:cNvSpPr>
          <p:nvPr>
            <p:ph type="sldNum" sz="quarter" idx="12"/>
          </p:nvPr>
        </p:nvSpPr>
        <p:spPr/>
        <p:txBody>
          <a:bodyPr/>
          <a:lstStyle/>
          <a:p>
            <a:fld id="{97E2B898-AB33-4DD0-B9F0-873FD2F15E2F}" type="slidenum">
              <a:rPr lang="zh-CN" altLang="en-US" smtClean="0"/>
              <a:t>11</a:t>
            </a:fld>
            <a:endParaRPr lang="zh-CN" altLang="en-US"/>
          </a:p>
        </p:txBody>
      </p:sp>
    </p:spTree>
    <p:extLst>
      <p:ext uri="{BB962C8B-B14F-4D97-AF65-F5344CB8AC3E}">
        <p14:creationId xmlns:p14="http://schemas.microsoft.com/office/powerpoint/2010/main" val="42599683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A33FB67-45C5-31A6-1707-10E18607BE9C}"/>
              </a:ext>
            </a:extLst>
          </p:cNvPr>
          <p:cNvSpPr>
            <a:spLocks noGrp="1"/>
          </p:cNvSpPr>
          <p:nvPr>
            <p:ph type="title"/>
          </p:nvPr>
        </p:nvSpPr>
        <p:spPr/>
        <p:txBody>
          <a:bodyPr/>
          <a:lstStyle/>
          <a:p>
            <a:r>
              <a:rPr lang="en-US" altLang="zh-CN" dirty="0">
                <a:latin typeface="Times New Roman" panose="02020603050405020304" pitchFamily="18" charset="0"/>
                <a:cs typeface="Times New Roman" panose="02020603050405020304" pitchFamily="18" charset="0"/>
              </a:rPr>
              <a:t>Explainability</a:t>
            </a:r>
            <a:endParaRPr lang="zh-CN" altLang="en-US"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6B1FD480-85D4-50C0-3193-A973B2C22985}"/>
                  </a:ext>
                </a:extLst>
              </p:cNvPr>
              <p:cNvSpPr>
                <a:spLocks noGrp="1"/>
              </p:cNvSpPr>
              <p:nvPr>
                <p:ph idx="1"/>
              </p:nvPr>
            </p:nvSpPr>
            <p:spPr>
              <a:xfrm>
                <a:off x="838200" y="1825625"/>
                <a:ext cx="10515600" cy="906942"/>
              </a:xfrm>
            </p:spPr>
            <p:txBody>
              <a:bodyPr>
                <a:normAutofit/>
              </a:bodyPr>
              <a:lstStyle/>
              <a:p>
                <a:pPr marL="0" indent="0">
                  <a:buNone/>
                </a:pPr>
                <a14:m>
                  <m:oMathPara xmlns:m="http://schemas.openxmlformats.org/officeDocument/2006/math">
                    <m:oMathParaPr>
                      <m:jc m:val="centerGroup"/>
                    </m:oMathParaPr>
                    <m:oMath xmlns:m="http://schemas.openxmlformats.org/officeDocument/2006/math">
                      <m:r>
                        <a:rPr lang="en-US" altLang="zh-CN" b="1" i="1" smtClean="0">
                          <a:latin typeface="Cambria Math" panose="02040503050406030204" pitchFamily="18" charset="0"/>
                        </a:rPr>
                        <m:t>𝑷𝒓𝒊𝒐𝒓𝒊𝒕𝒚</m:t>
                      </m:r>
                      <m:d>
                        <m:dPr>
                          <m:ctrlPr>
                            <a:rPr lang="en-US" altLang="zh-CN" b="1" i="1" smtClean="0">
                              <a:latin typeface="Cambria Math" panose="02040503050406030204" pitchFamily="18" charset="0"/>
                            </a:rPr>
                          </m:ctrlPr>
                        </m:dPr>
                        <m:e>
                          <m:sSub>
                            <m:sSubPr>
                              <m:ctrlPr>
                                <a:rPr lang="en-US" altLang="zh-CN" b="1" i="1" smtClean="0">
                                  <a:latin typeface="Cambria Math" panose="02040503050406030204" pitchFamily="18" charset="0"/>
                                </a:rPr>
                              </m:ctrlPr>
                            </m:sSubPr>
                            <m:e>
                              <m:r>
                                <a:rPr lang="en-US" altLang="zh-CN" b="1" i="1" smtClean="0">
                                  <a:latin typeface="Cambria Math" panose="02040503050406030204" pitchFamily="18" charset="0"/>
                                </a:rPr>
                                <m:t>𝒏</m:t>
                              </m:r>
                            </m:e>
                            <m:sub>
                              <m:r>
                                <a:rPr lang="en-US" altLang="zh-CN" b="1" i="1" smtClean="0">
                                  <a:latin typeface="Cambria Math" panose="02040503050406030204" pitchFamily="18" charset="0"/>
                                </a:rPr>
                                <m:t>𝟏</m:t>
                              </m:r>
                            </m:sub>
                          </m:sSub>
                          <m:r>
                            <a:rPr lang="en-US" altLang="zh-CN" b="1" i="1" smtClean="0">
                              <a:latin typeface="Cambria Math" panose="02040503050406030204" pitchFamily="18" charset="0"/>
                            </a:rPr>
                            <m:t>,</m:t>
                          </m:r>
                          <m:sSub>
                            <m:sSubPr>
                              <m:ctrlPr>
                                <a:rPr lang="en-US" altLang="zh-CN" b="1" i="1" smtClean="0">
                                  <a:latin typeface="Cambria Math" panose="02040503050406030204" pitchFamily="18" charset="0"/>
                                </a:rPr>
                              </m:ctrlPr>
                            </m:sSubPr>
                            <m:e>
                              <m:r>
                                <a:rPr lang="en-US" altLang="zh-CN" b="1" i="1" smtClean="0">
                                  <a:latin typeface="Cambria Math" panose="02040503050406030204" pitchFamily="18" charset="0"/>
                                </a:rPr>
                                <m:t>𝒏</m:t>
                              </m:r>
                            </m:e>
                            <m:sub>
                              <m:r>
                                <a:rPr lang="en-US" altLang="zh-CN" b="1" i="1" smtClean="0">
                                  <a:latin typeface="Cambria Math" panose="02040503050406030204" pitchFamily="18" charset="0"/>
                                </a:rPr>
                                <m:t>𝟐</m:t>
                              </m:r>
                            </m:sub>
                          </m:sSub>
                          <m:r>
                            <a:rPr lang="en-US" altLang="zh-CN" b="1" i="1" smtClean="0">
                              <a:latin typeface="Cambria Math" panose="02040503050406030204" pitchFamily="18" charset="0"/>
                            </a:rPr>
                            <m:t>;</m:t>
                          </m:r>
                          <m:sSub>
                            <m:sSubPr>
                              <m:ctrlPr>
                                <a:rPr lang="en-US" altLang="zh-CN" b="1" i="1" smtClean="0">
                                  <a:latin typeface="Cambria Math" panose="02040503050406030204" pitchFamily="18" charset="0"/>
                                </a:rPr>
                              </m:ctrlPr>
                            </m:sSubPr>
                            <m:e>
                              <m:r>
                                <a:rPr lang="en-US" altLang="zh-CN" b="1" i="1" smtClean="0">
                                  <a:latin typeface="Cambria Math" panose="02040503050406030204" pitchFamily="18" charset="0"/>
                                </a:rPr>
                                <m:t>𝒕</m:t>
                              </m:r>
                            </m:e>
                            <m:sub>
                              <m:r>
                                <a:rPr lang="en-US" altLang="zh-CN" b="1" i="1" smtClean="0">
                                  <a:latin typeface="Cambria Math" panose="02040503050406030204" pitchFamily="18" charset="0"/>
                                </a:rPr>
                                <m:t>𝟏</m:t>
                              </m:r>
                            </m:sub>
                          </m:sSub>
                          <m:r>
                            <a:rPr lang="en-US" altLang="zh-CN" b="1" i="1" smtClean="0">
                              <a:latin typeface="Cambria Math" panose="02040503050406030204" pitchFamily="18" charset="0"/>
                            </a:rPr>
                            <m:t>,</m:t>
                          </m:r>
                          <m:sSub>
                            <m:sSubPr>
                              <m:ctrlPr>
                                <a:rPr lang="en-US" altLang="zh-CN" b="1" i="1" smtClean="0">
                                  <a:latin typeface="Cambria Math" panose="02040503050406030204" pitchFamily="18" charset="0"/>
                                </a:rPr>
                              </m:ctrlPr>
                            </m:sSubPr>
                            <m:e>
                              <m:r>
                                <a:rPr lang="en-US" altLang="zh-CN" b="1" i="1" smtClean="0">
                                  <a:latin typeface="Cambria Math" panose="02040503050406030204" pitchFamily="18" charset="0"/>
                                </a:rPr>
                                <m:t>𝒕</m:t>
                              </m:r>
                            </m:e>
                            <m:sub>
                              <m:r>
                                <a:rPr lang="en-US" altLang="zh-CN" b="1" i="1" smtClean="0">
                                  <a:latin typeface="Cambria Math" panose="02040503050406030204" pitchFamily="18" charset="0"/>
                                </a:rPr>
                                <m:t>𝟐</m:t>
                              </m:r>
                            </m:sub>
                          </m:sSub>
                        </m:e>
                      </m:d>
                      <m:r>
                        <a:rPr lang="en-US" altLang="zh-CN" b="1" i="1" smtClean="0">
                          <a:latin typeface="Cambria Math" panose="02040503050406030204" pitchFamily="18" charset="0"/>
                        </a:rPr>
                        <m:t>=−</m:t>
                      </m:r>
                      <m:rad>
                        <m:radPr>
                          <m:degHide m:val="on"/>
                          <m:ctrlPr>
                            <a:rPr lang="en-US" altLang="zh-CN" b="1" i="1" smtClean="0">
                              <a:latin typeface="Cambria Math" panose="02040503050406030204" pitchFamily="18" charset="0"/>
                            </a:rPr>
                          </m:ctrlPr>
                        </m:radPr>
                        <m:deg/>
                        <m:e>
                          <m:sSubSup>
                            <m:sSubSupPr>
                              <m:ctrlPr>
                                <a:rPr lang="en-US" altLang="zh-CN" b="1" i="1" smtClean="0">
                                  <a:latin typeface="Cambria Math" panose="02040503050406030204" pitchFamily="18" charset="0"/>
                                </a:rPr>
                              </m:ctrlPr>
                            </m:sSubSupPr>
                            <m:e>
                              <m:r>
                                <a:rPr lang="en-US" altLang="zh-CN" b="1" i="1" smtClean="0">
                                  <a:latin typeface="Cambria Math" panose="02040503050406030204" pitchFamily="18" charset="0"/>
                                </a:rPr>
                                <m:t>𝒏</m:t>
                              </m:r>
                            </m:e>
                            <m:sub>
                              <m:r>
                                <a:rPr lang="en-US" altLang="zh-CN" b="1" i="1" smtClean="0">
                                  <a:latin typeface="Cambria Math" panose="02040503050406030204" pitchFamily="18" charset="0"/>
                                </a:rPr>
                                <m:t>𝟏</m:t>
                              </m:r>
                            </m:sub>
                            <m:sup>
                              <m:r>
                                <a:rPr lang="en-US" altLang="zh-CN" b="1" i="1" smtClean="0">
                                  <a:latin typeface="Cambria Math" panose="02040503050406030204" pitchFamily="18" charset="0"/>
                                </a:rPr>
                                <m:t>𝟐</m:t>
                              </m:r>
                            </m:sup>
                          </m:sSubSup>
                          <m:r>
                            <a:rPr lang="en-US" altLang="zh-CN" b="1" i="1" smtClean="0">
                              <a:latin typeface="Cambria Math" panose="02040503050406030204" pitchFamily="18" charset="0"/>
                            </a:rPr>
                            <m:t>+</m:t>
                          </m:r>
                          <m:sSubSup>
                            <m:sSubSupPr>
                              <m:ctrlPr>
                                <a:rPr lang="en-US" altLang="zh-CN" b="1" i="1" smtClean="0">
                                  <a:latin typeface="Cambria Math" panose="02040503050406030204" pitchFamily="18" charset="0"/>
                                </a:rPr>
                              </m:ctrlPr>
                            </m:sSubSupPr>
                            <m:e>
                              <m:r>
                                <a:rPr lang="en-US" altLang="zh-CN" b="1" i="1" smtClean="0">
                                  <a:latin typeface="Cambria Math" panose="02040503050406030204" pitchFamily="18" charset="0"/>
                                </a:rPr>
                                <m:t>𝒏</m:t>
                              </m:r>
                            </m:e>
                            <m:sub>
                              <m:r>
                                <a:rPr lang="en-US" altLang="zh-CN" b="1" i="1" smtClean="0">
                                  <a:latin typeface="Cambria Math" panose="02040503050406030204" pitchFamily="18" charset="0"/>
                                </a:rPr>
                                <m:t>𝟐</m:t>
                              </m:r>
                            </m:sub>
                            <m:sup>
                              <m:r>
                                <a:rPr lang="en-US" altLang="zh-CN" b="1" i="1" smtClean="0">
                                  <a:latin typeface="Cambria Math" panose="02040503050406030204" pitchFamily="18" charset="0"/>
                                </a:rPr>
                                <m:t>𝟐</m:t>
                              </m:r>
                            </m:sup>
                          </m:sSubSup>
                        </m:e>
                      </m:rad>
                      <m:r>
                        <a:rPr lang="en-US" altLang="zh-CN" b="1" i="1" smtClean="0">
                          <a:latin typeface="Cambria Math" panose="02040503050406030204" pitchFamily="18" charset="0"/>
                        </a:rPr>
                        <m:t>−</m:t>
                      </m:r>
                      <m:rad>
                        <m:radPr>
                          <m:degHide m:val="on"/>
                          <m:ctrlPr>
                            <a:rPr lang="en-US" altLang="zh-CN" b="1" i="1" smtClean="0">
                              <a:latin typeface="Cambria Math" panose="02040503050406030204" pitchFamily="18" charset="0"/>
                            </a:rPr>
                          </m:ctrlPr>
                        </m:radPr>
                        <m:deg/>
                        <m:e>
                          <m:sSup>
                            <m:sSupPr>
                              <m:ctrlPr>
                                <a:rPr lang="en-US" altLang="zh-CN" b="1" i="1" smtClean="0">
                                  <a:latin typeface="Cambria Math" panose="02040503050406030204" pitchFamily="18" charset="0"/>
                                </a:rPr>
                              </m:ctrlPr>
                            </m:sSupPr>
                            <m:e>
                              <m:d>
                                <m:dPr>
                                  <m:ctrlPr>
                                    <a:rPr lang="en-US" altLang="zh-CN" b="1" i="1" smtClean="0">
                                      <a:latin typeface="Cambria Math" panose="02040503050406030204" pitchFamily="18" charset="0"/>
                                    </a:rPr>
                                  </m:ctrlPr>
                                </m:dPr>
                                <m:e>
                                  <m:sSub>
                                    <m:sSubPr>
                                      <m:ctrlPr>
                                        <a:rPr lang="en-US" altLang="zh-CN" b="1" i="1" smtClean="0">
                                          <a:latin typeface="Cambria Math" panose="02040503050406030204" pitchFamily="18" charset="0"/>
                                        </a:rPr>
                                      </m:ctrlPr>
                                    </m:sSubPr>
                                    <m:e>
                                      <m:r>
                                        <a:rPr lang="en-US" altLang="zh-CN" b="1" i="1" smtClean="0">
                                          <a:latin typeface="Cambria Math" panose="02040503050406030204" pitchFamily="18" charset="0"/>
                                        </a:rPr>
                                        <m:t>𝒏</m:t>
                                      </m:r>
                                    </m:e>
                                    <m:sub>
                                      <m:r>
                                        <a:rPr lang="en-US" altLang="zh-CN" b="1" i="1" smtClean="0">
                                          <a:latin typeface="Cambria Math" panose="02040503050406030204" pitchFamily="18" charset="0"/>
                                        </a:rPr>
                                        <m:t>𝟏</m:t>
                                      </m:r>
                                    </m:sub>
                                  </m:sSub>
                                  <m:r>
                                    <a:rPr lang="en-US" altLang="zh-CN" b="1" i="1" smtClean="0">
                                      <a:latin typeface="Cambria Math" panose="02040503050406030204" pitchFamily="18" charset="0"/>
                                    </a:rPr>
                                    <m:t>−</m:t>
                                  </m:r>
                                  <m:sSub>
                                    <m:sSubPr>
                                      <m:ctrlPr>
                                        <a:rPr lang="en-US" altLang="zh-CN" b="1" i="1" smtClean="0">
                                          <a:latin typeface="Cambria Math" panose="02040503050406030204" pitchFamily="18" charset="0"/>
                                        </a:rPr>
                                      </m:ctrlPr>
                                    </m:sSubPr>
                                    <m:e>
                                      <m:r>
                                        <a:rPr lang="en-US" altLang="zh-CN" b="1" i="1" smtClean="0">
                                          <a:latin typeface="Cambria Math" panose="02040503050406030204" pitchFamily="18" charset="0"/>
                                        </a:rPr>
                                        <m:t>𝒕</m:t>
                                      </m:r>
                                    </m:e>
                                    <m:sub>
                                      <m:r>
                                        <a:rPr lang="en-US" altLang="zh-CN" b="1" i="1" smtClean="0">
                                          <a:latin typeface="Cambria Math" panose="02040503050406030204" pitchFamily="18" charset="0"/>
                                        </a:rPr>
                                        <m:t>𝟏</m:t>
                                      </m:r>
                                    </m:sub>
                                  </m:sSub>
                                </m:e>
                              </m:d>
                            </m:e>
                            <m:sup>
                              <m:r>
                                <a:rPr lang="en-US" altLang="zh-CN" b="1" i="1" smtClean="0">
                                  <a:latin typeface="Cambria Math" panose="02040503050406030204" pitchFamily="18" charset="0"/>
                                </a:rPr>
                                <m:t>𝟐</m:t>
                              </m:r>
                            </m:sup>
                          </m:sSup>
                          <m:r>
                            <a:rPr lang="en-US" altLang="zh-CN" b="1" i="1" smtClean="0">
                              <a:latin typeface="Cambria Math" panose="02040503050406030204" pitchFamily="18" charset="0"/>
                            </a:rPr>
                            <m:t>+</m:t>
                          </m:r>
                          <m:sSup>
                            <m:sSupPr>
                              <m:ctrlPr>
                                <a:rPr lang="en-US" altLang="zh-CN" b="1" i="1" smtClean="0">
                                  <a:latin typeface="Cambria Math" panose="02040503050406030204" pitchFamily="18" charset="0"/>
                                </a:rPr>
                              </m:ctrlPr>
                            </m:sSupPr>
                            <m:e>
                              <m:d>
                                <m:dPr>
                                  <m:ctrlPr>
                                    <a:rPr lang="en-US" altLang="zh-CN" b="1" i="1" smtClean="0">
                                      <a:latin typeface="Cambria Math" panose="02040503050406030204" pitchFamily="18" charset="0"/>
                                    </a:rPr>
                                  </m:ctrlPr>
                                </m:dPr>
                                <m:e>
                                  <m:sSub>
                                    <m:sSubPr>
                                      <m:ctrlPr>
                                        <a:rPr lang="en-US" altLang="zh-CN" b="1" i="1" smtClean="0">
                                          <a:latin typeface="Cambria Math" panose="02040503050406030204" pitchFamily="18" charset="0"/>
                                        </a:rPr>
                                      </m:ctrlPr>
                                    </m:sSubPr>
                                    <m:e>
                                      <m:r>
                                        <a:rPr lang="en-US" altLang="zh-CN" b="1" i="1" smtClean="0">
                                          <a:latin typeface="Cambria Math" panose="02040503050406030204" pitchFamily="18" charset="0"/>
                                        </a:rPr>
                                        <m:t>𝒏</m:t>
                                      </m:r>
                                    </m:e>
                                    <m:sub>
                                      <m:r>
                                        <a:rPr lang="en-US" altLang="zh-CN" b="1" i="1" smtClean="0">
                                          <a:latin typeface="Cambria Math" panose="02040503050406030204" pitchFamily="18" charset="0"/>
                                        </a:rPr>
                                        <m:t>𝟐</m:t>
                                      </m:r>
                                    </m:sub>
                                  </m:sSub>
                                  <m:r>
                                    <a:rPr lang="en-US" altLang="zh-CN" b="1" i="1" smtClean="0">
                                      <a:latin typeface="Cambria Math" panose="02040503050406030204" pitchFamily="18" charset="0"/>
                                    </a:rPr>
                                    <m:t>−</m:t>
                                  </m:r>
                                  <m:sSub>
                                    <m:sSubPr>
                                      <m:ctrlPr>
                                        <a:rPr lang="en-US" altLang="zh-CN" b="1" i="1" smtClean="0">
                                          <a:latin typeface="Cambria Math" panose="02040503050406030204" pitchFamily="18" charset="0"/>
                                        </a:rPr>
                                      </m:ctrlPr>
                                    </m:sSubPr>
                                    <m:e>
                                      <m:r>
                                        <a:rPr lang="en-US" altLang="zh-CN" b="1" i="1" smtClean="0">
                                          <a:latin typeface="Cambria Math" panose="02040503050406030204" pitchFamily="18" charset="0"/>
                                        </a:rPr>
                                        <m:t>𝒕</m:t>
                                      </m:r>
                                    </m:e>
                                    <m:sub>
                                      <m:r>
                                        <a:rPr lang="en-US" altLang="zh-CN" b="1" i="1" smtClean="0">
                                          <a:latin typeface="Cambria Math" panose="02040503050406030204" pitchFamily="18" charset="0"/>
                                        </a:rPr>
                                        <m:t>𝟐</m:t>
                                      </m:r>
                                    </m:sub>
                                  </m:sSub>
                                </m:e>
                              </m:d>
                            </m:e>
                            <m:sup>
                              <m:r>
                                <a:rPr lang="en-US" altLang="zh-CN" b="1" i="1" smtClean="0">
                                  <a:latin typeface="Cambria Math" panose="02040503050406030204" pitchFamily="18" charset="0"/>
                                </a:rPr>
                                <m:t>𝟐</m:t>
                              </m:r>
                            </m:sup>
                          </m:sSup>
                        </m:e>
                      </m:rad>
                    </m:oMath>
                  </m:oMathPara>
                </a14:m>
                <a:endParaRPr lang="zh-CN" altLang="en-US" b="1" dirty="0"/>
              </a:p>
            </p:txBody>
          </p:sp>
        </mc:Choice>
        <mc:Fallback xmlns="">
          <p:sp>
            <p:nvSpPr>
              <p:cNvPr id="3" name="内容占位符 2">
                <a:extLst>
                  <a:ext uri="{FF2B5EF4-FFF2-40B4-BE49-F238E27FC236}">
                    <a16:creationId xmlns:a16="http://schemas.microsoft.com/office/drawing/2014/main" id="{6B1FD480-85D4-50C0-3193-A973B2C22985}"/>
                  </a:ext>
                </a:extLst>
              </p:cNvPr>
              <p:cNvSpPr>
                <a:spLocks noGrp="1" noRot="1" noChangeAspect="1" noMove="1" noResize="1" noEditPoints="1" noAdjustHandles="1" noChangeArrowheads="1" noChangeShapeType="1" noTextEdit="1"/>
              </p:cNvSpPr>
              <p:nvPr>
                <p:ph idx="1"/>
              </p:nvPr>
            </p:nvSpPr>
            <p:spPr>
              <a:xfrm>
                <a:off x="838200" y="1825625"/>
                <a:ext cx="10515600" cy="906942"/>
              </a:xfrm>
              <a:blipFill>
                <a:blip r:embed="rId5"/>
                <a:stretch>
                  <a:fillRect/>
                </a:stretch>
              </a:blipFill>
            </p:spPr>
            <p:txBody>
              <a:bodyPr/>
              <a:lstStyle/>
              <a:p>
                <a:r>
                  <a:rPr lang="zh-CN" altLang="en-US">
                    <a:noFill/>
                  </a:rPr>
                  <a:t> </a:t>
                </a:r>
              </a:p>
            </p:txBody>
          </p:sp>
        </mc:Fallback>
      </mc:AlternateContent>
      <p:pic>
        <p:nvPicPr>
          <p:cNvPr id="5" name="animation_(13, 17)_best_funsearch">
            <a:hlinkClick r:id="" action="ppaction://media"/>
            <a:extLst>
              <a:ext uri="{FF2B5EF4-FFF2-40B4-BE49-F238E27FC236}">
                <a16:creationId xmlns:a16="http://schemas.microsoft.com/office/drawing/2014/main" id="{BD36B96A-C4D0-F068-B033-72BE17F50B69}"/>
              </a:ext>
            </a:extLst>
          </p:cNvPr>
          <p:cNvPicPr>
            <a:picLocks noChangeAspect="1"/>
          </p:cNvPicPr>
          <p:nvPr>
            <a:videoFile r:link="rId2"/>
            <p:extLst>
              <p:ext uri="{DAA4B4D4-6D71-4841-9C94-3DE7FCFB9230}">
                <p14:media xmlns:p14="http://schemas.microsoft.com/office/powerpoint/2010/main" r:embed="rId1"/>
              </p:ext>
            </p:extLst>
          </p:nvPr>
        </p:nvPicPr>
        <p:blipFill>
          <a:blip r:embed="rId6"/>
          <a:stretch>
            <a:fillRect/>
          </a:stretch>
        </p:blipFill>
        <p:spPr>
          <a:xfrm>
            <a:off x="7105429" y="2888770"/>
            <a:ext cx="5086571" cy="3814928"/>
          </a:xfrm>
          <a:prstGeom prst="rect">
            <a:avLst/>
          </a:prstGeom>
        </p:spPr>
      </p:pic>
      <p:sp>
        <p:nvSpPr>
          <p:cNvPr id="4" name="箭头: 下 3">
            <a:extLst>
              <a:ext uri="{FF2B5EF4-FFF2-40B4-BE49-F238E27FC236}">
                <a16:creationId xmlns:a16="http://schemas.microsoft.com/office/drawing/2014/main" id="{8C7B0FDF-DA75-725F-501D-7EDB027F0BFA}"/>
              </a:ext>
            </a:extLst>
          </p:cNvPr>
          <p:cNvSpPr/>
          <p:nvPr/>
        </p:nvSpPr>
        <p:spPr>
          <a:xfrm>
            <a:off x="2721935" y="2867504"/>
            <a:ext cx="797442" cy="1417417"/>
          </a:xfrm>
          <a:prstGeom prst="downArrow">
            <a:avLst/>
          </a:prstGeom>
          <a:no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6" name="内容占位符 2">
                <a:extLst>
                  <a:ext uri="{FF2B5EF4-FFF2-40B4-BE49-F238E27FC236}">
                    <a16:creationId xmlns:a16="http://schemas.microsoft.com/office/drawing/2014/main" id="{1ED18F20-7156-264C-D9F1-5F0DBF48786F}"/>
                  </a:ext>
                </a:extLst>
              </p:cNvPr>
              <p:cNvSpPr txBox="1">
                <a:spLocks/>
              </p:cNvSpPr>
              <p:nvPr/>
            </p:nvSpPr>
            <p:spPr>
              <a:xfrm>
                <a:off x="838200" y="4419858"/>
                <a:ext cx="6845595" cy="90694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14:m>
                  <m:oMathPara xmlns:m="http://schemas.openxmlformats.org/officeDocument/2006/math">
                    <m:oMathParaPr>
                      <m:jc m:val="centerGroup"/>
                    </m:oMathParaPr>
                    <m:oMath xmlns:m="http://schemas.openxmlformats.org/officeDocument/2006/math">
                      <m:r>
                        <a:rPr lang="en-US" altLang="zh-CN" b="1" i="1" smtClean="0">
                          <a:latin typeface="Cambria Math" panose="02040503050406030204" pitchFamily="18" charset="0"/>
                        </a:rPr>
                        <m:t>𝑷𝒓𝒊𝒐𝒓𝒊𝒕𝒚</m:t>
                      </m:r>
                      <m:d>
                        <m:dPr>
                          <m:ctrlPr>
                            <a:rPr lang="en-US" altLang="zh-CN" b="1" i="1" smtClean="0">
                              <a:latin typeface="Cambria Math" panose="02040503050406030204" pitchFamily="18" charset="0"/>
                            </a:rPr>
                          </m:ctrlPr>
                        </m:dPr>
                        <m:e>
                          <m:sSub>
                            <m:sSubPr>
                              <m:ctrlPr>
                                <a:rPr lang="en-US" altLang="zh-CN" b="1" i="1" smtClean="0">
                                  <a:latin typeface="Cambria Math" panose="02040503050406030204" pitchFamily="18" charset="0"/>
                                </a:rPr>
                              </m:ctrlPr>
                            </m:sSubPr>
                            <m:e>
                              <m:r>
                                <a:rPr lang="en-US" altLang="zh-CN" b="1" i="1" smtClean="0">
                                  <a:latin typeface="Cambria Math" panose="02040503050406030204" pitchFamily="18" charset="0"/>
                                </a:rPr>
                                <m:t>𝒏</m:t>
                              </m:r>
                            </m:e>
                            <m:sub>
                              <m:r>
                                <m:rPr>
                                  <m:sty m:val="p"/>
                                </m:rPr>
                                <a:rPr lang="en-US" altLang="zh-CN" b="1" i="1">
                                  <a:latin typeface="Cambria Math" panose="02040503050406030204" pitchFamily="18" charset="0"/>
                                </a:rPr>
                                <m:t>i</m:t>
                              </m:r>
                            </m:sub>
                          </m:sSub>
                          <m:r>
                            <a:rPr lang="en-US" altLang="zh-CN" b="1" i="1" smtClean="0">
                              <a:latin typeface="Cambria Math" panose="02040503050406030204" pitchFamily="18" charset="0"/>
                            </a:rPr>
                            <m:t>;</m:t>
                          </m:r>
                          <m:sSub>
                            <m:sSubPr>
                              <m:ctrlPr>
                                <a:rPr lang="en-US" altLang="zh-CN" b="1" i="1" smtClean="0">
                                  <a:latin typeface="Cambria Math" panose="02040503050406030204" pitchFamily="18" charset="0"/>
                                </a:rPr>
                              </m:ctrlPr>
                            </m:sSubPr>
                            <m:e>
                              <m:r>
                                <a:rPr lang="en-US" altLang="zh-CN" b="1" i="1" smtClean="0">
                                  <a:latin typeface="Cambria Math" panose="02040503050406030204" pitchFamily="18" charset="0"/>
                                </a:rPr>
                                <m:t>𝒕</m:t>
                              </m:r>
                            </m:e>
                            <m:sub>
                              <m:r>
                                <a:rPr lang="en-US" altLang="zh-CN" b="1" i="1" smtClean="0">
                                  <a:latin typeface="Cambria Math" panose="02040503050406030204" pitchFamily="18" charset="0"/>
                                </a:rPr>
                                <m:t>𝒊</m:t>
                              </m:r>
                            </m:sub>
                          </m:sSub>
                        </m:e>
                      </m:d>
                      <m:r>
                        <a:rPr lang="en-US" altLang="zh-CN" b="1" i="1" smtClean="0">
                          <a:latin typeface="Cambria Math" panose="02040503050406030204" pitchFamily="18" charset="0"/>
                        </a:rPr>
                        <m:t>=−</m:t>
                      </m:r>
                      <m:rad>
                        <m:radPr>
                          <m:degHide m:val="on"/>
                          <m:ctrlPr>
                            <a:rPr lang="en-US" altLang="zh-CN" b="1" i="1" smtClean="0">
                              <a:latin typeface="Cambria Math" panose="02040503050406030204" pitchFamily="18" charset="0"/>
                            </a:rPr>
                          </m:ctrlPr>
                        </m:radPr>
                        <m:deg/>
                        <m:e>
                          <m:r>
                            <a:rPr lang="en-US" altLang="zh-CN" b="1" i="0" smtClean="0">
                              <a:latin typeface="Cambria Math" panose="02040503050406030204" pitchFamily="18" charset="0"/>
                            </a:rPr>
                            <m:t>𝚺</m:t>
                          </m:r>
                          <m:sSubSup>
                            <m:sSubSupPr>
                              <m:ctrlPr>
                                <a:rPr lang="en-US" altLang="zh-CN" b="1" i="1" smtClean="0">
                                  <a:latin typeface="Cambria Math" panose="02040503050406030204" pitchFamily="18" charset="0"/>
                                </a:rPr>
                              </m:ctrlPr>
                            </m:sSubSupPr>
                            <m:e>
                              <m:r>
                                <a:rPr lang="en-US" altLang="zh-CN" b="1" i="0" smtClean="0">
                                  <a:latin typeface="Cambria Math" panose="02040503050406030204" pitchFamily="18" charset="0"/>
                                </a:rPr>
                                <m:t>𝐧</m:t>
                              </m:r>
                            </m:e>
                            <m:sub>
                              <m:r>
                                <a:rPr lang="en-US" altLang="zh-CN" b="1" i="0" smtClean="0">
                                  <a:latin typeface="Cambria Math" panose="02040503050406030204" pitchFamily="18" charset="0"/>
                                </a:rPr>
                                <m:t>𝐢</m:t>
                              </m:r>
                            </m:sub>
                            <m:sup>
                              <m:r>
                                <a:rPr lang="en-US" altLang="zh-CN" b="1" i="0" smtClean="0">
                                  <a:latin typeface="Cambria Math" panose="02040503050406030204" pitchFamily="18" charset="0"/>
                                </a:rPr>
                                <m:t>𝟐</m:t>
                              </m:r>
                            </m:sup>
                          </m:sSubSup>
                        </m:e>
                      </m:rad>
                      <m:r>
                        <a:rPr lang="en-US" altLang="zh-CN" b="1" i="1" smtClean="0">
                          <a:latin typeface="Cambria Math" panose="02040503050406030204" pitchFamily="18" charset="0"/>
                        </a:rPr>
                        <m:t>−</m:t>
                      </m:r>
                      <m:rad>
                        <m:radPr>
                          <m:degHide m:val="on"/>
                          <m:ctrlPr>
                            <a:rPr lang="en-US" altLang="zh-CN" b="1" i="1" smtClean="0">
                              <a:latin typeface="Cambria Math" panose="02040503050406030204" pitchFamily="18" charset="0"/>
                            </a:rPr>
                          </m:ctrlPr>
                        </m:radPr>
                        <m:deg/>
                        <m:e>
                          <m:r>
                            <a:rPr lang="en-US" altLang="zh-CN" b="1" i="0" smtClean="0">
                              <a:latin typeface="Cambria Math" panose="02040503050406030204" pitchFamily="18" charset="0"/>
                            </a:rPr>
                            <m:t>𝚺</m:t>
                          </m:r>
                          <m:sSup>
                            <m:sSupPr>
                              <m:ctrlPr>
                                <a:rPr lang="en-US" altLang="zh-CN" b="1" i="1" smtClean="0">
                                  <a:latin typeface="Cambria Math" panose="02040503050406030204" pitchFamily="18" charset="0"/>
                                </a:rPr>
                              </m:ctrlPr>
                            </m:sSupPr>
                            <m:e>
                              <m:d>
                                <m:dPr>
                                  <m:ctrlPr>
                                    <a:rPr lang="en-US" altLang="zh-CN" b="1" i="1" smtClean="0">
                                      <a:latin typeface="Cambria Math" panose="02040503050406030204" pitchFamily="18" charset="0"/>
                                    </a:rPr>
                                  </m:ctrlPr>
                                </m:dPr>
                                <m:e>
                                  <m:sSub>
                                    <m:sSubPr>
                                      <m:ctrlPr>
                                        <a:rPr lang="en-US" altLang="zh-CN" b="1" i="1" smtClean="0">
                                          <a:latin typeface="Cambria Math" panose="02040503050406030204" pitchFamily="18" charset="0"/>
                                        </a:rPr>
                                      </m:ctrlPr>
                                    </m:sSubPr>
                                    <m:e>
                                      <m:r>
                                        <a:rPr lang="en-US" altLang="zh-CN" b="1" i="1" smtClean="0">
                                          <a:latin typeface="Cambria Math" panose="02040503050406030204" pitchFamily="18" charset="0"/>
                                        </a:rPr>
                                        <m:t>𝒏</m:t>
                                      </m:r>
                                    </m:e>
                                    <m:sub>
                                      <m:r>
                                        <a:rPr lang="en-US" altLang="zh-CN" b="1" i="1" smtClean="0">
                                          <a:latin typeface="Cambria Math" panose="02040503050406030204" pitchFamily="18" charset="0"/>
                                        </a:rPr>
                                        <m:t>𝒊</m:t>
                                      </m:r>
                                    </m:sub>
                                  </m:sSub>
                                  <m:r>
                                    <a:rPr lang="en-US" altLang="zh-CN" b="1" i="1" smtClean="0">
                                      <a:latin typeface="Cambria Math" panose="02040503050406030204" pitchFamily="18" charset="0"/>
                                    </a:rPr>
                                    <m:t>−</m:t>
                                  </m:r>
                                  <m:sSub>
                                    <m:sSubPr>
                                      <m:ctrlPr>
                                        <a:rPr lang="en-US" altLang="zh-CN" b="1" i="1" smtClean="0">
                                          <a:latin typeface="Cambria Math" panose="02040503050406030204" pitchFamily="18" charset="0"/>
                                        </a:rPr>
                                      </m:ctrlPr>
                                    </m:sSubPr>
                                    <m:e>
                                      <m:r>
                                        <a:rPr lang="en-US" altLang="zh-CN" b="1" i="1" smtClean="0">
                                          <a:latin typeface="Cambria Math" panose="02040503050406030204" pitchFamily="18" charset="0"/>
                                        </a:rPr>
                                        <m:t>𝒕</m:t>
                                      </m:r>
                                    </m:e>
                                    <m:sub>
                                      <m:r>
                                        <a:rPr lang="en-US" altLang="zh-CN" b="1" i="1" smtClean="0">
                                          <a:latin typeface="Cambria Math" panose="02040503050406030204" pitchFamily="18" charset="0"/>
                                        </a:rPr>
                                        <m:t>𝒊</m:t>
                                      </m:r>
                                    </m:sub>
                                  </m:sSub>
                                </m:e>
                              </m:d>
                            </m:e>
                            <m:sup>
                              <m:r>
                                <a:rPr lang="en-US" altLang="zh-CN" b="1" i="1" smtClean="0">
                                  <a:latin typeface="Cambria Math" panose="02040503050406030204" pitchFamily="18" charset="0"/>
                                </a:rPr>
                                <m:t>𝟐</m:t>
                              </m:r>
                            </m:sup>
                          </m:sSup>
                        </m:e>
                      </m:rad>
                    </m:oMath>
                  </m:oMathPara>
                </a14:m>
                <a:endParaRPr lang="zh-CN" altLang="en-US" b="1" dirty="0"/>
              </a:p>
            </p:txBody>
          </p:sp>
        </mc:Choice>
        <mc:Fallback xmlns="">
          <p:sp>
            <p:nvSpPr>
              <p:cNvPr id="6" name="内容占位符 2">
                <a:extLst>
                  <a:ext uri="{FF2B5EF4-FFF2-40B4-BE49-F238E27FC236}">
                    <a16:creationId xmlns:a16="http://schemas.microsoft.com/office/drawing/2014/main" id="{1ED18F20-7156-264C-D9F1-5F0DBF48786F}"/>
                  </a:ext>
                </a:extLst>
              </p:cNvPr>
              <p:cNvSpPr txBox="1">
                <a:spLocks noRot="1" noChangeAspect="1" noMove="1" noResize="1" noEditPoints="1" noAdjustHandles="1" noChangeArrowheads="1" noChangeShapeType="1" noTextEdit="1"/>
              </p:cNvSpPr>
              <p:nvPr/>
            </p:nvSpPr>
            <p:spPr>
              <a:xfrm>
                <a:off x="838200" y="4419858"/>
                <a:ext cx="6845595" cy="906942"/>
              </a:xfrm>
              <a:prstGeom prst="rect">
                <a:avLst/>
              </a:prstGeom>
              <a:blipFill>
                <a:blip r:embed="rId7"/>
                <a:stretch>
                  <a:fillRect/>
                </a:stretch>
              </a:blipFill>
            </p:spPr>
            <p:txBody>
              <a:bodyPr/>
              <a:lstStyle/>
              <a:p>
                <a:r>
                  <a:rPr lang="zh-CN" altLang="en-US">
                    <a:noFill/>
                  </a:rPr>
                  <a:t> </a:t>
                </a:r>
              </a:p>
            </p:txBody>
          </p:sp>
        </mc:Fallback>
      </mc:AlternateContent>
      <p:cxnSp>
        <p:nvCxnSpPr>
          <p:cNvPr id="7" name="直接连接符 6">
            <a:extLst>
              <a:ext uri="{FF2B5EF4-FFF2-40B4-BE49-F238E27FC236}">
                <a16:creationId xmlns:a16="http://schemas.microsoft.com/office/drawing/2014/main" id="{E6AC0DE4-9AA9-F12A-1AF0-226C37F7430B}"/>
              </a:ext>
            </a:extLst>
          </p:cNvPr>
          <p:cNvCxnSpPr>
            <a:cxnSpLocks/>
          </p:cNvCxnSpPr>
          <p:nvPr/>
        </p:nvCxnSpPr>
        <p:spPr>
          <a:xfrm>
            <a:off x="8143875" y="3349329"/>
            <a:ext cx="3125972" cy="3048000"/>
          </a:xfrm>
          <a:prstGeom prst="line">
            <a:avLst/>
          </a:prstGeom>
          <a:ln w="38100">
            <a:solidFill>
              <a:srgbClr val="00B0F0"/>
            </a:solidFill>
          </a:ln>
        </p:spPr>
        <p:style>
          <a:lnRef idx="1">
            <a:schemeClr val="accent2"/>
          </a:lnRef>
          <a:fillRef idx="0">
            <a:schemeClr val="accent2"/>
          </a:fillRef>
          <a:effectRef idx="0">
            <a:schemeClr val="accent2"/>
          </a:effectRef>
          <a:fontRef idx="minor">
            <a:schemeClr val="tx1"/>
          </a:fontRef>
        </p:style>
      </p:cxnSp>
      <p:sp>
        <p:nvSpPr>
          <p:cNvPr id="9" name="文本框 8">
            <a:extLst>
              <a:ext uri="{FF2B5EF4-FFF2-40B4-BE49-F238E27FC236}">
                <a16:creationId xmlns:a16="http://schemas.microsoft.com/office/drawing/2014/main" id="{28437974-8AB7-47F3-2C4F-24EED39FA2BB}"/>
              </a:ext>
            </a:extLst>
          </p:cNvPr>
          <p:cNvSpPr txBox="1"/>
          <p:nvPr/>
        </p:nvSpPr>
        <p:spPr>
          <a:xfrm>
            <a:off x="3519377" y="3136612"/>
            <a:ext cx="6108404" cy="646331"/>
          </a:xfrm>
          <a:prstGeom prst="rect">
            <a:avLst/>
          </a:prstGeom>
          <a:noFill/>
        </p:spPr>
        <p:txBody>
          <a:bodyPr wrap="square">
            <a:spAutoFit/>
          </a:bodyPr>
          <a:lstStyle/>
          <a:p>
            <a:r>
              <a:rPr lang="en-US" altLang="zh-CN" sz="3600" dirty="0">
                <a:solidFill>
                  <a:schemeClr val="accent1"/>
                </a:solidFill>
                <a:latin typeface="Times New Roman" panose="02020603050405020304" pitchFamily="18" charset="0"/>
                <a:cs typeface="Times New Roman" panose="02020603050405020304" pitchFamily="18" charset="0"/>
              </a:rPr>
              <a:t>Scalability</a:t>
            </a:r>
            <a:endParaRPr lang="zh-CN" altLang="en-US" sz="3600" dirty="0">
              <a:solidFill>
                <a:schemeClr val="accent1"/>
              </a:solidFill>
            </a:endParaRPr>
          </a:p>
        </p:txBody>
      </p:sp>
      <p:sp>
        <p:nvSpPr>
          <p:cNvPr id="8" name="灯片编号占位符 7">
            <a:extLst>
              <a:ext uri="{FF2B5EF4-FFF2-40B4-BE49-F238E27FC236}">
                <a16:creationId xmlns:a16="http://schemas.microsoft.com/office/drawing/2014/main" id="{B02831E3-2854-4FCB-B8FC-BAF7513FF589}"/>
              </a:ext>
            </a:extLst>
          </p:cNvPr>
          <p:cNvSpPr>
            <a:spLocks noGrp="1"/>
          </p:cNvSpPr>
          <p:nvPr>
            <p:ph type="sldNum" sz="quarter" idx="12"/>
          </p:nvPr>
        </p:nvSpPr>
        <p:spPr/>
        <p:txBody>
          <a:bodyPr/>
          <a:lstStyle/>
          <a:p>
            <a:fld id="{97E2B898-AB33-4DD0-B9F0-873FD2F15E2F}" type="slidenum">
              <a:rPr lang="zh-CN" altLang="en-US" smtClean="0"/>
              <a:t>12</a:t>
            </a:fld>
            <a:endParaRPr lang="zh-CN" altLang="en-US"/>
          </a:p>
        </p:txBody>
      </p:sp>
    </p:spTree>
    <p:extLst>
      <p:ext uri="{BB962C8B-B14F-4D97-AF65-F5344CB8AC3E}">
        <p14:creationId xmlns:p14="http://schemas.microsoft.com/office/powerpoint/2010/main" val="664660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000"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5FE3691C-A71C-3D66-717C-F0607CB270C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47928" y="2696849"/>
            <a:ext cx="4100624" cy="410062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a:extLst>
              <a:ext uri="{FF2B5EF4-FFF2-40B4-BE49-F238E27FC236}">
                <a16:creationId xmlns:a16="http://schemas.microsoft.com/office/drawing/2014/main" id="{97EDA562-5E57-BD8C-8830-7EEB45B14CA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1766" b="23762"/>
          <a:stretch/>
        </p:blipFill>
        <p:spPr bwMode="auto">
          <a:xfrm>
            <a:off x="6447928" y="1382232"/>
            <a:ext cx="4351338" cy="1935125"/>
          </a:xfrm>
          <a:prstGeom prst="rect">
            <a:avLst/>
          </a:prstGeom>
          <a:noFill/>
          <a:extLst>
            <a:ext uri="{909E8E84-426E-40DD-AFC4-6F175D3DCCD1}">
              <a14:hiddenFill xmlns:a14="http://schemas.microsoft.com/office/drawing/2010/main">
                <a:solidFill>
                  <a:srgbClr val="FFFFFF"/>
                </a:solidFill>
              </a14:hiddenFill>
            </a:ext>
          </a:extLst>
        </p:spPr>
      </p:pic>
      <p:sp>
        <p:nvSpPr>
          <p:cNvPr id="2" name="标题 1">
            <a:extLst>
              <a:ext uri="{FF2B5EF4-FFF2-40B4-BE49-F238E27FC236}">
                <a16:creationId xmlns:a16="http://schemas.microsoft.com/office/drawing/2014/main" id="{6F47A487-BD5C-54F4-5516-0448AD7C399A}"/>
              </a:ext>
            </a:extLst>
          </p:cNvPr>
          <p:cNvSpPr>
            <a:spLocks noGrp="1"/>
          </p:cNvSpPr>
          <p:nvPr>
            <p:ph type="title"/>
          </p:nvPr>
        </p:nvSpPr>
        <p:spPr/>
        <p:txBody>
          <a:bodyPr/>
          <a:lstStyle/>
          <a:p>
            <a:r>
              <a:rPr lang="en-US" altLang="zh-CN" dirty="0">
                <a:latin typeface="Times New Roman" panose="02020603050405020304" pitchFamily="18" charset="0"/>
                <a:cs typeface="Times New Roman" panose="02020603050405020304" pitchFamily="18" charset="0"/>
              </a:rPr>
              <a:t>Comparation : Scalability</a:t>
            </a:r>
            <a:endParaRPr lang="zh-CN" altLang="en-US" dirty="0"/>
          </a:p>
        </p:txBody>
      </p:sp>
      <p:sp>
        <p:nvSpPr>
          <p:cNvPr id="3" name="内容占位符 2">
            <a:extLst>
              <a:ext uri="{FF2B5EF4-FFF2-40B4-BE49-F238E27FC236}">
                <a16:creationId xmlns:a16="http://schemas.microsoft.com/office/drawing/2014/main" id="{30243615-F140-E957-20CE-4ADB20209A21}"/>
              </a:ext>
            </a:extLst>
          </p:cNvPr>
          <p:cNvSpPr>
            <a:spLocks noGrp="1"/>
          </p:cNvSpPr>
          <p:nvPr>
            <p:ph idx="1"/>
          </p:nvPr>
        </p:nvSpPr>
        <p:spPr/>
        <p:txBody>
          <a:bodyPr/>
          <a:lstStyle/>
          <a:p>
            <a:r>
              <a:rPr lang="en-US" altLang="zh-CN" dirty="0">
                <a:latin typeface="Times New Roman" panose="02020603050405020304" pitchFamily="18" charset="0"/>
                <a:cs typeface="Times New Roman" panose="02020603050405020304" pitchFamily="18" charset="0"/>
              </a:rPr>
              <a:t>Laporta seeding</a:t>
            </a:r>
          </a:p>
          <a:p>
            <a:endParaRPr lang="en-US" altLang="zh-CN" dirty="0">
              <a:latin typeface="Times New Roman" panose="02020603050405020304" pitchFamily="18" charset="0"/>
              <a:cs typeface="Times New Roman" panose="02020603050405020304" pitchFamily="18" charset="0"/>
            </a:endParaRPr>
          </a:p>
          <a:p>
            <a:r>
              <a:rPr lang="en-US" altLang="zh-CN" dirty="0">
                <a:latin typeface="Times New Roman" panose="02020603050405020304" pitchFamily="18" charset="0"/>
                <a:cs typeface="Times New Roman" panose="02020603050405020304" pitchFamily="18" charset="0"/>
              </a:rPr>
              <a:t>Improved seeding</a:t>
            </a:r>
          </a:p>
          <a:p>
            <a:pPr marL="0" indent="0">
              <a:buNone/>
            </a:pPr>
            <a:r>
              <a:rPr lang="en-US" altLang="zh-CN" dirty="0">
                <a:latin typeface="Times New Roman" panose="02020603050405020304" pitchFamily="18" charset="0"/>
                <a:cs typeface="Times New Roman" panose="02020603050405020304" pitchFamily="18" charset="0"/>
              </a:rPr>
              <a:t>(</a:t>
            </a:r>
            <a:r>
              <a:rPr lang="en-US" altLang="zh-CN" sz="2800" dirty="0">
                <a:latin typeface="Times New Roman" panose="02020603050405020304" pitchFamily="18" charset="0"/>
                <a:cs typeface="Times New Roman" panose="02020603050405020304" pitchFamily="18" charset="0"/>
              </a:rPr>
              <a:t>Best human-found seeding</a:t>
            </a:r>
            <a:r>
              <a:rPr lang="en-US" altLang="zh-CN" dirty="0">
                <a:latin typeface="Times New Roman" panose="02020603050405020304" pitchFamily="18" charset="0"/>
                <a:cs typeface="Times New Roman" panose="02020603050405020304" pitchFamily="18" charset="0"/>
              </a:rPr>
              <a:t>)</a:t>
            </a:r>
          </a:p>
          <a:p>
            <a:endParaRPr lang="en-US" altLang="zh-CN" dirty="0">
              <a:latin typeface="Times New Roman" panose="02020603050405020304" pitchFamily="18" charset="0"/>
              <a:cs typeface="Times New Roman" panose="02020603050405020304" pitchFamily="18" charset="0"/>
            </a:endParaRPr>
          </a:p>
          <a:p>
            <a:r>
              <a:rPr lang="en-US" altLang="zh-CN" dirty="0">
                <a:latin typeface="Times New Roman" panose="02020603050405020304" pitchFamily="18" charset="0"/>
                <a:cs typeface="Times New Roman" panose="02020603050405020304" pitchFamily="18" charset="0"/>
              </a:rPr>
              <a:t>Priority Function</a:t>
            </a:r>
            <a:endParaRPr lang="zh-CN" altLang="en-US" dirty="0">
              <a:latin typeface="Times New Roman" panose="02020603050405020304" pitchFamily="18" charset="0"/>
              <a:cs typeface="Times New Roman" panose="02020603050405020304" pitchFamily="18" charset="0"/>
            </a:endParaRPr>
          </a:p>
        </p:txBody>
      </p:sp>
      <p:sp>
        <p:nvSpPr>
          <p:cNvPr id="6" name="灯片编号占位符 5">
            <a:extLst>
              <a:ext uri="{FF2B5EF4-FFF2-40B4-BE49-F238E27FC236}">
                <a16:creationId xmlns:a16="http://schemas.microsoft.com/office/drawing/2014/main" id="{7DD68CFD-BFBF-C7CD-C7E1-406E03B80221}"/>
              </a:ext>
            </a:extLst>
          </p:cNvPr>
          <p:cNvSpPr>
            <a:spLocks noGrp="1"/>
          </p:cNvSpPr>
          <p:nvPr>
            <p:ph type="sldNum" sz="quarter" idx="12"/>
          </p:nvPr>
        </p:nvSpPr>
        <p:spPr/>
        <p:txBody>
          <a:bodyPr/>
          <a:lstStyle/>
          <a:p>
            <a:fld id="{97E2B898-AB33-4DD0-B9F0-873FD2F15E2F}" type="slidenum">
              <a:rPr lang="zh-CN" altLang="en-US" smtClean="0"/>
              <a:t>13</a:t>
            </a:fld>
            <a:endParaRPr lang="zh-CN" altLang="en-US"/>
          </a:p>
        </p:txBody>
      </p:sp>
    </p:spTree>
    <p:extLst>
      <p:ext uri="{BB962C8B-B14F-4D97-AF65-F5344CB8AC3E}">
        <p14:creationId xmlns:p14="http://schemas.microsoft.com/office/powerpoint/2010/main" val="37308119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C3400E-785A-B395-7CD3-291A8A6034DA}"/>
            </a:ext>
          </a:extLst>
        </p:cNvPr>
        <p:cNvGrpSpPr/>
        <p:nvPr/>
      </p:nvGrpSpPr>
      <p:grpSpPr>
        <a:xfrm>
          <a:off x="0" y="0"/>
          <a:ext cx="0" cy="0"/>
          <a:chOff x="0" y="0"/>
          <a:chExt cx="0" cy="0"/>
        </a:xfrm>
      </p:grpSpPr>
      <p:pic>
        <p:nvPicPr>
          <p:cNvPr id="4" name="animation_(13, 17)_best_funsearch">
            <a:hlinkClick r:id="" action="ppaction://media"/>
            <a:extLst>
              <a:ext uri="{FF2B5EF4-FFF2-40B4-BE49-F238E27FC236}">
                <a16:creationId xmlns:a16="http://schemas.microsoft.com/office/drawing/2014/main" id="{CC2F50FF-3E96-3B7D-019D-F284C89533D7}"/>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9564207" y="497597"/>
            <a:ext cx="2439947" cy="1829960"/>
          </a:xfrm>
          <a:prstGeom prst="rect">
            <a:avLst/>
          </a:prstGeom>
        </p:spPr>
      </p:pic>
      <p:sp>
        <p:nvSpPr>
          <p:cNvPr id="2" name="标题 1">
            <a:extLst>
              <a:ext uri="{FF2B5EF4-FFF2-40B4-BE49-F238E27FC236}">
                <a16:creationId xmlns:a16="http://schemas.microsoft.com/office/drawing/2014/main" id="{D9A71EA2-5C00-114F-6A56-BA5D7D723793}"/>
              </a:ext>
            </a:extLst>
          </p:cNvPr>
          <p:cNvSpPr>
            <a:spLocks noGrp="1"/>
          </p:cNvSpPr>
          <p:nvPr>
            <p:ph type="title"/>
          </p:nvPr>
        </p:nvSpPr>
        <p:spPr/>
        <p:txBody>
          <a:bodyPr/>
          <a:lstStyle/>
          <a:p>
            <a:pPr marL="0" indent="0">
              <a:buNone/>
            </a:pPr>
            <a:r>
              <a:rPr lang="en-US" altLang="zh-CN" sz="4400" dirty="0">
                <a:latin typeface="Times New Roman" panose="02020603050405020304" pitchFamily="18" charset="0"/>
                <a:cs typeface="Times New Roman" panose="02020603050405020304" pitchFamily="18" charset="0"/>
              </a:rPr>
              <a:t>Best human-found seeding</a:t>
            </a:r>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07C725D3-4E21-9744-B153-B88E4C4D6BDE}"/>
                  </a:ext>
                </a:extLst>
              </p:cNvPr>
              <p:cNvSpPr>
                <a:spLocks noGrp="1"/>
              </p:cNvSpPr>
              <p:nvPr>
                <p:ph idx="1"/>
              </p:nvPr>
            </p:nvSpPr>
            <p:spPr>
              <a:xfrm>
                <a:off x="499730" y="1825625"/>
                <a:ext cx="10854070" cy="4351338"/>
              </a:xfrm>
            </p:spPr>
            <p:txBody>
              <a:bodyPr>
                <a:normAutofit/>
              </a:bodyPr>
              <a:lstStyle/>
              <a:p>
                <a:pPr marL="0" indent="0">
                  <a:buNone/>
                </a:pPr>
                <a14:m>
                  <m:oMathPara xmlns:m="http://schemas.openxmlformats.org/officeDocument/2006/math">
                    <m:oMathParaPr>
                      <m:jc m:val="centerGroup"/>
                    </m:oMathParaPr>
                    <m:oMath xmlns:m="http://schemas.openxmlformats.org/officeDocument/2006/math">
                      <m:r>
                        <a:rPr lang="en-US" altLang="zh-CN" sz="2400" b="0" i="1" smtClean="0">
                          <a:latin typeface="Cambria Math" panose="02040503050406030204" pitchFamily="18" charset="0"/>
                          <a:cs typeface="Times New Roman" panose="02020603050405020304" pitchFamily="18" charset="0"/>
                        </a:rPr>
                        <m:t>𝑠</m:t>
                      </m:r>
                      <m:r>
                        <a:rPr lang="en-US" altLang="zh-CN" sz="2400" b="0" i="1" smtClean="0">
                          <a:latin typeface="Cambria Math" panose="02040503050406030204" pitchFamily="18" charset="0"/>
                          <a:cs typeface="Times New Roman" panose="02020603050405020304" pitchFamily="18" charset="0"/>
                        </a:rPr>
                        <m:t>=</m:t>
                      </m:r>
                      <m:r>
                        <m:rPr>
                          <m:sty m:val="p"/>
                        </m:rPr>
                        <a:rPr lang="en-US" altLang="zh-CN" sz="2400" b="0" i="0" smtClean="0">
                          <a:latin typeface="Cambria Math" panose="02040503050406030204" pitchFamily="18" charset="0"/>
                          <a:cs typeface="Times New Roman" panose="02020603050405020304" pitchFamily="18" charset="0"/>
                        </a:rPr>
                        <m:t>Σ</m:t>
                      </m:r>
                      <m:d>
                        <m:dPr>
                          <m:ctrlPr>
                            <a:rPr lang="en-US" altLang="zh-CN" sz="2400" b="0" i="1" smtClean="0">
                              <a:latin typeface="Cambria Math" panose="02040503050406030204" pitchFamily="18" charset="0"/>
                              <a:cs typeface="Times New Roman" panose="02020603050405020304" pitchFamily="18" charset="0"/>
                            </a:rPr>
                          </m:ctrlPr>
                        </m:dPr>
                        <m:e>
                          <m:sSub>
                            <m:sSubPr>
                              <m:ctrlPr>
                                <a:rPr lang="en-US" altLang="zh-CN" sz="2400" b="0" i="1" smtClean="0">
                                  <a:latin typeface="Cambria Math" panose="02040503050406030204" pitchFamily="18" charset="0"/>
                                  <a:cs typeface="Times New Roman" panose="02020603050405020304" pitchFamily="18" charset="0"/>
                                </a:rPr>
                              </m:ctrlPr>
                            </m:sSubPr>
                            <m:e>
                              <m:r>
                                <a:rPr lang="en-US" altLang="zh-CN" sz="2400" b="0" i="1" smtClean="0">
                                  <a:latin typeface="Cambria Math" panose="02040503050406030204" pitchFamily="18" charset="0"/>
                                  <a:cs typeface="Times New Roman" panose="02020603050405020304" pitchFamily="18" charset="0"/>
                                </a:rPr>
                                <m:t>𝜃</m:t>
                              </m:r>
                            </m:e>
                            <m:sub>
                              <m:r>
                                <a:rPr lang="en-US" altLang="zh-CN" sz="2400" b="0" i="1" smtClean="0">
                                  <a:latin typeface="Cambria Math" panose="02040503050406030204" pitchFamily="18" charset="0"/>
                                  <a:cs typeface="Times New Roman" panose="02020603050405020304" pitchFamily="18" charset="0"/>
                                </a:rPr>
                                <m:t>𝑖</m:t>
                              </m:r>
                            </m:sub>
                          </m:sSub>
                          <m:r>
                            <a:rPr lang="en-US" altLang="zh-CN" sz="2400" b="0" i="1" smtClean="0">
                              <a:latin typeface="Cambria Math" panose="02040503050406030204" pitchFamily="18" charset="0"/>
                              <a:cs typeface="Times New Roman" panose="02020603050405020304" pitchFamily="18" charset="0"/>
                            </a:rPr>
                            <m:t>−1</m:t>
                          </m:r>
                        </m:e>
                      </m:d>
                      <m:sSub>
                        <m:sSubPr>
                          <m:ctrlPr>
                            <a:rPr lang="en-US" altLang="zh-CN" sz="2400" b="0" i="1" smtClean="0">
                              <a:latin typeface="Cambria Math" panose="02040503050406030204" pitchFamily="18" charset="0"/>
                              <a:cs typeface="Times New Roman" panose="02020603050405020304" pitchFamily="18" charset="0"/>
                            </a:rPr>
                          </m:ctrlPr>
                        </m:sSubPr>
                        <m:e>
                          <m:r>
                            <a:rPr lang="en-US" altLang="zh-CN" sz="2400" b="0" i="1" smtClean="0">
                              <a:latin typeface="Cambria Math" panose="02040503050406030204" pitchFamily="18" charset="0"/>
                              <a:cs typeface="Times New Roman" panose="02020603050405020304" pitchFamily="18" charset="0"/>
                            </a:rPr>
                            <m:t>𝑛</m:t>
                          </m:r>
                        </m:e>
                        <m:sub>
                          <m:r>
                            <a:rPr lang="en-US" altLang="zh-CN" sz="2400" b="0" i="1" smtClean="0">
                              <a:latin typeface="Cambria Math" panose="02040503050406030204" pitchFamily="18" charset="0"/>
                              <a:cs typeface="Times New Roman" panose="02020603050405020304" pitchFamily="18" charset="0"/>
                            </a:rPr>
                            <m:t>𝑖</m:t>
                          </m:r>
                        </m:sub>
                      </m:sSub>
                      <m:r>
                        <a:rPr lang="en-US" altLang="zh-CN" sz="2400" b="0" i="1" smtClean="0">
                          <a:latin typeface="Cambria Math" panose="02040503050406030204" pitchFamily="18" charset="0"/>
                          <a:cs typeface="Times New Roman" panose="02020603050405020304" pitchFamily="18" charset="0"/>
                        </a:rPr>
                        <m:t>;</m:t>
                      </m:r>
                      <m:r>
                        <a:rPr lang="en-US" altLang="zh-CN" sz="2400" b="0" i="1" smtClean="0">
                          <a:latin typeface="Cambria Math" panose="02040503050406030204" pitchFamily="18" charset="0"/>
                          <a:cs typeface="Times New Roman" panose="02020603050405020304" pitchFamily="18" charset="0"/>
                        </a:rPr>
                        <m:t>𝑟</m:t>
                      </m:r>
                      <m:r>
                        <a:rPr lang="en-US" altLang="zh-CN" sz="2400" b="0" i="1" smtClean="0">
                          <a:latin typeface="Cambria Math" panose="02040503050406030204" pitchFamily="18" charset="0"/>
                          <a:cs typeface="Times New Roman" panose="02020603050405020304" pitchFamily="18" charset="0"/>
                        </a:rPr>
                        <m:t>=</m:t>
                      </m:r>
                      <m:r>
                        <m:rPr>
                          <m:sty m:val="p"/>
                        </m:rPr>
                        <a:rPr lang="en-US" altLang="zh-CN" sz="2400" b="0" i="0" smtClean="0">
                          <a:latin typeface="Cambria Math" panose="02040503050406030204" pitchFamily="18" charset="0"/>
                          <a:cs typeface="Times New Roman" panose="02020603050405020304" pitchFamily="18" charset="0"/>
                        </a:rPr>
                        <m:t>Σ</m:t>
                      </m:r>
                      <m:sSub>
                        <m:sSubPr>
                          <m:ctrlPr>
                            <a:rPr lang="en-US" altLang="zh-CN" sz="2400" b="0" i="1" smtClean="0">
                              <a:latin typeface="Cambria Math" panose="02040503050406030204" pitchFamily="18" charset="0"/>
                              <a:cs typeface="Times New Roman" panose="02020603050405020304" pitchFamily="18" charset="0"/>
                            </a:rPr>
                          </m:ctrlPr>
                        </m:sSubPr>
                        <m:e>
                          <m:r>
                            <a:rPr lang="en-US" altLang="zh-CN" sz="2400" b="0" i="1" smtClean="0">
                              <a:latin typeface="Cambria Math" panose="02040503050406030204" pitchFamily="18" charset="0"/>
                              <a:cs typeface="Times New Roman" panose="02020603050405020304" pitchFamily="18" charset="0"/>
                            </a:rPr>
                            <m:t>𝜃</m:t>
                          </m:r>
                        </m:e>
                        <m:sub>
                          <m:r>
                            <a:rPr lang="en-US" altLang="zh-CN" sz="2400" b="0" i="1" smtClean="0">
                              <a:latin typeface="Cambria Math" panose="02040503050406030204" pitchFamily="18" charset="0"/>
                              <a:cs typeface="Times New Roman" panose="02020603050405020304" pitchFamily="18" charset="0"/>
                            </a:rPr>
                            <m:t>𝑖</m:t>
                          </m:r>
                        </m:sub>
                      </m:sSub>
                      <m:sSub>
                        <m:sSubPr>
                          <m:ctrlPr>
                            <a:rPr lang="en-US" altLang="zh-CN" sz="2400" b="0" i="1" smtClean="0">
                              <a:latin typeface="Cambria Math" panose="02040503050406030204" pitchFamily="18" charset="0"/>
                              <a:cs typeface="Times New Roman" panose="02020603050405020304" pitchFamily="18" charset="0"/>
                            </a:rPr>
                          </m:ctrlPr>
                        </m:sSubPr>
                        <m:e>
                          <m:r>
                            <a:rPr lang="en-US" altLang="zh-CN" sz="2400" b="0" i="1" smtClean="0">
                              <a:latin typeface="Cambria Math" panose="02040503050406030204" pitchFamily="18" charset="0"/>
                              <a:cs typeface="Times New Roman" panose="02020603050405020304" pitchFamily="18" charset="0"/>
                            </a:rPr>
                            <m:t>𝑛</m:t>
                          </m:r>
                        </m:e>
                        <m:sub>
                          <m:r>
                            <a:rPr lang="en-US" altLang="zh-CN" sz="2400" b="0" i="1" smtClean="0">
                              <a:latin typeface="Cambria Math" panose="02040503050406030204" pitchFamily="18" charset="0"/>
                              <a:cs typeface="Times New Roman" panose="02020603050405020304" pitchFamily="18" charset="0"/>
                            </a:rPr>
                            <m:t>𝑖</m:t>
                          </m:r>
                        </m:sub>
                      </m:sSub>
                    </m:oMath>
                  </m:oMathPara>
                </a14:m>
                <a:endParaRPr lang="en-US" altLang="zh-CN" sz="2400" b="0" dirty="0">
                  <a:latin typeface="Times New Roman" panose="02020603050405020304" pitchFamily="18" charset="0"/>
                  <a:cs typeface="Times New Roman" panose="02020603050405020304" pitchFamily="18" charset="0"/>
                </a:endParaRPr>
              </a:p>
              <a:p>
                <a:pPr marL="0" indent="0">
                  <a:buNone/>
                </a:pPr>
                <a14:m>
                  <m:oMathPara xmlns:m="http://schemas.openxmlformats.org/officeDocument/2006/math">
                    <m:oMathParaPr>
                      <m:jc m:val="centerGroup"/>
                    </m:oMathParaPr>
                    <m:oMath xmlns:m="http://schemas.openxmlformats.org/officeDocument/2006/math">
                      <m:r>
                        <a:rPr lang="en-US" altLang="zh-CN" sz="2400" b="0" i="1" smtClean="0">
                          <a:latin typeface="Cambria Math" panose="02040503050406030204" pitchFamily="18" charset="0"/>
                          <a:cs typeface="Times New Roman" panose="02020603050405020304" pitchFamily="18" charset="0"/>
                        </a:rPr>
                        <m:t>𝑡</m:t>
                      </m:r>
                      <m:r>
                        <a:rPr lang="en-US" altLang="zh-CN" sz="2400" b="0" i="1" smtClean="0">
                          <a:latin typeface="Cambria Math" panose="02040503050406030204" pitchFamily="18" charset="0"/>
                          <a:cs typeface="Times New Roman" panose="02020603050405020304" pitchFamily="18" charset="0"/>
                        </a:rPr>
                        <m:t>=</m:t>
                      </m:r>
                      <m:r>
                        <m:rPr>
                          <m:sty m:val="p"/>
                        </m:rPr>
                        <a:rPr lang="en-US" altLang="zh-CN" sz="2400" b="0" i="0" smtClean="0">
                          <a:latin typeface="Cambria Math" panose="02040503050406030204" pitchFamily="18" charset="0"/>
                          <a:cs typeface="Times New Roman" panose="02020603050405020304" pitchFamily="18" charset="0"/>
                        </a:rPr>
                        <m:t>Σ</m:t>
                      </m:r>
                      <m:sSub>
                        <m:sSubPr>
                          <m:ctrlPr>
                            <a:rPr lang="en-US" altLang="zh-CN" sz="2400" b="0" i="1" smtClean="0">
                              <a:latin typeface="Cambria Math" panose="02040503050406030204" pitchFamily="18" charset="0"/>
                              <a:cs typeface="Times New Roman" panose="02020603050405020304" pitchFamily="18" charset="0"/>
                            </a:rPr>
                          </m:ctrlPr>
                        </m:sSubPr>
                        <m:e>
                          <m:r>
                            <a:rPr lang="en-US" altLang="zh-CN" sz="2400" b="0" i="1" smtClean="0">
                              <a:latin typeface="Cambria Math" panose="02040503050406030204" pitchFamily="18" charset="0"/>
                              <a:cs typeface="Times New Roman" panose="02020603050405020304" pitchFamily="18" charset="0"/>
                            </a:rPr>
                            <m:t>𝜃</m:t>
                          </m:r>
                        </m:e>
                        <m:sub>
                          <m:r>
                            <a:rPr lang="en-US" altLang="zh-CN" sz="2400" b="0" i="1" smtClean="0">
                              <a:latin typeface="Cambria Math" panose="02040503050406030204" pitchFamily="18" charset="0"/>
                              <a:cs typeface="Times New Roman" panose="02020603050405020304" pitchFamily="18" charset="0"/>
                            </a:rPr>
                            <m:t>𝑖</m:t>
                          </m:r>
                        </m:sub>
                      </m:sSub>
                      <m:r>
                        <a:rPr lang="en-US" altLang="zh-CN" sz="2400" b="0" i="1" smtClean="0">
                          <a:latin typeface="Cambria Math" panose="02040503050406030204" pitchFamily="18" charset="0"/>
                          <a:cs typeface="Times New Roman" panose="02020603050405020304" pitchFamily="18" charset="0"/>
                        </a:rPr>
                        <m:t>                ;</m:t>
                      </m:r>
                      <m:r>
                        <a:rPr lang="en-US" altLang="zh-CN" sz="2400" b="0" i="1" smtClean="0">
                          <a:latin typeface="Cambria Math" panose="02040503050406030204" pitchFamily="18" charset="0"/>
                          <a:cs typeface="Times New Roman" panose="02020603050405020304" pitchFamily="18" charset="0"/>
                        </a:rPr>
                        <m:t>𝑑</m:t>
                      </m:r>
                      <m:r>
                        <a:rPr lang="en-US" altLang="zh-CN" sz="2400" b="0" i="1" smtClean="0">
                          <a:latin typeface="Cambria Math" panose="02040503050406030204" pitchFamily="18" charset="0"/>
                          <a:cs typeface="Times New Roman" panose="02020603050405020304" pitchFamily="18" charset="0"/>
                        </a:rPr>
                        <m:t>=</m:t>
                      </m:r>
                      <m:r>
                        <a:rPr lang="en-US" altLang="zh-CN" sz="2400" b="0" i="1" smtClean="0">
                          <a:latin typeface="Cambria Math" panose="02040503050406030204" pitchFamily="18" charset="0"/>
                          <a:cs typeface="Times New Roman" panose="02020603050405020304" pitchFamily="18" charset="0"/>
                        </a:rPr>
                        <m:t>𝑟</m:t>
                      </m:r>
                      <m:r>
                        <a:rPr lang="en-US" altLang="zh-CN" sz="2400" b="0" i="1" smtClean="0">
                          <a:latin typeface="Cambria Math" panose="02040503050406030204" pitchFamily="18" charset="0"/>
                          <a:cs typeface="Times New Roman" panose="02020603050405020304" pitchFamily="18" charset="0"/>
                        </a:rPr>
                        <m:t>−</m:t>
                      </m:r>
                      <m:r>
                        <a:rPr lang="en-US" altLang="zh-CN" sz="2400" b="0" i="1" smtClean="0">
                          <a:latin typeface="Cambria Math" panose="02040503050406030204" pitchFamily="18" charset="0"/>
                          <a:cs typeface="Times New Roman" panose="02020603050405020304" pitchFamily="18" charset="0"/>
                        </a:rPr>
                        <m:t>𝑡</m:t>
                      </m:r>
                    </m:oMath>
                  </m:oMathPara>
                </a14:m>
                <a:endParaRPr lang="en-US" altLang="zh-CN" sz="2400" dirty="0">
                  <a:latin typeface="Times New Roman" panose="02020603050405020304" pitchFamily="18" charset="0"/>
                  <a:cs typeface="Times New Roman" panose="02020603050405020304" pitchFamily="18" charset="0"/>
                </a:endParaRPr>
              </a:p>
              <a:p>
                <a:pPr marL="0" indent="0">
                  <a:buNone/>
                </a:pPr>
                <a:endParaRPr lang="en-US" altLang="zh-CN" sz="2400" dirty="0">
                  <a:latin typeface="Times New Roman" panose="02020603050405020304" pitchFamily="18" charset="0"/>
                  <a:cs typeface="Times New Roman" panose="02020603050405020304" pitchFamily="18" charset="0"/>
                </a:endParaRPr>
              </a:p>
              <a:p>
                <a:pPr marL="0" indent="0">
                  <a:buNone/>
                </a:pPr>
                <a:r>
                  <a:rPr lang="en-US" altLang="zh-CN" sz="2400" dirty="0">
                    <a:latin typeface="Times New Roman" panose="02020603050405020304" pitchFamily="18" charset="0"/>
                    <a:cs typeface="Times New Roman" panose="02020603050405020304" pitchFamily="18" charset="0"/>
                  </a:rPr>
                  <a:t>Laporta seeding</a:t>
                </a:r>
              </a:p>
              <a:p>
                <a:pPr marL="0" indent="0">
                  <a:buNone/>
                </a:pPr>
                <a14:m>
                  <m:oMathPara xmlns:m="http://schemas.openxmlformats.org/officeDocument/2006/math">
                    <m:oMathParaPr>
                      <m:jc m:val="centerGroup"/>
                    </m:oMathParaPr>
                    <m:oMath xmlns:m="http://schemas.openxmlformats.org/officeDocument/2006/math">
                      <m:r>
                        <a:rPr lang="en-US" altLang="zh-CN" sz="2400" b="0" i="1" smtClean="0">
                          <a:latin typeface="Cambria Math" panose="02040503050406030204" pitchFamily="18" charset="0"/>
                          <a:cs typeface="Times New Roman" panose="02020603050405020304" pitchFamily="18" charset="0"/>
                        </a:rPr>
                        <m:t>𝑠</m:t>
                      </m:r>
                      <m:r>
                        <a:rPr lang="en-US" altLang="zh-CN" sz="2400" b="0" i="1" smtClean="0">
                          <a:latin typeface="Cambria Math" panose="02040503050406030204" pitchFamily="18" charset="0"/>
                          <a:cs typeface="Times New Roman" panose="02020603050405020304" pitchFamily="18" charset="0"/>
                        </a:rPr>
                        <m:t>≤</m:t>
                      </m:r>
                      <m:sSub>
                        <m:sSubPr>
                          <m:ctrlPr>
                            <a:rPr lang="en-US" altLang="zh-CN" sz="2400" b="0" i="1" smtClean="0">
                              <a:latin typeface="Cambria Math" panose="02040503050406030204" pitchFamily="18" charset="0"/>
                              <a:cs typeface="Times New Roman" panose="02020603050405020304" pitchFamily="18" charset="0"/>
                            </a:rPr>
                          </m:ctrlPr>
                        </m:sSubPr>
                        <m:e>
                          <m:r>
                            <a:rPr lang="en-US" altLang="zh-CN" sz="2400" b="0" i="1" smtClean="0">
                              <a:latin typeface="Cambria Math" panose="02040503050406030204" pitchFamily="18" charset="0"/>
                              <a:cs typeface="Times New Roman" panose="02020603050405020304" pitchFamily="18" charset="0"/>
                            </a:rPr>
                            <m:t>𝑠</m:t>
                          </m:r>
                        </m:e>
                        <m:sub>
                          <m:r>
                            <a:rPr lang="en-US" altLang="zh-CN" sz="2400" b="0" i="1" smtClean="0">
                              <a:latin typeface="Cambria Math" panose="02040503050406030204" pitchFamily="18" charset="0"/>
                              <a:cs typeface="Times New Roman" panose="02020603050405020304" pitchFamily="18" charset="0"/>
                            </a:rPr>
                            <m:t>𝑚𝑎𝑥</m:t>
                          </m:r>
                        </m:sub>
                      </m:sSub>
                      <m:r>
                        <a:rPr lang="en-US" altLang="zh-CN" sz="2400" b="0" i="1" smtClean="0">
                          <a:latin typeface="Cambria Math" panose="02040503050406030204" pitchFamily="18" charset="0"/>
                          <a:cs typeface="Times New Roman" panose="02020603050405020304" pitchFamily="18" charset="0"/>
                        </a:rPr>
                        <m:t>;</m:t>
                      </m:r>
                      <m:r>
                        <a:rPr lang="en-US" altLang="zh-CN" sz="2400" b="0" i="1" smtClean="0">
                          <a:latin typeface="Cambria Math" panose="02040503050406030204" pitchFamily="18" charset="0"/>
                          <a:cs typeface="Times New Roman" panose="02020603050405020304" pitchFamily="18" charset="0"/>
                        </a:rPr>
                        <m:t>𝑑</m:t>
                      </m:r>
                      <m:r>
                        <a:rPr lang="en-US" altLang="zh-CN" sz="2400" b="0" i="1" smtClean="0">
                          <a:latin typeface="Cambria Math" panose="02040503050406030204" pitchFamily="18" charset="0"/>
                          <a:cs typeface="Times New Roman" panose="02020603050405020304" pitchFamily="18" charset="0"/>
                        </a:rPr>
                        <m:t>≤</m:t>
                      </m:r>
                      <m:sSub>
                        <m:sSubPr>
                          <m:ctrlPr>
                            <a:rPr lang="en-US" altLang="zh-CN" sz="2400" b="0" i="1" smtClean="0">
                              <a:latin typeface="Cambria Math" panose="02040503050406030204" pitchFamily="18" charset="0"/>
                              <a:cs typeface="Times New Roman" panose="02020603050405020304" pitchFamily="18" charset="0"/>
                            </a:rPr>
                          </m:ctrlPr>
                        </m:sSubPr>
                        <m:e>
                          <m:r>
                            <a:rPr lang="en-US" altLang="zh-CN" sz="2400" b="0" i="1" smtClean="0">
                              <a:latin typeface="Cambria Math" panose="02040503050406030204" pitchFamily="18" charset="0"/>
                              <a:cs typeface="Times New Roman" panose="02020603050405020304" pitchFamily="18" charset="0"/>
                            </a:rPr>
                            <m:t>𝑑</m:t>
                          </m:r>
                        </m:e>
                        <m:sub>
                          <m:r>
                            <a:rPr lang="en-US" altLang="zh-CN" sz="2400" b="0" i="1" smtClean="0">
                              <a:latin typeface="Cambria Math" panose="02040503050406030204" pitchFamily="18" charset="0"/>
                              <a:cs typeface="Times New Roman" panose="02020603050405020304" pitchFamily="18" charset="0"/>
                            </a:rPr>
                            <m:t>𝑚𝑎𝑥</m:t>
                          </m:r>
                        </m:sub>
                      </m:sSub>
                    </m:oMath>
                  </m:oMathPara>
                </a14:m>
                <a:endParaRPr lang="en-US" altLang="zh-CN" sz="2400" b="0" dirty="0">
                  <a:latin typeface="Times New Roman" panose="02020603050405020304" pitchFamily="18" charset="0"/>
                  <a:cs typeface="Times New Roman" panose="02020603050405020304" pitchFamily="18" charset="0"/>
                </a:endParaRPr>
              </a:p>
              <a:p>
                <a:pPr marL="0" indent="0">
                  <a:buNone/>
                </a:pPr>
                <a:r>
                  <a:rPr lang="en-US" altLang="zh-CN" sz="2400" dirty="0">
                    <a:latin typeface="Times New Roman" panose="02020603050405020304" pitchFamily="18" charset="0"/>
                    <a:cs typeface="Times New Roman" panose="02020603050405020304" pitchFamily="18" charset="0"/>
                  </a:rPr>
                  <a:t>Improved seeding(</a:t>
                </a:r>
                <a14:m>
                  <m:oMath xmlns:m="http://schemas.openxmlformats.org/officeDocument/2006/math">
                    <m:r>
                      <a:rPr lang="en-US" altLang="zh-CN" sz="2400" b="0" i="1" smtClean="0">
                        <a:latin typeface="Cambria Math" panose="02040503050406030204" pitchFamily="18" charset="0"/>
                        <a:cs typeface="Times New Roman" panose="02020603050405020304" pitchFamily="18" charset="0"/>
                      </a:rPr>
                      <m:t>𝑡</m:t>
                    </m:r>
                    <m:r>
                      <a:rPr lang="en-US" altLang="zh-CN" sz="2400" b="0" i="1" smtClean="0">
                        <a:latin typeface="Cambria Math" panose="02040503050406030204" pitchFamily="18" charset="0"/>
                        <a:cs typeface="Times New Roman" panose="02020603050405020304" pitchFamily="18" charset="0"/>
                      </a:rPr>
                      <m:t>=</m:t>
                    </m:r>
                    <m:sSub>
                      <m:sSubPr>
                        <m:ctrlPr>
                          <a:rPr lang="en-US" altLang="zh-CN" sz="2400" b="0" i="1" smtClean="0">
                            <a:latin typeface="Cambria Math" panose="02040503050406030204" pitchFamily="18" charset="0"/>
                            <a:cs typeface="Times New Roman" panose="02020603050405020304" pitchFamily="18" charset="0"/>
                          </a:rPr>
                        </m:ctrlPr>
                      </m:sSubPr>
                      <m:e>
                        <m:r>
                          <a:rPr lang="en-US" altLang="zh-CN" sz="2400" b="0" i="1" smtClean="0">
                            <a:latin typeface="Cambria Math" panose="02040503050406030204" pitchFamily="18" charset="0"/>
                            <a:cs typeface="Times New Roman" panose="02020603050405020304" pitchFamily="18" charset="0"/>
                          </a:rPr>
                          <m:t>𝑡</m:t>
                        </m:r>
                      </m:e>
                      <m:sub>
                        <m:r>
                          <a:rPr lang="en-US" altLang="zh-CN" sz="2400" b="0" i="1" smtClean="0">
                            <a:latin typeface="Cambria Math" panose="02040503050406030204" pitchFamily="18" charset="0"/>
                            <a:cs typeface="Times New Roman" panose="02020603050405020304" pitchFamily="18" charset="0"/>
                          </a:rPr>
                          <m:t>𝑝</m:t>
                        </m:r>
                      </m:sub>
                    </m:sSub>
                    <m:r>
                      <a:rPr lang="en-US" altLang="zh-CN" sz="2400" b="0" i="1" smtClean="0">
                        <a:latin typeface="Cambria Math" panose="02040503050406030204" pitchFamily="18" charset="0"/>
                        <a:cs typeface="Times New Roman" panose="02020603050405020304" pitchFamily="18" charset="0"/>
                      </a:rPr>
                      <m:t>−</m:t>
                    </m:r>
                    <m:r>
                      <a:rPr lang="en-US" altLang="zh-CN" sz="2400" b="0" i="1" smtClean="0">
                        <a:latin typeface="Cambria Math" panose="02040503050406030204" pitchFamily="18" charset="0"/>
                        <a:cs typeface="Times New Roman" panose="02020603050405020304" pitchFamily="18" charset="0"/>
                      </a:rPr>
                      <m:t>𝑛</m:t>
                    </m:r>
                  </m:oMath>
                </a14:m>
                <a:r>
                  <a:rPr lang="en-US" altLang="zh-CN" sz="2400" dirty="0">
                    <a:latin typeface="Times New Roman" panose="02020603050405020304" pitchFamily="18" charset="0"/>
                    <a:cs typeface="Times New Roman" panose="02020603050405020304" pitchFamily="18" charset="0"/>
                  </a:rPr>
                  <a:t>)</a:t>
                </a:r>
              </a:p>
              <a:p>
                <a:pPr marL="0" indent="0">
                  <a:buNone/>
                </a:pPr>
                <a14:m>
                  <m:oMathPara xmlns:m="http://schemas.openxmlformats.org/officeDocument/2006/math">
                    <m:oMathParaPr>
                      <m:jc m:val="centerGroup"/>
                    </m:oMathParaPr>
                    <m:oMath xmlns:m="http://schemas.openxmlformats.org/officeDocument/2006/math">
                      <m:r>
                        <a:rPr lang="en-US" altLang="zh-CN" sz="2400" b="0" i="1" smtClean="0">
                          <a:latin typeface="Cambria Math" panose="02040503050406030204" pitchFamily="18" charset="0"/>
                          <a:cs typeface="Times New Roman" panose="02020603050405020304" pitchFamily="18" charset="0"/>
                        </a:rPr>
                        <m:t>𝑠</m:t>
                      </m:r>
                      <m:r>
                        <a:rPr lang="en-US" altLang="zh-CN" sz="2400" b="0" i="1" smtClean="0">
                          <a:latin typeface="Cambria Math" panose="02040503050406030204" pitchFamily="18" charset="0"/>
                          <a:cs typeface="Times New Roman" panose="02020603050405020304" pitchFamily="18" charset="0"/>
                        </a:rPr>
                        <m:t>≤</m:t>
                      </m:r>
                      <m:sSub>
                        <m:sSubPr>
                          <m:ctrlPr>
                            <a:rPr lang="en-US" altLang="zh-CN" sz="2400" b="0" i="1" smtClean="0">
                              <a:latin typeface="Cambria Math" panose="02040503050406030204" pitchFamily="18" charset="0"/>
                              <a:cs typeface="Times New Roman" panose="02020603050405020304" pitchFamily="18" charset="0"/>
                            </a:rPr>
                          </m:ctrlPr>
                        </m:sSubPr>
                        <m:e>
                          <m:r>
                            <a:rPr lang="en-US" altLang="zh-CN" sz="2400" b="0" i="1" smtClean="0">
                              <a:latin typeface="Cambria Math" panose="02040503050406030204" pitchFamily="18" charset="0"/>
                              <a:cs typeface="Times New Roman" panose="02020603050405020304" pitchFamily="18" charset="0"/>
                            </a:rPr>
                            <m:t>𝑠</m:t>
                          </m:r>
                        </m:e>
                        <m:sub>
                          <m:r>
                            <a:rPr lang="en-US" altLang="zh-CN" sz="2400" b="0" i="1" smtClean="0">
                              <a:latin typeface="Cambria Math" panose="02040503050406030204" pitchFamily="18" charset="0"/>
                              <a:cs typeface="Times New Roman" panose="02020603050405020304" pitchFamily="18" charset="0"/>
                            </a:rPr>
                            <m:t>𝑚𝑎𝑥</m:t>
                          </m:r>
                        </m:sub>
                      </m:sSub>
                      <m:r>
                        <a:rPr lang="en-US" altLang="zh-CN" sz="2400" b="0" i="1" smtClean="0">
                          <a:latin typeface="Cambria Math" panose="02040503050406030204" pitchFamily="18" charset="0"/>
                          <a:cs typeface="Times New Roman" panose="02020603050405020304" pitchFamily="18" charset="0"/>
                        </a:rPr>
                        <m:t>−</m:t>
                      </m:r>
                      <m:d>
                        <m:dPr>
                          <m:ctrlPr>
                            <a:rPr lang="en-US" altLang="zh-CN" sz="2400" b="0" i="1" smtClean="0">
                              <a:latin typeface="Cambria Math" panose="02040503050406030204" pitchFamily="18" charset="0"/>
                              <a:cs typeface="Times New Roman" panose="02020603050405020304" pitchFamily="18" charset="0"/>
                            </a:rPr>
                          </m:ctrlPr>
                        </m:dPr>
                        <m:e>
                          <m:r>
                            <a:rPr lang="en-US" altLang="zh-CN" sz="2400" b="0" i="1" smtClean="0">
                              <a:latin typeface="Cambria Math" panose="02040503050406030204" pitchFamily="18" charset="0"/>
                              <a:cs typeface="Times New Roman" panose="02020603050405020304" pitchFamily="18" charset="0"/>
                            </a:rPr>
                            <m:t>𝑛</m:t>
                          </m:r>
                          <m:r>
                            <a:rPr lang="en-US" altLang="zh-CN" sz="2400" b="0" i="1" smtClean="0">
                              <a:latin typeface="Cambria Math" panose="02040503050406030204" pitchFamily="18" charset="0"/>
                              <a:cs typeface="Times New Roman" panose="02020603050405020304" pitchFamily="18" charset="0"/>
                            </a:rPr>
                            <m:t>+</m:t>
                          </m:r>
                          <m:r>
                            <a:rPr lang="en-US" altLang="zh-CN" sz="2400" b="0" i="1" smtClean="0">
                              <a:latin typeface="Cambria Math" panose="02040503050406030204" pitchFamily="18" charset="0"/>
                              <a:cs typeface="Times New Roman" panose="02020603050405020304" pitchFamily="18" charset="0"/>
                            </a:rPr>
                            <m:t>𝑓</m:t>
                          </m:r>
                        </m:e>
                      </m:d>
                      <m:r>
                        <a:rPr lang="en-US" altLang="zh-CN" sz="2400" b="0" i="1" smtClean="0">
                          <a:latin typeface="Cambria Math" panose="02040503050406030204" pitchFamily="18" charset="0"/>
                          <a:cs typeface="Times New Roman" panose="02020603050405020304" pitchFamily="18" charset="0"/>
                        </a:rPr>
                        <m:t>;</m:t>
                      </m:r>
                      <m:r>
                        <a:rPr lang="en-US" altLang="zh-CN" sz="2400" b="0" i="1" smtClean="0">
                          <a:latin typeface="Cambria Math" panose="02040503050406030204" pitchFamily="18" charset="0"/>
                          <a:cs typeface="Times New Roman" panose="02020603050405020304" pitchFamily="18" charset="0"/>
                        </a:rPr>
                        <m:t>𝑑</m:t>
                      </m:r>
                      <m:r>
                        <a:rPr lang="en-US" altLang="zh-CN" sz="2400" b="0" i="1" smtClean="0">
                          <a:latin typeface="Cambria Math" panose="02040503050406030204" pitchFamily="18" charset="0"/>
                          <a:cs typeface="Times New Roman" panose="02020603050405020304" pitchFamily="18" charset="0"/>
                        </a:rPr>
                        <m:t>≤</m:t>
                      </m:r>
                      <m:sSub>
                        <m:sSubPr>
                          <m:ctrlPr>
                            <a:rPr lang="en-US" altLang="zh-CN" sz="2400" b="0" i="1" smtClean="0">
                              <a:latin typeface="Cambria Math" panose="02040503050406030204" pitchFamily="18" charset="0"/>
                              <a:cs typeface="Times New Roman" panose="02020603050405020304" pitchFamily="18" charset="0"/>
                            </a:rPr>
                          </m:ctrlPr>
                        </m:sSubPr>
                        <m:e>
                          <m:r>
                            <a:rPr lang="en-US" altLang="zh-CN" sz="2400" b="0" i="1" smtClean="0">
                              <a:latin typeface="Cambria Math" panose="02040503050406030204" pitchFamily="18" charset="0"/>
                              <a:cs typeface="Times New Roman" panose="02020603050405020304" pitchFamily="18" charset="0"/>
                            </a:rPr>
                            <m:t>𝑑</m:t>
                          </m:r>
                        </m:e>
                        <m:sub>
                          <m:r>
                            <a:rPr lang="en-US" altLang="zh-CN" sz="2400" b="0" i="1" smtClean="0">
                              <a:latin typeface="Cambria Math" panose="02040503050406030204" pitchFamily="18" charset="0"/>
                              <a:cs typeface="Times New Roman" panose="02020603050405020304" pitchFamily="18" charset="0"/>
                            </a:rPr>
                            <m:t>𝑚𝑎𝑥</m:t>
                          </m:r>
                        </m:sub>
                      </m:sSub>
                    </m:oMath>
                  </m:oMathPara>
                </a14:m>
                <a:endParaRPr lang="en-US" altLang="zh-CN" sz="2400" dirty="0">
                  <a:latin typeface="Times New Roman" panose="02020603050405020304" pitchFamily="18" charset="0"/>
                  <a:cs typeface="Times New Roman" panose="02020603050405020304" pitchFamily="18" charset="0"/>
                </a:endParaRPr>
              </a:p>
              <a:p>
                <a:pPr marL="0" indent="0">
                  <a:buNone/>
                </a:pPr>
                <a:endParaRPr lang="zh-CN" altLang="en-US" sz="2400" dirty="0">
                  <a:latin typeface="Times New Roman" panose="02020603050405020304" pitchFamily="18" charset="0"/>
                  <a:cs typeface="Times New Roman" panose="02020603050405020304" pitchFamily="18" charset="0"/>
                </a:endParaRPr>
              </a:p>
            </p:txBody>
          </p:sp>
        </mc:Choice>
        <mc:Fallback xmlns="">
          <p:sp>
            <p:nvSpPr>
              <p:cNvPr id="3" name="内容占位符 2">
                <a:extLst>
                  <a:ext uri="{FF2B5EF4-FFF2-40B4-BE49-F238E27FC236}">
                    <a16:creationId xmlns:a16="http://schemas.microsoft.com/office/drawing/2014/main" id="{07C725D3-4E21-9744-B153-B88E4C4D6BDE}"/>
                  </a:ext>
                </a:extLst>
              </p:cNvPr>
              <p:cNvSpPr>
                <a:spLocks noGrp="1" noRot="1" noChangeAspect="1" noMove="1" noResize="1" noEditPoints="1" noAdjustHandles="1" noChangeArrowheads="1" noChangeShapeType="1" noTextEdit="1"/>
              </p:cNvSpPr>
              <p:nvPr>
                <p:ph idx="1"/>
              </p:nvPr>
            </p:nvSpPr>
            <p:spPr>
              <a:xfrm>
                <a:off x="499730" y="1825625"/>
                <a:ext cx="10854070" cy="4351338"/>
              </a:xfrm>
              <a:blipFill>
                <a:blip r:embed="rId5"/>
                <a:stretch>
                  <a:fillRect l="-898"/>
                </a:stretch>
              </a:blipFill>
            </p:spPr>
            <p:txBody>
              <a:bodyPr/>
              <a:lstStyle/>
              <a:p>
                <a:r>
                  <a:rPr lang="zh-CN" altLang="en-US">
                    <a:noFill/>
                  </a:rPr>
                  <a:t> </a:t>
                </a:r>
              </a:p>
            </p:txBody>
          </p:sp>
        </mc:Fallback>
      </mc:AlternateContent>
      <p:sp>
        <p:nvSpPr>
          <p:cNvPr id="13" name="文本框 12">
            <a:extLst>
              <a:ext uri="{FF2B5EF4-FFF2-40B4-BE49-F238E27FC236}">
                <a16:creationId xmlns:a16="http://schemas.microsoft.com/office/drawing/2014/main" id="{E76AC442-E4EB-1B16-E203-22EF3E7ED35A}"/>
              </a:ext>
            </a:extLst>
          </p:cNvPr>
          <p:cNvSpPr txBox="1"/>
          <p:nvPr/>
        </p:nvSpPr>
        <p:spPr>
          <a:xfrm>
            <a:off x="0" y="5103674"/>
            <a:ext cx="12287692" cy="1754326"/>
          </a:xfrm>
          <a:prstGeom prst="rect">
            <a:avLst/>
          </a:prstGeom>
          <a:noFill/>
        </p:spPr>
        <p:txBody>
          <a:bodyPr wrap="square">
            <a:spAutoFit/>
          </a:bodyPr>
          <a:lstStyle/>
          <a:p>
            <a:r>
              <a:rPr lang="en-US" altLang="zh-CN" b="0" i="0" dirty="0" err="1">
                <a:solidFill>
                  <a:srgbClr val="222222"/>
                </a:solidFill>
                <a:effectLst/>
                <a:latin typeface="Arial" panose="020B0604020202020204" pitchFamily="34" charset="0"/>
              </a:rPr>
              <a:t>Driesse</a:t>
            </a:r>
            <a:r>
              <a:rPr lang="en-US" altLang="zh-CN" b="0" i="0" dirty="0">
                <a:solidFill>
                  <a:srgbClr val="222222"/>
                </a:solidFill>
                <a:effectLst/>
                <a:latin typeface="Arial" panose="020B0604020202020204" pitchFamily="34" charset="0"/>
              </a:rPr>
              <a:t> M, Jakobsen G U, </a:t>
            </a:r>
            <a:r>
              <a:rPr lang="en-US" altLang="zh-CN" b="0" i="0" dirty="0" err="1">
                <a:solidFill>
                  <a:srgbClr val="222222"/>
                </a:solidFill>
                <a:effectLst/>
                <a:latin typeface="Arial" panose="020B0604020202020204" pitchFamily="34" charset="0"/>
              </a:rPr>
              <a:t>Mogull</a:t>
            </a:r>
            <a:r>
              <a:rPr lang="en-US" altLang="zh-CN" b="0" i="0" dirty="0">
                <a:solidFill>
                  <a:srgbClr val="222222"/>
                </a:solidFill>
                <a:effectLst/>
                <a:latin typeface="Arial" panose="020B0604020202020204" pitchFamily="34" charset="0"/>
              </a:rPr>
              <a:t> G, et al. Conservative black hole scattering at fifth post-</a:t>
            </a:r>
            <a:r>
              <a:rPr lang="en-US" altLang="zh-CN" b="0" i="0" dirty="0" err="1">
                <a:solidFill>
                  <a:srgbClr val="222222"/>
                </a:solidFill>
                <a:effectLst/>
                <a:latin typeface="Arial" panose="020B0604020202020204" pitchFamily="34" charset="0"/>
              </a:rPr>
              <a:t>Minkowskian</a:t>
            </a:r>
            <a:r>
              <a:rPr lang="en-US" altLang="zh-CN" b="0" i="0" dirty="0">
                <a:solidFill>
                  <a:srgbClr val="222222"/>
                </a:solidFill>
                <a:effectLst/>
                <a:latin typeface="Arial" panose="020B0604020202020204" pitchFamily="34" charset="0"/>
              </a:rPr>
              <a:t> and first self-force order[J]. Physical Review Letters, 2024, 132(24): 241402.</a:t>
            </a:r>
            <a:endParaRPr lang="en-US" altLang="zh-CN" dirty="0">
              <a:solidFill>
                <a:srgbClr val="222222"/>
              </a:solidFill>
              <a:latin typeface="Arial" panose="020B0604020202020204" pitchFamily="34" charset="0"/>
            </a:endParaRPr>
          </a:p>
          <a:p>
            <a:r>
              <a:rPr lang="en-US" altLang="zh-CN" b="0" i="0" dirty="0">
                <a:solidFill>
                  <a:srgbClr val="222222"/>
                </a:solidFill>
                <a:effectLst/>
                <a:latin typeface="Arial" panose="020B0604020202020204" pitchFamily="34" charset="0"/>
              </a:rPr>
              <a:t>Guan X, Liu X, Ma Y Q, et al. Blade: A package for block-triangular form improved Feynman integrals decomposition[J]. Computer Physics Communications, 2025: 109538.</a:t>
            </a:r>
            <a:endParaRPr lang="en-US" altLang="zh-CN" dirty="0"/>
          </a:p>
          <a:p>
            <a:r>
              <a:rPr lang="en-US" altLang="zh-CN" dirty="0"/>
              <a:t>Bern Z, Herrmann E, </a:t>
            </a:r>
            <a:r>
              <a:rPr lang="en-US" altLang="zh-CN" dirty="0" err="1"/>
              <a:t>Roiban</a:t>
            </a:r>
            <a:r>
              <a:rPr lang="en-US" altLang="zh-CN" dirty="0"/>
              <a:t> R, et al. Amplitudes, supersymmetric black hole scattering at $$\</a:t>
            </a:r>
            <a:r>
              <a:rPr lang="en-US" altLang="zh-CN" dirty="0" err="1"/>
              <a:t>mathcal</a:t>
            </a:r>
            <a:r>
              <a:rPr lang="en-US" altLang="zh-CN" dirty="0"/>
              <a:t> {O}\left ({G}^ 5\right) $$, and loop integration[J]. Journal of High Energy Physics, 2024, 2024(10): 1-47.</a:t>
            </a:r>
          </a:p>
        </p:txBody>
      </p:sp>
      <p:cxnSp>
        <p:nvCxnSpPr>
          <p:cNvPr id="18" name="直接箭头连接符 17">
            <a:extLst>
              <a:ext uri="{FF2B5EF4-FFF2-40B4-BE49-F238E27FC236}">
                <a16:creationId xmlns:a16="http://schemas.microsoft.com/office/drawing/2014/main" id="{64418076-7DC9-176F-830A-36675621CDF4}"/>
              </a:ext>
            </a:extLst>
          </p:cNvPr>
          <p:cNvCxnSpPr/>
          <p:nvPr/>
        </p:nvCxnSpPr>
        <p:spPr>
          <a:xfrm flipV="1">
            <a:off x="10079665" y="627321"/>
            <a:ext cx="0" cy="300901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直接箭头连接符 19">
            <a:extLst>
              <a:ext uri="{FF2B5EF4-FFF2-40B4-BE49-F238E27FC236}">
                <a16:creationId xmlns:a16="http://schemas.microsoft.com/office/drawing/2014/main" id="{E4ADB80D-CA05-36E8-4263-7B24E45857C8}"/>
              </a:ext>
            </a:extLst>
          </p:cNvPr>
          <p:cNvCxnSpPr>
            <a:cxnSpLocks/>
          </p:cNvCxnSpPr>
          <p:nvPr/>
        </p:nvCxnSpPr>
        <p:spPr>
          <a:xfrm>
            <a:off x="8562753" y="2140688"/>
            <a:ext cx="3324447"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6" name="文本框 25">
                <a:extLst>
                  <a:ext uri="{FF2B5EF4-FFF2-40B4-BE49-F238E27FC236}">
                    <a16:creationId xmlns:a16="http://schemas.microsoft.com/office/drawing/2014/main" id="{6FF1F996-EFA6-6CC7-B977-EF568D9F0ED2}"/>
                  </a:ext>
                </a:extLst>
              </p:cNvPr>
              <p:cNvSpPr txBox="1"/>
              <p:nvPr/>
            </p:nvSpPr>
            <p:spPr>
              <a:xfrm>
                <a:off x="10272380" y="2710515"/>
                <a:ext cx="1262615"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altLang="zh-CN" sz="2400" b="1"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𝒕</m:t>
                      </m:r>
                      <m:r>
                        <a:rPr kumimoji="0" lang="en-US" altLang="zh-CN" sz="2400" b="1"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m:t>
                      </m:r>
                      <m:r>
                        <a:rPr kumimoji="0" lang="en-US" altLang="zh-CN" sz="2400" b="1"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𝟏</m:t>
                      </m:r>
                    </m:oMath>
                  </m:oMathPara>
                </a14:m>
                <a:endParaRPr kumimoji="0" lang="zh-CN" altLang="en-US" sz="2400" b="1"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endParaRPr>
              </a:p>
            </p:txBody>
          </p:sp>
        </mc:Choice>
        <mc:Fallback xmlns="">
          <p:sp>
            <p:nvSpPr>
              <p:cNvPr id="26" name="文本框 25">
                <a:extLst>
                  <a:ext uri="{FF2B5EF4-FFF2-40B4-BE49-F238E27FC236}">
                    <a16:creationId xmlns:a16="http://schemas.microsoft.com/office/drawing/2014/main" id="{6FF1F996-EFA6-6CC7-B977-EF568D9F0ED2}"/>
                  </a:ext>
                </a:extLst>
              </p:cNvPr>
              <p:cNvSpPr txBox="1">
                <a:spLocks noRot="1" noChangeAspect="1" noMove="1" noResize="1" noEditPoints="1" noAdjustHandles="1" noChangeArrowheads="1" noChangeShapeType="1" noTextEdit="1"/>
              </p:cNvSpPr>
              <p:nvPr/>
            </p:nvSpPr>
            <p:spPr>
              <a:xfrm>
                <a:off x="10272380" y="2710515"/>
                <a:ext cx="1262615" cy="461665"/>
              </a:xfrm>
              <a:prstGeom prst="rect">
                <a:avLst/>
              </a:prstGeom>
              <a:blipFill>
                <a:blip r:embed="rId6"/>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7" name="文本框 26">
                <a:extLst>
                  <a:ext uri="{FF2B5EF4-FFF2-40B4-BE49-F238E27FC236}">
                    <a16:creationId xmlns:a16="http://schemas.microsoft.com/office/drawing/2014/main" id="{56DB2278-7144-7466-A976-8924AF158760}"/>
                  </a:ext>
                </a:extLst>
              </p:cNvPr>
              <p:cNvSpPr txBox="1"/>
              <p:nvPr/>
            </p:nvSpPr>
            <p:spPr>
              <a:xfrm>
                <a:off x="8628324" y="1116810"/>
                <a:ext cx="1262615"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altLang="zh-CN" sz="2400" b="1"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𝒕</m:t>
                      </m:r>
                      <m:r>
                        <a:rPr kumimoji="0" lang="en-US" altLang="zh-CN" sz="2400" b="1"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m:t>
                      </m:r>
                      <m:r>
                        <a:rPr kumimoji="0" lang="en-US" altLang="zh-CN" sz="2400" b="1"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𝟏</m:t>
                      </m:r>
                    </m:oMath>
                  </m:oMathPara>
                </a14:m>
                <a:endParaRPr kumimoji="0" lang="zh-CN" altLang="en-US" sz="2400" b="1"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endParaRPr>
              </a:p>
            </p:txBody>
          </p:sp>
        </mc:Choice>
        <mc:Fallback xmlns="">
          <p:sp>
            <p:nvSpPr>
              <p:cNvPr id="27" name="文本框 26">
                <a:extLst>
                  <a:ext uri="{FF2B5EF4-FFF2-40B4-BE49-F238E27FC236}">
                    <a16:creationId xmlns:a16="http://schemas.microsoft.com/office/drawing/2014/main" id="{56DB2278-7144-7466-A976-8924AF158760}"/>
                  </a:ext>
                </a:extLst>
              </p:cNvPr>
              <p:cNvSpPr txBox="1">
                <a:spLocks noRot="1" noChangeAspect="1" noMove="1" noResize="1" noEditPoints="1" noAdjustHandles="1" noChangeArrowheads="1" noChangeShapeType="1" noTextEdit="1"/>
              </p:cNvSpPr>
              <p:nvPr/>
            </p:nvSpPr>
            <p:spPr>
              <a:xfrm>
                <a:off x="8628324" y="1116810"/>
                <a:ext cx="1262615" cy="461665"/>
              </a:xfrm>
              <a:prstGeom prst="rect">
                <a:avLst/>
              </a:prstGeom>
              <a:blipFill>
                <a:blip r:embed="rId7"/>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8" name="文本框 27">
                <a:extLst>
                  <a:ext uri="{FF2B5EF4-FFF2-40B4-BE49-F238E27FC236}">
                    <a16:creationId xmlns:a16="http://schemas.microsoft.com/office/drawing/2014/main" id="{673A7882-CE19-0AB3-AF35-9315D056BE3E}"/>
                  </a:ext>
                </a:extLst>
              </p:cNvPr>
              <p:cNvSpPr txBox="1"/>
              <p:nvPr/>
            </p:nvSpPr>
            <p:spPr>
              <a:xfrm>
                <a:off x="8624336" y="2696362"/>
                <a:ext cx="1262615"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altLang="zh-CN" sz="2400" b="1"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𝒕</m:t>
                      </m:r>
                      <m:r>
                        <a:rPr kumimoji="0" lang="en-US" altLang="zh-CN" sz="2400" b="1"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m:t>
                      </m:r>
                      <m:r>
                        <a:rPr kumimoji="0" lang="en-US" altLang="zh-CN" sz="2400" b="1"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𝟎</m:t>
                      </m:r>
                    </m:oMath>
                  </m:oMathPara>
                </a14:m>
                <a:endParaRPr kumimoji="0" lang="zh-CN" altLang="en-US" sz="2400" b="1"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endParaRPr>
              </a:p>
            </p:txBody>
          </p:sp>
        </mc:Choice>
        <mc:Fallback xmlns="">
          <p:sp>
            <p:nvSpPr>
              <p:cNvPr id="28" name="文本框 27">
                <a:extLst>
                  <a:ext uri="{FF2B5EF4-FFF2-40B4-BE49-F238E27FC236}">
                    <a16:creationId xmlns:a16="http://schemas.microsoft.com/office/drawing/2014/main" id="{673A7882-CE19-0AB3-AF35-9315D056BE3E}"/>
                  </a:ext>
                </a:extLst>
              </p:cNvPr>
              <p:cNvSpPr txBox="1">
                <a:spLocks noRot="1" noChangeAspect="1" noMove="1" noResize="1" noEditPoints="1" noAdjustHandles="1" noChangeArrowheads="1" noChangeShapeType="1" noTextEdit="1"/>
              </p:cNvSpPr>
              <p:nvPr/>
            </p:nvSpPr>
            <p:spPr>
              <a:xfrm>
                <a:off x="8624336" y="2696362"/>
                <a:ext cx="1262615" cy="461665"/>
              </a:xfrm>
              <a:prstGeom prst="rect">
                <a:avLst/>
              </a:prstGeom>
              <a:blipFill>
                <a:blip r:embed="rId8"/>
                <a:stretch>
                  <a:fillRect/>
                </a:stretch>
              </a:blipFill>
            </p:spPr>
            <p:txBody>
              <a:bodyPr/>
              <a:lstStyle/>
              <a:p>
                <a:r>
                  <a:rPr lang="zh-CN" altLang="en-US">
                    <a:noFill/>
                  </a:rPr>
                  <a:t> </a:t>
                </a:r>
              </a:p>
            </p:txBody>
          </p:sp>
        </mc:Fallback>
      </mc:AlternateContent>
      <p:cxnSp>
        <p:nvCxnSpPr>
          <p:cNvPr id="6" name="直接连接符 5">
            <a:extLst>
              <a:ext uri="{FF2B5EF4-FFF2-40B4-BE49-F238E27FC236}">
                <a16:creationId xmlns:a16="http://schemas.microsoft.com/office/drawing/2014/main" id="{F842DD7B-C595-7CF8-4A0D-726EB400855A}"/>
              </a:ext>
            </a:extLst>
          </p:cNvPr>
          <p:cNvCxnSpPr/>
          <p:nvPr/>
        </p:nvCxnSpPr>
        <p:spPr>
          <a:xfrm>
            <a:off x="9686260" y="497597"/>
            <a:ext cx="2505740" cy="2198765"/>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 name="直接连接符 6">
            <a:extLst>
              <a:ext uri="{FF2B5EF4-FFF2-40B4-BE49-F238E27FC236}">
                <a16:creationId xmlns:a16="http://schemas.microsoft.com/office/drawing/2014/main" id="{E573B4FD-C85A-AB38-8F48-5AF6F7F2C10B}"/>
              </a:ext>
            </a:extLst>
          </p:cNvPr>
          <p:cNvCxnSpPr>
            <a:cxnSpLocks/>
          </p:cNvCxnSpPr>
          <p:nvPr/>
        </p:nvCxnSpPr>
        <p:spPr>
          <a:xfrm flipV="1">
            <a:off x="9886951" y="1690688"/>
            <a:ext cx="2117203" cy="1945647"/>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2" name="直接连接符 11">
            <a:extLst>
              <a:ext uri="{FF2B5EF4-FFF2-40B4-BE49-F238E27FC236}">
                <a16:creationId xmlns:a16="http://schemas.microsoft.com/office/drawing/2014/main" id="{0FD05D79-D35E-80DB-1A7F-F244342CB1EE}"/>
              </a:ext>
            </a:extLst>
          </p:cNvPr>
          <p:cNvCxnSpPr>
            <a:cxnSpLocks/>
          </p:cNvCxnSpPr>
          <p:nvPr/>
        </p:nvCxnSpPr>
        <p:spPr>
          <a:xfrm flipV="1">
            <a:off x="8343009" y="566312"/>
            <a:ext cx="2117203" cy="1945647"/>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4" name="直接连接符 13">
            <a:extLst>
              <a:ext uri="{FF2B5EF4-FFF2-40B4-BE49-F238E27FC236}">
                <a16:creationId xmlns:a16="http://schemas.microsoft.com/office/drawing/2014/main" id="{66ACAE67-19D4-5C24-1F07-BDCA7AC6F722}"/>
              </a:ext>
            </a:extLst>
          </p:cNvPr>
          <p:cNvCxnSpPr/>
          <p:nvPr/>
        </p:nvCxnSpPr>
        <p:spPr>
          <a:xfrm>
            <a:off x="8072764" y="1609051"/>
            <a:ext cx="2505740" cy="2198765"/>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5" name="直接连接符 14">
            <a:extLst>
              <a:ext uri="{FF2B5EF4-FFF2-40B4-BE49-F238E27FC236}">
                <a16:creationId xmlns:a16="http://schemas.microsoft.com/office/drawing/2014/main" id="{C0064644-5B74-CEEE-9DAE-F521E3A59F54}"/>
              </a:ext>
            </a:extLst>
          </p:cNvPr>
          <p:cNvCxnSpPr>
            <a:cxnSpLocks/>
          </p:cNvCxnSpPr>
          <p:nvPr/>
        </p:nvCxnSpPr>
        <p:spPr>
          <a:xfrm>
            <a:off x="9595054" y="2127360"/>
            <a:ext cx="484611" cy="401384"/>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6" name="直接连接符 15">
            <a:extLst>
              <a:ext uri="{FF2B5EF4-FFF2-40B4-BE49-F238E27FC236}">
                <a16:creationId xmlns:a16="http://schemas.microsoft.com/office/drawing/2014/main" id="{795062FB-8E59-3E78-D1B7-339E608EFBB9}"/>
              </a:ext>
            </a:extLst>
          </p:cNvPr>
          <p:cNvCxnSpPr>
            <a:cxnSpLocks/>
          </p:cNvCxnSpPr>
          <p:nvPr/>
        </p:nvCxnSpPr>
        <p:spPr>
          <a:xfrm>
            <a:off x="10459387" y="1224228"/>
            <a:ext cx="552397" cy="457946"/>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7" name="直接连接符 16">
            <a:extLst>
              <a:ext uri="{FF2B5EF4-FFF2-40B4-BE49-F238E27FC236}">
                <a16:creationId xmlns:a16="http://schemas.microsoft.com/office/drawing/2014/main" id="{EC37A542-EEC1-3BEE-2C33-046C5CC6E30A}"/>
              </a:ext>
            </a:extLst>
          </p:cNvPr>
          <p:cNvCxnSpPr>
            <a:cxnSpLocks/>
          </p:cNvCxnSpPr>
          <p:nvPr/>
        </p:nvCxnSpPr>
        <p:spPr>
          <a:xfrm flipV="1">
            <a:off x="10079665" y="1631113"/>
            <a:ext cx="892244" cy="906264"/>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4" name="直接连接符 23">
            <a:extLst>
              <a:ext uri="{FF2B5EF4-FFF2-40B4-BE49-F238E27FC236}">
                <a16:creationId xmlns:a16="http://schemas.microsoft.com/office/drawing/2014/main" id="{C9961320-DBAF-F5C2-0B61-0DB8792D2110}"/>
              </a:ext>
            </a:extLst>
          </p:cNvPr>
          <p:cNvCxnSpPr>
            <a:cxnSpLocks/>
          </p:cNvCxnSpPr>
          <p:nvPr/>
        </p:nvCxnSpPr>
        <p:spPr>
          <a:xfrm flipV="1">
            <a:off x="9571956" y="1224228"/>
            <a:ext cx="974866" cy="91646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2" name="文本框 21">
                <a:extLst>
                  <a:ext uri="{FF2B5EF4-FFF2-40B4-BE49-F238E27FC236}">
                    <a16:creationId xmlns:a16="http://schemas.microsoft.com/office/drawing/2014/main" id="{1E7ECB43-89A5-9C6C-EEB6-B7E7D7A91A0B}"/>
                  </a:ext>
                </a:extLst>
              </p:cNvPr>
              <p:cNvSpPr txBox="1"/>
              <p:nvPr/>
            </p:nvSpPr>
            <p:spPr>
              <a:xfrm>
                <a:off x="10366744" y="1105786"/>
                <a:ext cx="1073889" cy="49475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400" b="1" i="1" dirty="0" smtClean="0">
                              <a:latin typeface="Cambria Math" panose="02040503050406030204" pitchFamily="18" charset="0"/>
                            </a:rPr>
                          </m:ctrlPr>
                        </m:sSubPr>
                        <m:e>
                          <m:r>
                            <a:rPr lang="en-US" altLang="zh-CN" sz="2400" b="1" i="1" dirty="0" smtClean="0">
                              <a:latin typeface="Cambria Math" panose="02040503050406030204" pitchFamily="18" charset="0"/>
                            </a:rPr>
                            <m:t>𝒕</m:t>
                          </m:r>
                        </m:e>
                        <m:sub>
                          <m:r>
                            <a:rPr lang="en-US" altLang="zh-CN" sz="2400" b="1" i="1" dirty="0" smtClean="0">
                              <a:latin typeface="Cambria Math" panose="02040503050406030204" pitchFamily="18" charset="0"/>
                            </a:rPr>
                            <m:t>𝒑</m:t>
                          </m:r>
                        </m:sub>
                      </m:sSub>
                      <m:r>
                        <a:rPr lang="en-US" altLang="zh-CN" sz="2400" b="1" i="1" dirty="0" smtClean="0">
                          <a:latin typeface="Cambria Math" panose="02040503050406030204" pitchFamily="18" charset="0"/>
                        </a:rPr>
                        <m:t>=</m:t>
                      </m:r>
                      <m:r>
                        <a:rPr lang="en-US" altLang="zh-CN" sz="2400" b="1" i="1" dirty="0" smtClean="0">
                          <a:latin typeface="Cambria Math" panose="02040503050406030204" pitchFamily="18" charset="0"/>
                        </a:rPr>
                        <m:t>𝟐</m:t>
                      </m:r>
                    </m:oMath>
                  </m:oMathPara>
                </a14:m>
                <a:endParaRPr lang="zh-CN" altLang="en-US" sz="2400" b="1" dirty="0"/>
              </a:p>
            </p:txBody>
          </p:sp>
        </mc:Choice>
        <mc:Fallback xmlns="">
          <p:sp>
            <p:nvSpPr>
              <p:cNvPr id="22" name="文本框 21">
                <a:extLst>
                  <a:ext uri="{FF2B5EF4-FFF2-40B4-BE49-F238E27FC236}">
                    <a16:creationId xmlns:a16="http://schemas.microsoft.com/office/drawing/2014/main" id="{1E7ECB43-89A5-9C6C-EEB6-B7E7D7A91A0B}"/>
                  </a:ext>
                </a:extLst>
              </p:cNvPr>
              <p:cNvSpPr txBox="1">
                <a:spLocks noRot="1" noChangeAspect="1" noMove="1" noResize="1" noEditPoints="1" noAdjustHandles="1" noChangeArrowheads="1" noChangeShapeType="1" noTextEdit="1"/>
              </p:cNvSpPr>
              <p:nvPr/>
            </p:nvSpPr>
            <p:spPr>
              <a:xfrm>
                <a:off x="10366744" y="1105786"/>
                <a:ext cx="1073889" cy="494751"/>
              </a:xfrm>
              <a:prstGeom prst="rect">
                <a:avLst/>
              </a:prstGeom>
              <a:blipFill>
                <a:blip r:embed="rId9"/>
                <a:stretch>
                  <a:fillRect b="-6098"/>
                </a:stretch>
              </a:blipFill>
            </p:spPr>
            <p:txBody>
              <a:bodyPr/>
              <a:lstStyle/>
              <a:p>
                <a:r>
                  <a:rPr lang="zh-CN" altLang="en-US">
                    <a:noFill/>
                  </a:rPr>
                  <a:t> </a:t>
                </a:r>
              </a:p>
            </p:txBody>
          </p:sp>
        </mc:Fallback>
      </mc:AlternateContent>
      <p:sp>
        <p:nvSpPr>
          <p:cNvPr id="5" name="灯片编号占位符 4">
            <a:extLst>
              <a:ext uri="{FF2B5EF4-FFF2-40B4-BE49-F238E27FC236}">
                <a16:creationId xmlns:a16="http://schemas.microsoft.com/office/drawing/2014/main" id="{D3D6ED3C-3900-1824-9CEA-3CC63AB5DA78}"/>
              </a:ext>
            </a:extLst>
          </p:cNvPr>
          <p:cNvSpPr>
            <a:spLocks noGrp="1"/>
          </p:cNvSpPr>
          <p:nvPr>
            <p:ph type="sldNum" sz="quarter" idx="12"/>
          </p:nvPr>
        </p:nvSpPr>
        <p:spPr/>
        <p:txBody>
          <a:bodyPr/>
          <a:lstStyle/>
          <a:p>
            <a:fld id="{97E2B898-AB33-4DD0-B9F0-873FD2F15E2F}" type="slidenum">
              <a:rPr lang="zh-CN" altLang="en-US" smtClean="0"/>
              <a:t>14</a:t>
            </a:fld>
            <a:endParaRPr lang="zh-CN" altLang="en-US"/>
          </a:p>
        </p:txBody>
      </p:sp>
    </p:spTree>
    <p:extLst>
      <p:ext uri="{BB962C8B-B14F-4D97-AF65-F5344CB8AC3E}">
        <p14:creationId xmlns:p14="http://schemas.microsoft.com/office/powerpoint/2010/main" val="1029175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00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4"/>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4"/>
                                        </p:tgtEl>
                                      </p:cBhvr>
                                    </p:cmd>
                                  </p:childTnLst>
                                </p:cTn>
                              </p:par>
                            </p:childTnLst>
                          </p:cTn>
                        </p:par>
                      </p:childTnLst>
                    </p:cTn>
                  </p:par>
                </p:childTnLst>
              </p:cTn>
              <p:nextCondLst>
                <p:cond evt="onClick" delay="0">
                  <p:tgtEl>
                    <p:spTgt spid="4"/>
                  </p:tgtEl>
                </p:cond>
              </p:nextCondLst>
            </p:seq>
            <p:video>
              <p:cMediaNode vol="80000">
                <p:cTn id="12" fill="hold" display="0">
                  <p:stCondLst>
                    <p:cond delay="indefinite"/>
                  </p:stCondLst>
                </p:cTn>
                <p:tgtEl>
                  <p:spTgt spid="4"/>
                </p:tgtEl>
              </p:cMediaNode>
            </p:vide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DF44806-E3B4-F923-5B9B-7108DB8889FA}"/>
              </a:ext>
            </a:extLst>
          </p:cNvPr>
          <p:cNvSpPr>
            <a:spLocks noGrp="1"/>
          </p:cNvSpPr>
          <p:nvPr>
            <p:ph type="title"/>
          </p:nvPr>
        </p:nvSpPr>
        <p:spPr/>
        <p:txBody>
          <a:bodyPr/>
          <a:lstStyle/>
          <a:p>
            <a:r>
              <a:rPr lang="en-US" altLang="zh-CN" dirty="0">
                <a:latin typeface="Times New Roman" panose="02020603050405020304" pitchFamily="18" charset="0"/>
                <a:cs typeface="Times New Roman" panose="02020603050405020304" pitchFamily="18" charset="0"/>
              </a:rPr>
              <a:t>Scalability</a:t>
            </a:r>
            <a:endParaRPr lang="zh-CN" altLang="en-US" dirty="0">
              <a:latin typeface="Times New Roman" panose="02020603050405020304" pitchFamily="18" charset="0"/>
              <a:cs typeface="Times New Roman" panose="02020603050405020304" pitchFamily="18" charset="0"/>
            </a:endParaRPr>
          </a:p>
        </p:txBody>
      </p:sp>
      <p:pic>
        <p:nvPicPr>
          <p:cNvPr id="6146" name="Picture 2">
            <a:extLst>
              <a:ext uri="{FF2B5EF4-FFF2-40B4-BE49-F238E27FC236}">
                <a16:creationId xmlns:a16="http://schemas.microsoft.com/office/drawing/2014/main" id="{367E7232-7165-C540-7792-1F19339D81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9212" y="1329069"/>
            <a:ext cx="4933507" cy="4933507"/>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表格 2">
            <a:extLst>
              <a:ext uri="{FF2B5EF4-FFF2-40B4-BE49-F238E27FC236}">
                <a16:creationId xmlns:a16="http://schemas.microsoft.com/office/drawing/2014/main" id="{64E9DC09-B794-E68A-24C2-4C8FA9F03173}"/>
              </a:ext>
            </a:extLst>
          </p:cNvPr>
          <p:cNvGraphicFramePr>
            <a:graphicFrameLocks noGrp="1"/>
          </p:cNvGraphicFramePr>
          <p:nvPr>
            <p:extLst>
              <p:ext uri="{D42A27DB-BD31-4B8C-83A1-F6EECF244321}">
                <p14:modId xmlns:p14="http://schemas.microsoft.com/office/powerpoint/2010/main" val="1083565750"/>
              </p:ext>
            </p:extLst>
          </p:nvPr>
        </p:nvGraphicFramePr>
        <p:xfrm>
          <a:off x="239281" y="1555115"/>
          <a:ext cx="6908260" cy="4663440"/>
        </p:xfrm>
        <a:graphic>
          <a:graphicData uri="http://schemas.openxmlformats.org/drawingml/2006/table">
            <a:tbl>
              <a:tblPr firstRow="1" bandRow="1">
                <a:tableStyleId>{5C22544A-7EE6-4342-B048-85BDC9FD1C3A}</a:tableStyleId>
              </a:tblPr>
              <a:tblGrid>
                <a:gridCol w="1381652">
                  <a:extLst>
                    <a:ext uri="{9D8B030D-6E8A-4147-A177-3AD203B41FA5}">
                      <a16:colId xmlns:a16="http://schemas.microsoft.com/office/drawing/2014/main" val="4183709041"/>
                    </a:ext>
                  </a:extLst>
                </a:gridCol>
                <a:gridCol w="1381652">
                  <a:extLst>
                    <a:ext uri="{9D8B030D-6E8A-4147-A177-3AD203B41FA5}">
                      <a16:colId xmlns:a16="http://schemas.microsoft.com/office/drawing/2014/main" val="2380124701"/>
                    </a:ext>
                  </a:extLst>
                </a:gridCol>
                <a:gridCol w="1381652">
                  <a:extLst>
                    <a:ext uri="{9D8B030D-6E8A-4147-A177-3AD203B41FA5}">
                      <a16:colId xmlns:a16="http://schemas.microsoft.com/office/drawing/2014/main" val="2334176402"/>
                    </a:ext>
                  </a:extLst>
                </a:gridCol>
                <a:gridCol w="1381652">
                  <a:extLst>
                    <a:ext uri="{9D8B030D-6E8A-4147-A177-3AD203B41FA5}">
                      <a16:colId xmlns:a16="http://schemas.microsoft.com/office/drawing/2014/main" val="3240161660"/>
                    </a:ext>
                  </a:extLst>
                </a:gridCol>
                <a:gridCol w="1381652">
                  <a:extLst>
                    <a:ext uri="{9D8B030D-6E8A-4147-A177-3AD203B41FA5}">
                      <a16:colId xmlns:a16="http://schemas.microsoft.com/office/drawing/2014/main" val="187333727"/>
                    </a:ext>
                  </a:extLst>
                </a:gridCol>
              </a:tblGrid>
              <a:tr h="337472">
                <a:tc>
                  <a:txBody>
                    <a:bodyPr/>
                    <a:lstStyle/>
                    <a:p>
                      <a:pPr algn="ctr"/>
                      <a:r>
                        <a:rPr lang="en-US" altLang="zh-CN" b="1" dirty="0"/>
                        <a:t>Integrals</a:t>
                      </a:r>
                      <a:endParaRPr lang="zh-CN" altLang="en-US" b="1" dirty="0"/>
                    </a:p>
                  </a:txBody>
                  <a:tcPr/>
                </a:tc>
                <a:tc>
                  <a:txBody>
                    <a:bodyPr/>
                    <a:lstStyle/>
                    <a:p>
                      <a:pPr algn="ctr"/>
                      <a:r>
                        <a:rPr lang="en-US" altLang="zh-CN" b="1" dirty="0"/>
                        <a:t>Laporta</a:t>
                      </a:r>
                      <a:endParaRPr lang="zh-CN" altLang="en-US" b="1" dirty="0"/>
                    </a:p>
                  </a:txBody>
                  <a:tcPr/>
                </a:tc>
                <a:tc>
                  <a:txBody>
                    <a:bodyPr/>
                    <a:lstStyle/>
                    <a:p>
                      <a:pPr algn="ctr"/>
                      <a:r>
                        <a:rPr lang="en-US" altLang="zh-CN" b="1" dirty="0"/>
                        <a:t>Improved</a:t>
                      </a:r>
                      <a:endParaRPr lang="zh-CN" altLang="en-US" b="1" dirty="0"/>
                    </a:p>
                  </a:txBody>
                  <a:tcPr/>
                </a:tc>
                <a:tc>
                  <a:txBody>
                    <a:bodyPr/>
                    <a:lstStyle/>
                    <a:p>
                      <a:pPr algn="ctr"/>
                      <a:r>
                        <a:rPr lang="en-US" altLang="zh-CN" b="1" dirty="0"/>
                        <a:t>Priority</a:t>
                      </a:r>
                      <a:endParaRPr lang="zh-CN" altLang="en-US" b="1" dirty="0"/>
                    </a:p>
                  </a:txBody>
                  <a:tcPr/>
                </a:tc>
                <a:tc>
                  <a:txBody>
                    <a:bodyPr/>
                    <a:lstStyle/>
                    <a:p>
                      <a:pPr algn="ctr"/>
                      <a:r>
                        <a:rPr lang="en-US" altLang="zh-CN" b="1" dirty="0"/>
                        <a:t>Ratio</a:t>
                      </a:r>
                      <a:endParaRPr lang="zh-CN" altLang="en-US" b="1" dirty="0"/>
                    </a:p>
                  </a:txBody>
                  <a:tcPr/>
                </a:tc>
                <a:extLst>
                  <a:ext uri="{0D108BD9-81ED-4DB2-BD59-A6C34878D82A}">
                    <a16:rowId xmlns:a16="http://schemas.microsoft.com/office/drawing/2014/main" val="2256019304"/>
                  </a:ext>
                </a:extLst>
              </a:tr>
              <a:tr h="337472">
                <a:tc>
                  <a:txBody>
                    <a:bodyPr/>
                    <a:lstStyle/>
                    <a:p>
                      <a:pPr algn="ctr"/>
                      <a:r>
                        <a:rPr lang="en-US" altLang="zh-CN" b="1" dirty="0"/>
                        <a:t>s2</a:t>
                      </a:r>
                      <a:endParaRPr lang="zh-CN" altLang="en-US" b="1" dirty="0"/>
                    </a:p>
                  </a:txBody>
                  <a:tcPr/>
                </a:tc>
                <a:tc>
                  <a:txBody>
                    <a:bodyPr/>
                    <a:lstStyle/>
                    <a:p>
                      <a:pPr algn="ctr"/>
                      <a:r>
                        <a:rPr lang="en-US" altLang="zh-CN" b="1" dirty="0"/>
                        <a:t>1 299 923</a:t>
                      </a:r>
                      <a:endParaRPr lang="zh-CN" altLang="en-US" b="1" dirty="0"/>
                    </a:p>
                  </a:txBody>
                  <a:tcPr/>
                </a:tc>
                <a:tc>
                  <a:txBody>
                    <a:bodyPr/>
                    <a:lstStyle/>
                    <a:p>
                      <a:pPr algn="ctr"/>
                      <a:r>
                        <a:rPr lang="en-US" altLang="zh-CN" b="1" dirty="0"/>
                        <a:t>3061</a:t>
                      </a:r>
                      <a:endParaRPr lang="zh-CN" altLang="en-US" b="1" dirty="0"/>
                    </a:p>
                  </a:txBody>
                  <a:tcPr/>
                </a:tc>
                <a:tc>
                  <a:txBody>
                    <a:bodyPr/>
                    <a:lstStyle/>
                    <a:p>
                      <a:pPr algn="ctr"/>
                      <a:r>
                        <a:rPr lang="en-US" altLang="zh-CN" b="1" dirty="0"/>
                        <a:t>2985</a:t>
                      </a:r>
                      <a:endParaRPr lang="zh-CN" altLang="en-US" b="1" dirty="0"/>
                    </a:p>
                  </a:txBody>
                  <a:tcPr/>
                </a:tc>
                <a:tc>
                  <a:txBody>
                    <a:bodyPr/>
                    <a:lstStyle/>
                    <a:p>
                      <a:pPr algn="ctr"/>
                      <a:r>
                        <a:rPr lang="en-US" altLang="zh-CN" b="1" dirty="0"/>
                        <a:t>1.03</a:t>
                      </a:r>
                      <a:endParaRPr lang="zh-CN" altLang="en-US" b="1" dirty="0"/>
                    </a:p>
                  </a:txBody>
                  <a:tcPr/>
                </a:tc>
                <a:extLst>
                  <a:ext uri="{0D108BD9-81ED-4DB2-BD59-A6C34878D82A}">
                    <a16:rowId xmlns:a16="http://schemas.microsoft.com/office/drawing/2014/main" val="1129091326"/>
                  </a:ext>
                </a:extLst>
              </a:tr>
              <a:tr h="337472">
                <a:tc>
                  <a:txBody>
                    <a:bodyPr/>
                    <a:lstStyle/>
                    <a:p>
                      <a:pPr algn="ctr"/>
                      <a:r>
                        <a:rPr lang="en-US" altLang="zh-CN" b="1" dirty="0"/>
                        <a:t>s3</a:t>
                      </a:r>
                      <a:endParaRPr lang="zh-CN" altLang="en-US" b="1" dirty="0"/>
                    </a:p>
                  </a:txBody>
                  <a:tcPr/>
                </a:tc>
                <a:tc>
                  <a:txBody>
                    <a:bodyPr/>
                    <a:lstStyle/>
                    <a:p>
                      <a:pPr algn="ctr"/>
                      <a:r>
                        <a:rPr lang="en-US" altLang="zh-CN" b="1" dirty="0"/>
                        <a:t>7 276 962</a:t>
                      </a:r>
                      <a:endParaRPr lang="zh-CN" altLang="en-US" b="1" dirty="0"/>
                    </a:p>
                  </a:txBody>
                  <a:tcPr/>
                </a:tc>
                <a:tc>
                  <a:txBody>
                    <a:bodyPr/>
                    <a:lstStyle/>
                    <a:p>
                      <a:pPr algn="ctr"/>
                      <a:r>
                        <a:rPr lang="en-US" altLang="zh-CN" b="1" dirty="0"/>
                        <a:t>4125</a:t>
                      </a:r>
                      <a:endParaRPr lang="zh-CN" altLang="en-US" b="1" dirty="0"/>
                    </a:p>
                  </a:txBody>
                  <a:tcPr/>
                </a:tc>
                <a:tc>
                  <a:txBody>
                    <a:bodyPr/>
                    <a:lstStyle/>
                    <a:p>
                      <a:pPr algn="ctr"/>
                      <a:r>
                        <a:rPr lang="en-US" altLang="zh-CN" b="1" dirty="0"/>
                        <a:t>3708</a:t>
                      </a:r>
                      <a:endParaRPr lang="zh-CN" altLang="en-US" b="1" dirty="0"/>
                    </a:p>
                  </a:txBody>
                  <a:tcPr/>
                </a:tc>
                <a:tc>
                  <a:txBody>
                    <a:bodyPr/>
                    <a:lstStyle/>
                    <a:p>
                      <a:pPr algn="ctr"/>
                      <a:r>
                        <a:rPr lang="en-US" altLang="zh-CN" b="1" dirty="0"/>
                        <a:t>1.11</a:t>
                      </a:r>
                      <a:endParaRPr lang="zh-CN" altLang="en-US" b="1" dirty="0"/>
                    </a:p>
                  </a:txBody>
                  <a:tcPr/>
                </a:tc>
                <a:extLst>
                  <a:ext uri="{0D108BD9-81ED-4DB2-BD59-A6C34878D82A}">
                    <a16:rowId xmlns:a16="http://schemas.microsoft.com/office/drawing/2014/main" val="2422380365"/>
                  </a:ext>
                </a:extLst>
              </a:tr>
              <a:tr h="337472">
                <a:tc>
                  <a:txBody>
                    <a:bodyPr/>
                    <a:lstStyle/>
                    <a:p>
                      <a:pPr algn="ctr"/>
                      <a:r>
                        <a:rPr lang="en-US" altLang="zh-CN" b="1" dirty="0"/>
                        <a:t>s4</a:t>
                      </a:r>
                      <a:endParaRPr lang="zh-CN" altLang="en-US" b="1" dirty="0"/>
                    </a:p>
                  </a:txBody>
                  <a:tcPr/>
                </a:tc>
                <a:tc>
                  <a:txBody>
                    <a:bodyPr/>
                    <a:lstStyle/>
                    <a:p>
                      <a:pPr algn="ctr"/>
                      <a:r>
                        <a:rPr lang="en-US" altLang="zh-CN" b="1" dirty="0"/>
                        <a:t>20 549 627</a:t>
                      </a:r>
                      <a:endParaRPr lang="zh-CN" altLang="en-US" b="1" dirty="0"/>
                    </a:p>
                  </a:txBody>
                  <a:tcPr/>
                </a:tc>
                <a:tc>
                  <a:txBody>
                    <a:bodyPr/>
                    <a:lstStyle/>
                    <a:p>
                      <a:pPr algn="ctr"/>
                      <a:r>
                        <a:rPr lang="en-US" altLang="zh-CN" b="1" dirty="0"/>
                        <a:t>10 803</a:t>
                      </a:r>
                      <a:endParaRPr lang="zh-CN" altLang="en-US" b="1" dirty="0"/>
                    </a:p>
                  </a:txBody>
                  <a:tcPr/>
                </a:tc>
                <a:tc>
                  <a:txBody>
                    <a:bodyPr/>
                    <a:lstStyle/>
                    <a:p>
                      <a:pPr algn="ctr"/>
                      <a:r>
                        <a:rPr lang="en-US" altLang="zh-CN" b="1" dirty="0"/>
                        <a:t>7144</a:t>
                      </a:r>
                      <a:endParaRPr lang="zh-CN" altLang="en-US" b="1" dirty="0"/>
                    </a:p>
                  </a:txBody>
                  <a:tcPr/>
                </a:tc>
                <a:tc>
                  <a:txBody>
                    <a:bodyPr/>
                    <a:lstStyle/>
                    <a:p>
                      <a:pPr algn="ctr"/>
                      <a:r>
                        <a:rPr lang="en-US" altLang="zh-CN" b="1" dirty="0"/>
                        <a:t>1.51</a:t>
                      </a:r>
                      <a:endParaRPr lang="zh-CN" altLang="en-US" b="1" dirty="0"/>
                    </a:p>
                  </a:txBody>
                  <a:tcPr/>
                </a:tc>
                <a:extLst>
                  <a:ext uri="{0D108BD9-81ED-4DB2-BD59-A6C34878D82A}">
                    <a16:rowId xmlns:a16="http://schemas.microsoft.com/office/drawing/2014/main" val="1764296850"/>
                  </a:ext>
                </a:extLst>
              </a:tr>
              <a:tr h="337472">
                <a:tc>
                  <a:txBody>
                    <a:bodyPr/>
                    <a:lstStyle/>
                    <a:p>
                      <a:pPr algn="ctr"/>
                      <a:r>
                        <a:rPr lang="en-US" altLang="zh-CN" b="1" dirty="0"/>
                        <a:t>s5</a:t>
                      </a:r>
                      <a:endParaRPr lang="zh-CN" altLang="en-US" b="1" dirty="0"/>
                    </a:p>
                  </a:txBody>
                  <a:tcPr/>
                </a:tc>
                <a:tc>
                  <a:txBody>
                    <a:bodyPr/>
                    <a:lstStyle/>
                    <a:p>
                      <a:pPr algn="ctr"/>
                      <a:r>
                        <a:rPr lang="en-US" altLang="zh-CN" b="1" dirty="0"/>
                        <a:t>81 359 547</a:t>
                      </a:r>
                      <a:endParaRPr lang="zh-CN" altLang="en-US" b="1" dirty="0"/>
                    </a:p>
                  </a:txBody>
                  <a:tcPr/>
                </a:tc>
                <a:tc>
                  <a:txBody>
                    <a:bodyPr/>
                    <a:lstStyle/>
                    <a:p>
                      <a:pPr algn="ctr"/>
                      <a:r>
                        <a:rPr lang="en-US" altLang="zh-CN" b="1" dirty="0"/>
                        <a:t>35 065</a:t>
                      </a:r>
                      <a:endParaRPr lang="zh-CN" altLang="en-US" b="1" dirty="0"/>
                    </a:p>
                  </a:txBody>
                  <a:tcPr/>
                </a:tc>
                <a:tc>
                  <a:txBody>
                    <a:bodyPr/>
                    <a:lstStyle/>
                    <a:p>
                      <a:pPr algn="ctr"/>
                      <a:r>
                        <a:rPr lang="en-US" altLang="zh-CN" b="1" dirty="0"/>
                        <a:t>19 052</a:t>
                      </a:r>
                      <a:endParaRPr lang="zh-CN" altLang="en-US" b="1" dirty="0"/>
                    </a:p>
                  </a:txBody>
                  <a:tcPr/>
                </a:tc>
                <a:tc>
                  <a:txBody>
                    <a:bodyPr/>
                    <a:lstStyle/>
                    <a:p>
                      <a:pPr algn="ctr"/>
                      <a:r>
                        <a:rPr lang="en-US" altLang="zh-CN" b="1" dirty="0"/>
                        <a:t>1.84</a:t>
                      </a:r>
                      <a:endParaRPr lang="zh-CN" altLang="en-US" b="1" dirty="0"/>
                    </a:p>
                  </a:txBody>
                  <a:tcPr/>
                </a:tc>
                <a:extLst>
                  <a:ext uri="{0D108BD9-81ED-4DB2-BD59-A6C34878D82A}">
                    <a16:rowId xmlns:a16="http://schemas.microsoft.com/office/drawing/2014/main" val="565491387"/>
                  </a:ext>
                </a:extLst>
              </a:tr>
              <a:tr h="337472">
                <a:tc>
                  <a:txBody>
                    <a:bodyPr/>
                    <a:lstStyle/>
                    <a:p>
                      <a:pPr algn="ctr"/>
                      <a:r>
                        <a:rPr lang="en-US" altLang="zh-CN" b="1" dirty="0"/>
                        <a:t>s6</a:t>
                      </a:r>
                      <a:endParaRPr lang="zh-CN" altLang="en-US" b="1" dirty="0"/>
                    </a:p>
                  </a:txBody>
                  <a:tcPr/>
                </a:tc>
                <a:tc>
                  <a:txBody>
                    <a:bodyPr/>
                    <a:lstStyle/>
                    <a:p>
                      <a:pPr algn="ctr"/>
                      <a:r>
                        <a:rPr lang="en-US" altLang="zh-CN" b="1" dirty="0"/>
                        <a:t>237 961 845</a:t>
                      </a:r>
                      <a:endParaRPr lang="zh-CN" altLang="en-US" b="1" dirty="0"/>
                    </a:p>
                  </a:txBody>
                  <a:tcPr/>
                </a:tc>
                <a:tc>
                  <a:txBody>
                    <a:bodyPr/>
                    <a:lstStyle/>
                    <a:p>
                      <a:pPr algn="ctr"/>
                      <a:r>
                        <a:rPr lang="en-US" altLang="zh-CN" b="1" dirty="0"/>
                        <a:t>108 215</a:t>
                      </a:r>
                      <a:endParaRPr lang="zh-CN" altLang="en-US" b="1" dirty="0"/>
                    </a:p>
                  </a:txBody>
                  <a:tcPr/>
                </a:tc>
                <a:tc>
                  <a:txBody>
                    <a:bodyPr/>
                    <a:lstStyle/>
                    <a:p>
                      <a:pPr algn="ctr"/>
                      <a:r>
                        <a:rPr lang="en-US" altLang="zh-CN" b="1" dirty="0"/>
                        <a:t>46 390</a:t>
                      </a:r>
                      <a:endParaRPr lang="zh-CN" altLang="en-US" b="1" dirty="0"/>
                    </a:p>
                  </a:txBody>
                  <a:tcPr/>
                </a:tc>
                <a:tc>
                  <a:txBody>
                    <a:bodyPr/>
                    <a:lstStyle/>
                    <a:p>
                      <a:pPr algn="ctr"/>
                      <a:r>
                        <a:rPr lang="en-US" altLang="zh-CN" b="1" dirty="0"/>
                        <a:t>2.33</a:t>
                      </a:r>
                      <a:endParaRPr lang="zh-CN" altLang="en-US" b="1" dirty="0"/>
                    </a:p>
                  </a:txBody>
                  <a:tcPr/>
                </a:tc>
                <a:extLst>
                  <a:ext uri="{0D108BD9-81ED-4DB2-BD59-A6C34878D82A}">
                    <a16:rowId xmlns:a16="http://schemas.microsoft.com/office/drawing/2014/main" val="40260560"/>
                  </a:ext>
                </a:extLst>
              </a:tr>
              <a:tr h="337472">
                <a:tc>
                  <a:txBody>
                    <a:bodyPr/>
                    <a:lstStyle/>
                    <a:p>
                      <a:pPr algn="ctr"/>
                      <a:r>
                        <a:rPr lang="en-US" altLang="zh-CN" b="1" dirty="0"/>
                        <a:t>s8</a:t>
                      </a:r>
                      <a:endParaRPr lang="zh-CN" altLang="en-US" b="1" dirty="0"/>
                    </a:p>
                  </a:txBody>
                  <a:tcPr/>
                </a:tc>
                <a:tc>
                  <a:txBody>
                    <a:bodyPr/>
                    <a:lstStyle/>
                    <a:p>
                      <a:pPr algn="ctr"/>
                      <a:r>
                        <a:rPr lang="en-US" altLang="zh-CN" b="1" dirty="0"/>
                        <a:t>-</a:t>
                      </a:r>
                      <a:endParaRPr lang="zh-CN" altLang="en-US" b="1" dirty="0"/>
                    </a:p>
                  </a:txBody>
                  <a:tcPr/>
                </a:tc>
                <a:tc>
                  <a:txBody>
                    <a:bodyPr/>
                    <a:lstStyle/>
                    <a:p>
                      <a:pPr algn="ctr"/>
                      <a:r>
                        <a:rPr lang="en-US" altLang="zh-CN" b="1" dirty="0"/>
                        <a:t>791 164</a:t>
                      </a:r>
                      <a:endParaRPr lang="zh-CN" altLang="en-US" b="1" dirty="0"/>
                    </a:p>
                  </a:txBody>
                  <a:tcPr/>
                </a:tc>
                <a:tc>
                  <a:txBody>
                    <a:bodyPr/>
                    <a:lstStyle/>
                    <a:p>
                      <a:pPr algn="ctr"/>
                      <a:r>
                        <a:rPr lang="en-US" altLang="zh-CN" b="1" dirty="0"/>
                        <a:t>101 549</a:t>
                      </a:r>
                      <a:endParaRPr lang="zh-CN" altLang="en-US" b="1" dirty="0"/>
                    </a:p>
                  </a:txBody>
                  <a:tcPr/>
                </a:tc>
                <a:tc>
                  <a:txBody>
                    <a:bodyPr/>
                    <a:lstStyle/>
                    <a:p>
                      <a:pPr algn="ctr"/>
                      <a:r>
                        <a:rPr lang="en-US" altLang="zh-CN" b="1" dirty="0"/>
                        <a:t>7.79</a:t>
                      </a:r>
                      <a:endParaRPr lang="zh-CN" altLang="en-US" b="1" dirty="0"/>
                    </a:p>
                  </a:txBody>
                  <a:tcPr/>
                </a:tc>
                <a:extLst>
                  <a:ext uri="{0D108BD9-81ED-4DB2-BD59-A6C34878D82A}">
                    <a16:rowId xmlns:a16="http://schemas.microsoft.com/office/drawing/2014/main" val="1972067430"/>
                  </a:ext>
                </a:extLst>
              </a:tr>
              <a:tr h="337472">
                <a:tc>
                  <a:txBody>
                    <a:bodyPr/>
                    <a:lstStyle/>
                    <a:p>
                      <a:pPr algn="ctr"/>
                      <a:r>
                        <a:rPr lang="en-US" altLang="zh-CN" b="1" dirty="0"/>
                        <a:t>s10</a:t>
                      </a:r>
                      <a:endParaRPr lang="zh-CN" altLang="en-US" b="1" dirty="0"/>
                    </a:p>
                  </a:txBody>
                  <a:tcPr/>
                </a:tc>
                <a:tc>
                  <a:txBody>
                    <a:bodyPr/>
                    <a:lstStyle/>
                    <a:p>
                      <a:pPr algn="ctr"/>
                      <a:r>
                        <a:rPr lang="en-US" altLang="zh-CN" b="1" dirty="0"/>
                        <a:t>-</a:t>
                      </a:r>
                      <a:endParaRPr lang="zh-CN" altLang="en-US" b="1" dirty="0"/>
                    </a:p>
                  </a:txBody>
                  <a:tcPr/>
                </a:tc>
                <a:tc>
                  <a:txBody>
                    <a:bodyPr/>
                    <a:lstStyle/>
                    <a:p>
                      <a:pPr algn="ctr"/>
                      <a:r>
                        <a:rPr lang="en-US" altLang="zh-CN" b="1" dirty="0"/>
                        <a:t>4 388 968</a:t>
                      </a:r>
                      <a:endParaRPr lang="zh-CN" altLang="en-US" b="1" dirty="0"/>
                    </a:p>
                  </a:txBody>
                  <a:tcPr/>
                </a:tc>
                <a:tc>
                  <a:txBody>
                    <a:bodyPr/>
                    <a:lstStyle/>
                    <a:p>
                      <a:pPr algn="ctr"/>
                      <a:r>
                        <a:rPr lang="en-US" altLang="zh-CN" b="1" dirty="0"/>
                        <a:t>268 909</a:t>
                      </a:r>
                      <a:endParaRPr lang="zh-CN" altLang="en-US" b="1" dirty="0"/>
                    </a:p>
                  </a:txBody>
                  <a:tcPr/>
                </a:tc>
                <a:tc>
                  <a:txBody>
                    <a:bodyPr/>
                    <a:lstStyle/>
                    <a:p>
                      <a:pPr algn="ctr"/>
                      <a:r>
                        <a:rPr lang="en-US" altLang="zh-CN" b="1" dirty="0"/>
                        <a:t>16.32</a:t>
                      </a:r>
                      <a:endParaRPr lang="zh-CN" altLang="en-US" b="1" dirty="0"/>
                    </a:p>
                  </a:txBody>
                  <a:tcPr/>
                </a:tc>
                <a:extLst>
                  <a:ext uri="{0D108BD9-81ED-4DB2-BD59-A6C34878D82A}">
                    <a16:rowId xmlns:a16="http://schemas.microsoft.com/office/drawing/2014/main" val="253629525"/>
                  </a:ext>
                </a:extLst>
              </a:tr>
              <a:tr h="337472">
                <a:tc>
                  <a:txBody>
                    <a:bodyPr/>
                    <a:lstStyle/>
                    <a:p>
                      <a:pPr algn="ctr"/>
                      <a:r>
                        <a:rPr lang="en-US" altLang="zh-CN" b="1" dirty="0"/>
                        <a:t>s12</a:t>
                      </a:r>
                      <a:endParaRPr lang="zh-CN" altLang="en-US" b="1" dirty="0"/>
                    </a:p>
                  </a:txBody>
                  <a:tcPr/>
                </a:tc>
                <a:tc>
                  <a:txBody>
                    <a:bodyPr/>
                    <a:lstStyle/>
                    <a:p>
                      <a:pPr algn="ctr"/>
                      <a:r>
                        <a:rPr lang="en-US" altLang="zh-CN" b="1" dirty="0"/>
                        <a:t>-</a:t>
                      </a:r>
                      <a:endParaRPr lang="zh-CN" altLang="en-US" b="1" dirty="0"/>
                    </a:p>
                  </a:txBody>
                  <a:tcPr/>
                </a:tc>
                <a:tc>
                  <a:txBody>
                    <a:bodyPr/>
                    <a:lstStyle/>
                    <a:p>
                      <a:pPr algn="ctr"/>
                      <a:r>
                        <a:rPr lang="en-US" altLang="zh-CN" b="1" dirty="0"/>
                        <a:t>19 901 220</a:t>
                      </a:r>
                      <a:endParaRPr lang="zh-CN" altLang="en-US" b="1" dirty="0"/>
                    </a:p>
                  </a:txBody>
                  <a:tcPr/>
                </a:tc>
                <a:tc>
                  <a:txBody>
                    <a:bodyPr/>
                    <a:lstStyle/>
                    <a:p>
                      <a:pPr algn="ctr"/>
                      <a:r>
                        <a:rPr lang="en-US" altLang="zh-CN" b="1" dirty="0"/>
                        <a:t>802 488</a:t>
                      </a:r>
                      <a:endParaRPr lang="zh-CN" altLang="en-US" b="1" dirty="0"/>
                    </a:p>
                  </a:txBody>
                  <a:tcPr/>
                </a:tc>
                <a:tc>
                  <a:txBody>
                    <a:bodyPr/>
                    <a:lstStyle/>
                    <a:p>
                      <a:pPr algn="ctr"/>
                      <a:r>
                        <a:rPr lang="en-US" altLang="zh-CN" b="1" dirty="0">
                          <a:solidFill>
                            <a:srgbClr val="FF0000"/>
                          </a:solidFill>
                        </a:rPr>
                        <a:t>24.8</a:t>
                      </a:r>
                      <a:endParaRPr lang="zh-CN" altLang="en-US" b="1" dirty="0">
                        <a:solidFill>
                          <a:srgbClr val="FF0000"/>
                        </a:solidFill>
                      </a:endParaRPr>
                    </a:p>
                  </a:txBody>
                  <a:tcPr/>
                </a:tc>
                <a:extLst>
                  <a:ext uri="{0D108BD9-81ED-4DB2-BD59-A6C34878D82A}">
                    <a16:rowId xmlns:a16="http://schemas.microsoft.com/office/drawing/2014/main" val="92996766"/>
                  </a:ext>
                </a:extLst>
              </a:tr>
              <a:tr h="337472">
                <a:tc>
                  <a:txBody>
                    <a:bodyPr/>
                    <a:lstStyle/>
                    <a:p>
                      <a:pPr algn="ctr"/>
                      <a:r>
                        <a:rPr lang="en-US" altLang="zh-CN" b="1" dirty="0"/>
                        <a:t>d1</a:t>
                      </a:r>
                      <a:endParaRPr lang="zh-CN" altLang="en-US" b="1" dirty="0"/>
                    </a:p>
                  </a:txBody>
                  <a:tcPr/>
                </a:tc>
                <a:tc>
                  <a:txBody>
                    <a:bodyPr/>
                    <a:lstStyle/>
                    <a:p>
                      <a:pPr algn="ctr"/>
                      <a:r>
                        <a:rPr lang="en-US" altLang="zh-CN" b="1" dirty="0"/>
                        <a:t>523 596</a:t>
                      </a:r>
                      <a:endParaRPr lang="zh-CN" altLang="en-US" b="1" dirty="0"/>
                    </a:p>
                  </a:txBody>
                  <a:tcPr/>
                </a:tc>
                <a:tc>
                  <a:txBody>
                    <a:bodyPr/>
                    <a:lstStyle/>
                    <a:p>
                      <a:pPr algn="ctr"/>
                      <a:r>
                        <a:rPr lang="en-US" altLang="zh-CN" b="1" dirty="0"/>
                        <a:t>154 700</a:t>
                      </a:r>
                      <a:endParaRPr lang="zh-CN" altLang="en-US" b="1" dirty="0"/>
                    </a:p>
                  </a:txBody>
                  <a:tcPr/>
                </a:tc>
                <a:tc>
                  <a:txBody>
                    <a:bodyPr/>
                    <a:lstStyle/>
                    <a:p>
                      <a:pPr algn="ctr"/>
                      <a:r>
                        <a:rPr lang="en-US" altLang="zh-CN" b="1" dirty="0"/>
                        <a:t>1791</a:t>
                      </a:r>
                      <a:endParaRPr lang="zh-CN" altLang="en-US" b="1" dirty="0"/>
                    </a:p>
                  </a:txBody>
                  <a:tcPr/>
                </a:tc>
                <a:tc>
                  <a:txBody>
                    <a:bodyPr/>
                    <a:lstStyle/>
                    <a:p>
                      <a:pPr algn="ctr"/>
                      <a:r>
                        <a:rPr lang="en-US" altLang="zh-CN" b="1" dirty="0"/>
                        <a:t>86.38</a:t>
                      </a:r>
                      <a:endParaRPr lang="zh-CN" altLang="en-US" b="1" dirty="0"/>
                    </a:p>
                  </a:txBody>
                  <a:tcPr/>
                </a:tc>
                <a:extLst>
                  <a:ext uri="{0D108BD9-81ED-4DB2-BD59-A6C34878D82A}">
                    <a16:rowId xmlns:a16="http://schemas.microsoft.com/office/drawing/2014/main" val="3610913818"/>
                  </a:ext>
                </a:extLst>
              </a:tr>
              <a:tr h="337472">
                <a:tc>
                  <a:txBody>
                    <a:bodyPr/>
                    <a:lstStyle/>
                    <a:p>
                      <a:pPr algn="ctr"/>
                      <a:r>
                        <a:rPr lang="en-US" altLang="zh-CN" b="1" dirty="0"/>
                        <a:t>d3</a:t>
                      </a:r>
                      <a:endParaRPr lang="zh-CN" altLang="en-US" b="1" dirty="0"/>
                    </a:p>
                  </a:txBody>
                  <a:tcPr/>
                </a:tc>
                <a:tc>
                  <a:txBody>
                    <a:bodyPr/>
                    <a:lstStyle/>
                    <a:p>
                      <a:pPr algn="ctr"/>
                      <a:r>
                        <a:rPr lang="en-US" altLang="zh-CN" b="1" dirty="0"/>
                        <a:t>2 940 855</a:t>
                      </a:r>
                      <a:endParaRPr lang="zh-CN" altLang="en-US" b="1" dirty="0"/>
                    </a:p>
                  </a:txBody>
                  <a:tcPr/>
                </a:tc>
                <a:tc>
                  <a:txBody>
                    <a:bodyPr/>
                    <a:lstStyle/>
                    <a:p>
                      <a:pPr algn="ctr"/>
                      <a:r>
                        <a:rPr lang="en-US" altLang="zh-CN" b="1" dirty="0"/>
                        <a:t>2 775 780</a:t>
                      </a:r>
                      <a:endParaRPr lang="zh-CN" altLang="en-US" b="1" dirty="0"/>
                    </a:p>
                  </a:txBody>
                  <a:tcPr/>
                </a:tc>
                <a:tc>
                  <a:txBody>
                    <a:bodyPr/>
                    <a:lstStyle/>
                    <a:p>
                      <a:pPr algn="ctr"/>
                      <a:r>
                        <a:rPr lang="en-US" altLang="zh-CN" b="1" dirty="0"/>
                        <a:t>3466</a:t>
                      </a:r>
                      <a:endParaRPr lang="zh-CN" altLang="en-US" b="1" dirty="0"/>
                    </a:p>
                  </a:txBody>
                  <a:tcPr/>
                </a:tc>
                <a:tc>
                  <a:txBody>
                    <a:bodyPr/>
                    <a:lstStyle/>
                    <a:p>
                      <a:pPr algn="ctr"/>
                      <a:r>
                        <a:rPr lang="en-US" altLang="zh-CN" b="1" dirty="0"/>
                        <a:t>800.9</a:t>
                      </a:r>
                      <a:endParaRPr lang="zh-CN" altLang="en-US" b="1" dirty="0"/>
                    </a:p>
                  </a:txBody>
                  <a:tcPr/>
                </a:tc>
                <a:extLst>
                  <a:ext uri="{0D108BD9-81ED-4DB2-BD59-A6C34878D82A}">
                    <a16:rowId xmlns:a16="http://schemas.microsoft.com/office/drawing/2014/main" val="2554427032"/>
                  </a:ext>
                </a:extLst>
              </a:tr>
              <a:tr h="337472">
                <a:tc>
                  <a:txBody>
                    <a:bodyPr/>
                    <a:lstStyle/>
                    <a:p>
                      <a:pPr algn="ctr"/>
                      <a:r>
                        <a:rPr lang="en-US" altLang="zh-CN" b="1" dirty="0"/>
                        <a:t>d5</a:t>
                      </a:r>
                      <a:endParaRPr lang="zh-CN" altLang="en-US" b="1" dirty="0"/>
                    </a:p>
                  </a:txBody>
                  <a:tcPr/>
                </a:tc>
                <a:tc>
                  <a:txBody>
                    <a:bodyPr/>
                    <a:lstStyle/>
                    <a:p>
                      <a:pPr algn="ctr"/>
                      <a:r>
                        <a:rPr lang="en-US" altLang="zh-CN" b="1" dirty="0"/>
                        <a:t>11 654 385</a:t>
                      </a:r>
                      <a:endParaRPr lang="zh-CN" altLang="en-US" b="1" dirty="0"/>
                    </a:p>
                  </a:txBody>
                  <a:tcPr/>
                </a:tc>
                <a:tc>
                  <a:txBody>
                    <a:bodyPr/>
                    <a:lstStyle/>
                    <a:p>
                      <a:pPr algn="ctr"/>
                      <a:r>
                        <a:rPr lang="en-US" altLang="zh-CN" b="1" dirty="0"/>
                        <a:t>21 740 796</a:t>
                      </a:r>
                      <a:endParaRPr lang="zh-CN" altLang="en-US" b="1" dirty="0"/>
                    </a:p>
                  </a:txBody>
                  <a:tcPr/>
                </a:tc>
                <a:tc>
                  <a:txBody>
                    <a:bodyPr/>
                    <a:lstStyle/>
                    <a:p>
                      <a:pPr algn="ctr"/>
                      <a:r>
                        <a:rPr lang="en-US" altLang="zh-CN" b="1" dirty="0"/>
                        <a:t>7109</a:t>
                      </a:r>
                      <a:endParaRPr lang="zh-CN" altLang="en-US" b="1" dirty="0"/>
                    </a:p>
                  </a:txBody>
                  <a:tcPr/>
                </a:tc>
                <a:tc>
                  <a:txBody>
                    <a:bodyPr/>
                    <a:lstStyle/>
                    <a:p>
                      <a:pPr algn="ctr"/>
                      <a:r>
                        <a:rPr lang="en-US" altLang="zh-CN" b="1" dirty="0">
                          <a:solidFill>
                            <a:srgbClr val="FF0000"/>
                          </a:solidFill>
                        </a:rPr>
                        <a:t>3058</a:t>
                      </a:r>
                      <a:endParaRPr lang="zh-CN" altLang="en-US" b="1" dirty="0">
                        <a:solidFill>
                          <a:srgbClr val="FF0000"/>
                        </a:solidFill>
                      </a:endParaRPr>
                    </a:p>
                  </a:txBody>
                  <a:tcPr/>
                </a:tc>
                <a:extLst>
                  <a:ext uri="{0D108BD9-81ED-4DB2-BD59-A6C34878D82A}">
                    <a16:rowId xmlns:a16="http://schemas.microsoft.com/office/drawing/2014/main" val="4234363458"/>
                  </a:ext>
                </a:extLst>
              </a:tr>
            </a:tbl>
          </a:graphicData>
        </a:graphic>
      </p:graphicFrame>
      <p:sp>
        <p:nvSpPr>
          <p:cNvPr id="4" name="灯片编号占位符 3">
            <a:extLst>
              <a:ext uri="{FF2B5EF4-FFF2-40B4-BE49-F238E27FC236}">
                <a16:creationId xmlns:a16="http://schemas.microsoft.com/office/drawing/2014/main" id="{6559830A-3004-B9DD-0A73-FC942B5CE998}"/>
              </a:ext>
            </a:extLst>
          </p:cNvPr>
          <p:cNvSpPr>
            <a:spLocks noGrp="1"/>
          </p:cNvSpPr>
          <p:nvPr>
            <p:ph type="sldNum" sz="quarter" idx="12"/>
          </p:nvPr>
        </p:nvSpPr>
        <p:spPr/>
        <p:txBody>
          <a:bodyPr/>
          <a:lstStyle/>
          <a:p>
            <a:fld id="{97E2B898-AB33-4DD0-B9F0-873FD2F15E2F}" type="slidenum">
              <a:rPr lang="zh-CN" altLang="en-US" smtClean="0"/>
              <a:t>15</a:t>
            </a:fld>
            <a:endParaRPr lang="zh-CN" altLang="en-US"/>
          </a:p>
        </p:txBody>
      </p:sp>
    </p:spTree>
    <p:extLst>
      <p:ext uri="{BB962C8B-B14F-4D97-AF65-F5344CB8AC3E}">
        <p14:creationId xmlns:p14="http://schemas.microsoft.com/office/powerpoint/2010/main" val="20225058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44EF3A-7D69-B2F1-6AB2-84D2562559E4}"/>
            </a:ext>
          </a:extLst>
        </p:cNvPr>
        <p:cNvGrpSpPr/>
        <p:nvPr/>
      </p:nvGrpSpPr>
      <p:grpSpPr>
        <a:xfrm>
          <a:off x="0" y="0"/>
          <a:ext cx="0" cy="0"/>
          <a:chOff x="0" y="0"/>
          <a:chExt cx="0" cy="0"/>
        </a:xfrm>
      </p:grpSpPr>
      <p:pic>
        <p:nvPicPr>
          <p:cNvPr id="7170" name="Picture 2">
            <a:extLst>
              <a:ext uri="{FF2B5EF4-FFF2-40B4-BE49-F238E27FC236}">
                <a16:creationId xmlns:a16="http://schemas.microsoft.com/office/drawing/2014/main" id="{028FB8E7-E3EE-8CBE-6C45-41B6ABD8AE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34694" y="1329070"/>
            <a:ext cx="4540102" cy="4540102"/>
          </a:xfrm>
          <a:prstGeom prst="rect">
            <a:avLst/>
          </a:prstGeom>
          <a:noFill/>
          <a:extLst>
            <a:ext uri="{909E8E84-426E-40DD-AFC4-6F175D3DCCD1}">
              <a14:hiddenFill xmlns:a14="http://schemas.microsoft.com/office/drawing/2010/main">
                <a:solidFill>
                  <a:srgbClr val="FFFFFF"/>
                </a:solidFill>
              </a14:hiddenFill>
            </a:ext>
          </a:extLst>
        </p:spPr>
      </p:pic>
      <p:sp>
        <p:nvSpPr>
          <p:cNvPr id="2" name="标题 1">
            <a:extLst>
              <a:ext uri="{FF2B5EF4-FFF2-40B4-BE49-F238E27FC236}">
                <a16:creationId xmlns:a16="http://schemas.microsoft.com/office/drawing/2014/main" id="{C650C652-F598-6DBD-A7F7-387914783DA6}"/>
              </a:ext>
            </a:extLst>
          </p:cNvPr>
          <p:cNvSpPr>
            <a:spLocks noGrp="1"/>
          </p:cNvSpPr>
          <p:nvPr>
            <p:ph type="title"/>
          </p:nvPr>
        </p:nvSpPr>
        <p:spPr/>
        <p:txBody>
          <a:bodyPr/>
          <a:lstStyle/>
          <a:p>
            <a:r>
              <a:rPr lang="en-US" altLang="zh-CN" dirty="0">
                <a:latin typeface="Times New Roman" panose="02020603050405020304" pitchFamily="18" charset="0"/>
                <a:cs typeface="Times New Roman" panose="02020603050405020304" pitchFamily="18" charset="0"/>
              </a:rPr>
              <a:t>Scalability</a:t>
            </a:r>
            <a:endParaRPr lang="zh-CN" altLang="en-US" dirty="0">
              <a:latin typeface="Times New Roman" panose="02020603050405020304" pitchFamily="18" charset="0"/>
              <a:cs typeface="Times New Roman" panose="02020603050405020304" pitchFamily="18" charset="0"/>
            </a:endParaRPr>
          </a:p>
        </p:txBody>
      </p:sp>
      <p:graphicFrame>
        <p:nvGraphicFramePr>
          <p:cNvPr id="3" name="表格 2">
            <a:extLst>
              <a:ext uri="{FF2B5EF4-FFF2-40B4-BE49-F238E27FC236}">
                <a16:creationId xmlns:a16="http://schemas.microsoft.com/office/drawing/2014/main" id="{D872D401-DAD2-4C54-CDD1-D71617F9E1AA}"/>
              </a:ext>
            </a:extLst>
          </p:cNvPr>
          <p:cNvGraphicFramePr>
            <a:graphicFrameLocks noGrp="1"/>
          </p:cNvGraphicFramePr>
          <p:nvPr>
            <p:extLst>
              <p:ext uri="{D42A27DB-BD31-4B8C-83A1-F6EECF244321}">
                <p14:modId xmlns:p14="http://schemas.microsoft.com/office/powerpoint/2010/main" val="1135411352"/>
              </p:ext>
            </p:extLst>
          </p:nvPr>
        </p:nvGraphicFramePr>
        <p:xfrm>
          <a:off x="838200" y="2118323"/>
          <a:ext cx="6458728" cy="3750849"/>
        </p:xfrm>
        <a:graphic>
          <a:graphicData uri="http://schemas.openxmlformats.org/drawingml/2006/table">
            <a:tbl>
              <a:tblPr firstRow="1" bandRow="1">
                <a:tableStyleId>{5C22544A-7EE6-4342-B048-85BDC9FD1C3A}</a:tableStyleId>
              </a:tblPr>
              <a:tblGrid>
                <a:gridCol w="1614682">
                  <a:extLst>
                    <a:ext uri="{9D8B030D-6E8A-4147-A177-3AD203B41FA5}">
                      <a16:colId xmlns:a16="http://schemas.microsoft.com/office/drawing/2014/main" val="4183709041"/>
                    </a:ext>
                  </a:extLst>
                </a:gridCol>
                <a:gridCol w="1614682">
                  <a:extLst>
                    <a:ext uri="{9D8B030D-6E8A-4147-A177-3AD203B41FA5}">
                      <a16:colId xmlns:a16="http://schemas.microsoft.com/office/drawing/2014/main" val="2334176402"/>
                    </a:ext>
                  </a:extLst>
                </a:gridCol>
                <a:gridCol w="1614682">
                  <a:extLst>
                    <a:ext uri="{9D8B030D-6E8A-4147-A177-3AD203B41FA5}">
                      <a16:colId xmlns:a16="http://schemas.microsoft.com/office/drawing/2014/main" val="3240161660"/>
                    </a:ext>
                  </a:extLst>
                </a:gridCol>
                <a:gridCol w="1614682">
                  <a:extLst>
                    <a:ext uri="{9D8B030D-6E8A-4147-A177-3AD203B41FA5}">
                      <a16:colId xmlns:a16="http://schemas.microsoft.com/office/drawing/2014/main" val="187333727"/>
                    </a:ext>
                  </a:extLst>
                </a:gridCol>
              </a:tblGrid>
              <a:tr h="416761">
                <a:tc>
                  <a:txBody>
                    <a:bodyPr/>
                    <a:lstStyle/>
                    <a:p>
                      <a:pPr algn="ctr"/>
                      <a:r>
                        <a:rPr lang="en-US" altLang="zh-CN" b="1" dirty="0"/>
                        <a:t>Integrals</a:t>
                      </a:r>
                      <a:endParaRPr lang="zh-CN" altLang="en-US" b="1" dirty="0"/>
                    </a:p>
                  </a:txBody>
                  <a:tcPr/>
                </a:tc>
                <a:tc>
                  <a:txBody>
                    <a:bodyPr/>
                    <a:lstStyle/>
                    <a:p>
                      <a:pPr algn="ctr"/>
                      <a:r>
                        <a:rPr lang="en-US" altLang="zh-CN" b="1" dirty="0"/>
                        <a:t>Improved</a:t>
                      </a:r>
                      <a:endParaRPr lang="zh-CN" altLang="en-US" b="1" dirty="0"/>
                    </a:p>
                  </a:txBody>
                  <a:tcPr/>
                </a:tc>
                <a:tc>
                  <a:txBody>
                    <a:bodyPr/>
                    <a:lstStyle/>
                    <a:p>
                      <a:pPr algn="ctr"/>
                      <a:r>
                        <a:rPr lang="en-US" altLang="zh-CN" b="1" dirty="0"/>
                        <a:t>Priority</a:t>
                      </a:r>
                      <a:endParaRPr lang="zh-CN" altLang="en-US" b="1" dirty="0"/>
                    </a:p>
                  </a:txBody>
                  <a:tcPr/>
                </a:tc>
                <a:tc>
                  <a:txBody>
                    <a:bodyPr/>
                    <a:lstStyle/>
                    <a:p>
                      <a:pPr algn="ctr"/>
                      <a:r>
                        <a:rPr lang="en-US" altLang="zh-CN" b="1" dirty="0"/>
                        <a:t>Ratio</a:t>
                      </a:r>
                      <a:endParaRPr lang="zh-CN" altLang="en-US" b="1" dirty="0"/>
                    </a:p>
                  </a:txBody>
                  <a:tcPr/>
                </a:tc>
                <a:extLst>
                  <a:ext uri="{0D108BD9-81ED-4DB2-BD59-A6C34878D82A}">
                    <a16:rowId xmlns:a16="http://schemas.microsoft.com/office/drawing/2014/main" val="2256019304"/>
                  </a:ext>
                </a:extLst>
              </a:tr>
              <a:tr h="416761">
                <a:tc>
                  <a:txBody>
                    <a:bodyPr/>
                    <a:lstStyle/>
                    <a:p>
                      <a:pPr algn="ctr"/>
                      <a:r>
                        <a:rPr lang="en-US" altLang="zh-CN" b="1" dirty="0"/>
                        <a:t>s2</a:t>
                      </a:r>
                      <a:endParaRPr lang="zh-CN" altLang="en-US" b="1" dirty="0"/>
                    </a:p>
                  </a:txBody>
                  <a:tcPr/>
                </a:tc>
                <a:tc>
                  <a:txBody>
                    <a:bodyPr/>
                    <a:lstStyle/>
                    <a:p>
                      <a:pPr algn="ctr"/>
                      <a:r>
                        <a:rPr lang="en-US" altLang="zh-CN" b="1" dirty="0"/>
                        <a:t>34 755</a:t>
                      </a:r>
                      <a:endParaRPr lang="zh-CN" altLang="en-US" b="1" dirty="0"/>
                    </a:p>
                  </a:txBody>
                  <a:tcPr/>
                </a:tc>
                <a:tc>
                  <a:txBody>
                    <a:bodyPr/>
                    <a:lstStyle/>
                    <a:p>
                      <a:pPr algn="ctr"/>
                      <a:r>
                        <a:rPr lang="en-US" altLang="zh-CN" b="1" dirty="0"/>
                        <a:t>34 755</a:t>
                      </a:r>
                      <a:endParaRPr lang="zh-CN" altLang="en-US" b="1" dirty="0"/>
                    </a:p>
                  </a:txBody>
                  <a:tcPr/>
                </a:tc>
                <a:tc>
                  <a:txBody>
                    <a:bodyPr/>
                    <a:lstStyle/>
                    <a:p>
                      <a:pPr algn="ctr"/>
                      <a:r>
                        <a:rPr lang="en-US" altLang="zh-CN" b="1" dirty="0"/>
                        <a:t>1</a:t>
                      </a:r>
                      <a:endParaRPr lang="zh-CN" altLang="en-US" b="1" dirty="0"/>
                    </a:p>
                  </a:txBody>
                  <a:tcPr/>
                </a:tc>
                <a:extLst>
                  <a:ext uri="{0D108BD9-81ED-4DB2-BD59-A6C34878D82A}">
                    <a16:rowId xmlns:a16="http://schemas.microsoft.com/office/drawing/2014/main" val="1129091326"/>
                  </a:ext>
                </a:extLst>
              </a:tr>
              <a:tr h="416761">
                <a:tc>
                  <a:txBody>
                    <a:bodyPr/>
                    <a:lstStyle/>
                    <a:p>
                      <a:pPr algn="ctr"/>
                      <a:r>
                        <a:rPr lang="en-US" altLang="zh-CN" b="1" dirty="0"/>
                        <a:t>s3</a:t>
                      </a:r>
                      <a:endParaRPr lang="zh-CN" altLang="en-US" b="1" dirty="0"/>
                    </a:p>
                  </a:txBody>
                  <a:tcPr/>
                </a:tc>
                <a:tc>
                  <a:txBody>
                    <a:bodyPr/>
                    <a:lstStyle/>
                    <a:p>
                      <a:pPr algn="ctr"/>
                      <a:r>
                        <a:rPr lang="en-US" altLang="zh-CN" b="1" dirty="0"/>
                        <a:t>34 755</a:t>
                      </a:r>
                      <a:endParaRPr lang="zh-CN" altLang="en-US" b="1" dirty="0"/>
                    </a:p>
                  </a:txBody>
                  <a:tcPr/>
                </a:tc>
                <a:tc>
                  <a:txBody>
                    <a:bodyPr/>
                    <a:lstStyle/>
                    <a:p>
                      <a:pPr algn="ctr"/>
                      <a:r>
                        <a:rPr lang="en-US" altLang="zh-CN" b="1" dirty="0"/>
                        <a:t>34 755</a:t>
                      </a:r>
                      <a:endParaRPr lang="zh-CN" altLang="en-US" b="1" dirty="0"/>
                    </a:p>
                  </a:txBody>
                  <a:tcPr/>
                </a:tc>
                <a:tc>
                  <a:txBody>
                    <a:bodyPr/>
                    <a:lstStyle/>
                    <a:p>
                      <a:pPr algn="ctr"/>
                      <a:r>
                        <a:rPr lang="en-US" altLang="zh-CN" b="1" dirty="0"/>
                        <a:t>1</a:t>
                      </a:r>
                      <a:endParaRPr lang="zh-CN" altLang="en-US" b="1" dirty="0"/>
                    </a:p>
                  </a:txBody>
                  <a:tcPr/>
                </a:tc>
                <a:extLst>
                  <a:ext uri="{0D108BD9-81ED-4DB2-BD59-A6C34878D82A}">
                    <a16:rowId xmlns:a16="http://schemas.microsoft.com/office/drawing/2014/main" val="2422380365"/>
                  </a:ext>
                </a:extLst>
              </a:tr>
              <a:tr h="416761">
                <a:tc>
                  <a:txBody>
                    <a:bodyPr/>
                    <a:lstStyle/>
                    <a:p>
                      <a:pPr algn="ctr"/>
                      <a:r>
                        <a:rPr lang="en-US" altLang="zh-CN" b="1" dirty="0"/>
                        <a:t>s4</a:t>
                      </a:r>
                      <a:endParaRPr lang="zh-CN" altLang="en-US" b="1" dirty="0"/>
                    </a:p>
                  </a:txBody>
                  <a:tcPr/>
                </a:tc>
                <a:tc>
                  <a:txBody>
                    <a:bodyPr/>
                    <a:lstStyle/>
                    <a:p>
                      <a:pPr algn="ctr"/>
                      <a:r>
                        <a:rPr lang="en-US" altLang="zh-CN" b="1" dirty="0"/>
                        <a:t>59 157</a:t>
                      </a:r>
                      <a:endParaRPr lang="zh-CN" altLang="en-US" b="1" dirty="0"/>
                    </a:p>
                  </a:txBody>
                  <a:tcPr/>
                </a:tc>
                <a:tc>
                  <a:txBody>
                    <a:bodyPr/>
                    <a:lstStyle/>
                    <a:p>
                      <a:pPr algn="ctr"/>
                      <a:r>
                        <a:rPr lang="en-US" altLang="zh-CN" b="1" dirty="0"/>
                        <a:t>59 157</a:t>
                      </a:r>
                      <a:endParaRPr lang="zh-CN" altLang="en-US" b="1" dirty="0"/>
                    </a:p>
                  </a:txBody>
                  <a:tcPr/>
                </a:tc>
                <a:tc>
                  <a:txBody>
                    <a:bodyPr/>
                    <a:lstStyle/>
                    <a:p>
                      <a:pPr algn="ctr"/>
                      <a:r>
                        <a:rPr lang="en-US" altLang="zh-CN" b="1" dirty="0"/>
                        <a:t>1</a:t>
                      </a:r>
                      <a:endParaRPr lang="zh-CN" altLang="en-US" b="1" dirty="0"/>
                    </a:p>
                  </a:txBody>
                  <a:tcPr/>
                </a:tc>
                <a:extLst>
                  <a:ext uri="{0D108BD9-81ED-4DB2-BD59-A6C34878D82A}">
                    <a16:rowId xmlns:a16="http://schemas.microsoft.com/office/drawing/2014/main" val="1764296850"/>
                  </a:ext>
                </a:extLst>
              </a:tr>
              <a:tr h="416761">
                <a:tc>
                  <a:txBody>
                    <a:bodyPr/>
                    <a:lstStyle/>
                    <a:p>
                      <a:pPr algn="ctr"/>
                      <a:r>
                        <a:rPr lang="en-US" altLang="zh-CN" b="1" dirty="0"/>
                        <a:t>s5</a:t>
                      </a:r>
                      <a:endParaRPr lang="zh-CN" altLang="en-US" b="1" dirty="0"/>
                    </a:p>
                  </a:txBody>
                  <a:tcPr/>
                </a:tc>
                <a:tc>
                  <a:txBody>
                    <a:bodyPr/>
                    <a:lstStyle/>
                    <a:p>
                      <a:pPr algn="ctr"/>
                      <a:r>
                        <a:rPr lang="en-US" altLang="zh-CN" b="1" dirty="0"/>
                        <a:t>160 377</a:t>
                      </a:r>
                      <a:endParaRPr lang="zh-CN" altLang="en-US" b="1" dirty="0"/>
                    </a:p>
                  </a:txBody>
                  <a:tcPr/>
                </a:tc>
                <a:tc>
                  <a:txBody>
                    <a:bodyPr/>
                    <a:lstStyle/>
                    <a:p>
                      <a:pPr algn="ctr"/>
                      <a:r>
                        <a:rPr lang="en-US" altLang="zh-CN" b="1" dirty="0"/>
                        <a:t>160 377</a:t>
                      </a:r>
                      <a:endParaRPr lang="zh-CN" altLang="en-US" b="1" dirty="0"/>
                    </a:p>
                  </a:txBody>
                  <a:tcPr/>
                </a:tc>
                <a:tc>
                  <a:txBody>
                    <a:bodyPr/>
                    <a:lstStyle/>
                    <a:p>
                      <a:pPr algn="ctr"/>
                      <a:r>
                        <a:rPr lang="en-US" altLang="zh-CN" b="1" dirty="0"/>
                        <a:t>1</a:t>
                      </a:r>
                      <a:endParaRPr lang="zh-CN" altLang="en-US" b="1" dirty="0"/>
                    </a:p>
                  </a:txBody>
                  <a:tcPr/>
                </a:tc>
                <a:extLst>
                  <a:ext uri="{0D108BD9-81ED-4DB2-BD59-A6C34878D82A}">
                    <a16:rowId xmlns:a16="http://schemas.microsoft.com/office/drawing/2014/main" val="565491387"/>
                  </a:ext>
                </a:extLst>
              </a:tr>
              <a:tr h="416761">
                <a:tc>
                  <a:txBody>
                    <a:bodyPr/>
                    <a:lstStyle/>
                    <a:p>
                      <a:pPr algn="ctr"/>
                      <a:r>
                        <a:rPr lang="en-US" altLang="zh-CN" b="1" dirty="0"/>
                        <a:t>s6</a:t>
                      </a:r>
                      <a:endParaRPr lang="zh-CN" altLang="en-US" b="1" dirty="0"/>
                    </a:p>
                  </a:txBody>
                  <a:tcPr/>
                </a:tc>
                <a:tc>
                  <a:txBody>
                    <a:bodyPr/>
                    <a:lstStyle/>
                    <a:p>
                      <a:pPr algn="ctr"/>
                      <a:r>
                        <a:rPr lang="en-US" altLang="zh-CN" b="1" dirty="0"/>
                        <a:t>492 401</a:t>
                      </a:r>
                      <a:endParaRPr lang="zh-CN" altLang="en-US" b="1" dirty="0"/>
                    </a:p>
                  </a:txBody>
                  <a:tcPr/>
                </a:tc>
                <a:tc>
                  <a:txBody>
                    <a:bodyPr/>
                    <a:lstStyle/>
                    <a:p>
                      <a:pPr algn="ctr"/>
                      <a:r>
                        <a:rPr lang="en-US" altLang="zh-CN" b="1" dirty="0"/>
                        <a:t>93 297</a:t>
                      </a:r>
                      <a:endParaRPr lang="zh-CN" altLang="en-US" b="1" dirty="0"/>
                    </a:p>
                  </a:txBody>
                  <a:tcPr/>
                </a:tc>
                <a:tc>
                  <a:txBody>
                    <a:bodyPr/>
                    <a:lstStyle/>
                    <a:p>
                      <a:pPr algn="ctr"/>
                      <a:r>
                        <a:rPr lang="en-US" altLang="zh-CN" b="1" dirty="0">
                          <a:solidFill>
                            <a:srgbClr val="FF0000"/>
                          </a:solidFill>
                        </a:rPr>
                        <a:t>5.3</a:t>
                      </a:r>
                      <a:endParaRPr lang="zh-CN" altLang="en-US" b="1" dirty="0">
                        <a:solidFill>
                          <a:srgbClr val="FF0000"/>
                        </a:solidFill>
                      </a:endParaRPr>
                    </a:p>
                  </a:txBody>
                  <a:tcPr/>
                </a:tc>
                <a:extLst>
                  <a:ext uri="{0D108BD9-81ED-4DB2-BD59-A6C34878D82A}">
                    <a16:rowId xmlns:a16="http://schemas.microsoft.com/office/drawing/2014/main" val="40260560"/>
                  </a:ext>
                </a:extLst>
              </a:tr>
              <a:tr h="416761">
                <a:tc>
                  <a:txBody>
                    <a:bodyPr/>
                    <a:lstStyle/>
                    <a:p>
                      <a:pPr algn="ctr"/>
                      <a:r>
                        <a:rPr lang="en-US" altLang="zh-CN" b="1" dirty="0"/>
                        <a:t>d2</a:t>
                      </a:r>
                      <a:endParaRPr lang="zh-CN" altLang="en-US" b="1" dirty="0"/>
                    </a:p>
                  </a:txBody>
                  <a:tcPr/>
                </a:tc>
                <a:tc>
                  <a:txBody>
                    <a:bodyPr/>
                    <a:lstStyle/>
                    <a:p>
                      <a:pPr algn="ctr"/>
                      <a:r>
                        <a:rPr lang="en-US" altLang="zh-CN" b="1" dirty="0"/>
                        <a:t>598 428</a:t>
                      </a:r>
                      <a:endParaRPr lang="zh-CN" altLang="en-US" b="1" dirty="0"/>
                    </a:p>
                  </a:txBody>
                  <a:tcPr/>
                </a:tc>
                <a:tc>
                  <a:txBody>
                    <a:bodyPr/>
                    <a:lstStyle/>
                    <a:p>
                      <a:pPr algn="ctr"/>
                      <a:r>
                        <a:rPr lang="en-US" altLang="zh-CN" b="1" dirty="0"/>
                        <a:t>1337</a:t>
                      </a:r>
                      <a:endParaRPr lang="zh-CN" altLang="en-US" b="1" dirty="0"/>
                    </a:p>
                  </a:txBody>
                  <a:tcPr/>
                </a:tc>
                <a:tc>
                  <a:txBody>
                    <a:bodyPr/>
                    <a:lstStyle/>
                    <a:p>
                      <a:pPr algn="ctr"/>
                      <a:r>
                        <a:rPr lang="en-US" altLang="zh-CN" b="1" dirty="0"/>
                        <a:t>447.59</a:t>
                      </a:r>
                      <a:endParaRPr lang="zh-CN" altLang="en-US" b="1" dirty="0"/>
                    </a:p>
                  </a:txBody>
                  <a:tcPr/>
                </a:tc>
                <a:extLst>
                  <a:ext uri="{0D108BD9-81ED-4DB2-BD59-A6C34878D82A}">
                    <a16:rowId xmlns:a16="http://schemas.microsoft.com/office/drawing/2014/main" val="3610913818"/>
                  </a:ext>
                </a:extLst>
              </a:tr>
              <a:tr h="416761">
                <a:tc>
                  <a:txBody>
                    <a:bodyPr/>
                    <a:lstStyle/>
                    <a:p>
                      <a:pPr algn="ctr"/>
                      <a:r>
                        <a:rPr lang="en-US" altLang="zh-CN" b="1" dirty="0"/>
                        <a:t>d4</a:t>
                      </a:r>
                      <a:endParaRPr lang="zh-CN" altLang="en-US" b="1" dirty="0"/>
                    </a:p>
                  </a:txBody>
                  <a:tcPr/>
                </a:tc>
                <a:tc>
                  <a:txBody>
                    <a:bodyPr/>
                    <a:lstStyle/>
                    <a:p>
                      <a:pPr algn="ctr"/>
                      <a:r>
                        <a:rPr lang="en-US" altLang="zh-CN" b="1" dirty="0"/>
                        <a:t>4 779 738</a:t>
                      </a:r>
                      <a:endParaRPr lang="zh-CN" altLang="en-US" b="1" dirty="0"/>
                    </a:p>
                  </a:txBody>
                  <a:tcPr/>
                </a:tc>
                <a:tc>
                  <a:txBody>
                    <a:bodyPr/>
                    <a:lstStyle/>
                    <a:p>
                      <a:pPr algn="ctr"/>
                      <a:r>
                        <a:rPr lang="en-US" altLang="zh-CN" b="1" dirty="0"/>
                        <a:t>4709</a:t>
                      </a:r>
                      <a:endParaRPr lang="zh-CN" altLang="en-US" b="1" dirty="0"/>
                    </a:p>
                  </a:txBody>
                  <a:tcPr/>
                </a:tc>
                <a:tc>
                  <a:txBody>
                    <a:bodyPr/>
                    <a:lstStyle/>
                    <a:p>
                      <a:pPr algn="ctr"/>
                      <a:r>
                        <a:rPr lang="en-US" altLang="zh-CN" b="1" dirty="0"/>
                        <a:t>1015.02</a:t>
                      </a:r>
                      <a:endParaRPr lang="zh-CN" altLang="en-US" b="1" dirty="0"/>
                    </a:p>
                  </a:txBody>
                  <a:tcPr/>
                </a:tc>
                <a:extLst>
                  <a:ext uri="{0D108BD9-81ED-4DB2-BD59-A6C34878D82A}">
                    <a16:rowId xmlns:a16="http://schemas.microsoft.com/office/drawing/2014/main" val="2554427032"/>
                  </a:ext>
                </a:extLst>
              </a:tr>
              <a:tr h="416761">
                <a:tc>
                  <a:txBody>
                    <a:bodyPr/>
                    <a:lstStyle/>
                    <a:p>
                      <a:pPr algn="ctr"/>
                      <a:r>
                        <a:rPr lang="en-US" altLang="zh-CN" b="1" dirty="0"/>
                        <a:t>d5</a:t>
                      </a:r>
                      <a:endParaRPr lang="zh-CN" altLang="en-US" b="1" dirty="0"/>
                    </a:p>
                  </a:txBody>
                  <a:tcPr/>
                </a:tc>
                <a:tc>
                  <a:txBody>
                    <a:bodyPr/>
                    <a:lstStyle/>
                    <a:p>
                      <a:pPr algn="ctr"/>
                      <a:r>
                        <a:rPr lang="en-US" altLang="zh-CN" b="1" dirty="0"/>
                        <a:t>11 519 163</a:t>
                      </a:r>
                      <a:endParaRPr lang="zh-CN" altLang="en-US" b="1" dirty="0"/>
                    </a:p>
                  </a:txBody>
                  <a:tcPr/>
                </a:tc>
                <a:tc>
                  <a:txBody>
                    <a:bodyPr/>
                    <a:lstStyle/>
                    <a:p>
                      <a:pPr algn="ctr"/>
                      <a:r>
                        <a:rPr lang="en-US" altLang="zh-CN" b="1" dirty="0"/>
                        <a:t>10 859</a:t>
                      </a:r>
                      <a:endParaRPr lang="zh-CN" altLang="en-US" b="1" dirty="0"/>
                    </a:p>
                  </a:txBody>
                  <a:tcPr/>
                </a:tc>
                <a:tc>
                  <a:txBody>
                    <a:bodyPr/>
                    <a:lstStyle/>
                    <a:p>
                      <a:pPr algn="ctr"/>
                      <a:r>
                        <a:rPr lang="en-US" altLang="zh-CN" b="1" dirty="0">
                          <a:solidFill>
                            <a:srgbClr val="FF0000"/>
                          </a:solidFill>
                        </a:rPr>
                        <a:t>1060</a:t>
                      </a:r>
                      <a:endParaRPr lang="zh-CN" altLang="en-US" b="1" dirty="0">
                        <a:solidFill>
                          <a:srgbClr val="FF0000"/>
                        </a:solidFill>
                      </a:endParaRPr>
                    </a:p>
                  </a:txBody>
                  <a:tcPr/>
                </a:tc>
                <a:extLst>
                  <a:ext uri="{0D108BD9-81ED-4DB2-BD59-A6C34878D82A}">
                    <a16:rowId xmlns:a16="http://schemas.microsoft.com/office/drawing/2014/main" val="4234363458"/>
                  </a:ext>
                </a:extLst>
              </a:tr>
            </a:tbl>
          </a:graphicData>
        </a:graphic>
      </p:graphicFrame>
      <p:sp>
        <p:nvSpPr>
          <p:cNvPr id="4" name="灯片编号占位符 3">
            <a:extLst>
              <a:ext uri="{FF2B5EF4-FFF2-40B4-BE49-F238E27FC236}">
                <a16:creationId xmlns:a16="http://schemas.microsoft.com/office/drawing/2014/main" id="{C630C3FC-9D34-F5E6-6C7C-8AF9C964D9F0}"/>
              </a:ext>
            </a:extLst>
          </p:cNvPr>
          <p:cNvSpPr>
            <a:spLocks noGrp="1"/>
          </p:cNvSpPr>
          <p:nvPr>
            <p:ph type="sldNum" sz="quarter" idx="12"/>
          </p:nvPr>
        </p:nvSpPr>
        <p:spPr/>
        <p:txBody>
          <a:bodyPr/>
          <a:lstStyle/>
          <a:p>
            <a:fld id="{97E2B898-AB33-4DD0-B9F0-873FD2F15E2F}" type="slidenum">
              <a:rPr lang="zh-CN" altLang="en-US" smtClean="0"/>
              <a:t>16</a:t>
            </a:fld>
            <a:endParaRPr lang="zh-CN" altLang="en-US"/>
          </a:p>
        </p:txBody>
      </p:sp>
    </p:spTree>
    <p:extLst>
      <p:ext uri="{BB962C8B-B14F-4D97-AF65-F5344CB8AC3E}">
        <p14:creationId xmlns:p14="http://schemas.microsoft.com/office/powerpoint/2010/main" val="31641643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6537625-A6ED-0506-CB0A-A0941C8799AD}"/>
              </a:ext>
            </a:extLst>
          </p:cNvPr>
          <p:cNvSpPr>
            <a:spLocks noGrp="1"/>
          </p:cNvSpPr>
          <p:nvPr>
            <p:ph type="title"/>
          </p:nvPr>
        </p:nvSpPr>
        <p:spPr/>
        <p:txBody>
          <a:bodyPr/>
          <a:lstStyle/>
          <a:p>
            <a:r>
              <a:rPr lang="en-US" altLang="zh-CN" dirty="0">
                <a:latin typeface="Times New Roman" panose="02020603050405020304" pitchFamily="18" charset="0"/>
                <a:cs typeface="Times New Roman" panose="02020603050405020304" pitchFamily="18" charset="0"/>
              </a:rPr>
              <a:t>Take Home Message</a:t>
            </a:r>
            <a:endParaRPr lang="zh-CN" altLang="en-US" dirty="0">
              <a:latin typeface="Times New Roman" panose="02020603050405020304" pitchFamily="18" charset="0"/>
              <a:cs typeface="Times New Roman" panose="02020603050405020304" pitchFamily="18" charset="0"/>
            </a:endParaRPr>
          </a:p>
        </p:txBody>
      </p:sp>
      <p:sp>
        <p:nvSpPr>
          <p:cNvPr id="3" name="内容占位符 2">
            <a:extLst>
              <a:ext uri="{FF2B5EF4-FFF2-40B4-BE49-F238E27FC236}">
                <a16:creationId xmlns:a16="http://schemas.microsoft.com/office/drawing/2014/main" id="{2E82E22F-4EF6-9712-71BB-40736A8E0B6F}"/>
              </a:ext>
            </a:extLst>
          </p:cNvPr>
          <p:cNvSpPr>
            <a:spLocks noGrp="1"/>
          </p:cNvSpPr>
          <p:nvPr>
            <p:ph idx="1"/>
          </p:nvPr>
        </p:nvSpPr>
        <p:spPr/>
        <p:txBody>
          <a:bodyPr>
            <a:normAutofit/>
          </a:bodyPr>
          <a:lstStyle/>
          <a:p>
            <a:r>
              <a:rPr lang="en-US" altLang="zh-CN" b="0" i="0" dirty="0">
                <a:solidFill>
                  <a:srgbClr val="060607"/>
                </a:solidFill>
                <a:effectLst/>
                <a:latin typeface="-apple-system"/>
              </a:rPr>
              <a:t>an </a:t>
            </a:r>
            <a:r>
              <a:rPr lang="en-US" altLang="zh-CN" b="0" i="0" dirty="0">
                <a:solidFill>
                  <a:srgbClr val="FF0000"/>
                </a:solidFill>
                <a:effectLst/>
                <a:latin typeface="-apple-system"/>
              </a:rPr>
              <a:t>AI-assist explainable </a:t>
            </a:r>
            <a:r>
              <a:rPr lang="en-US" altLang="zh-CN" b="0" i="0" dirty="0">
                <a:solidFill>
                  <a:srgbClr val="060607"/>
                </a:solidFill>
                <a:effectLst/>
                <a:latin typeface="-apple-system"/>
              </a:rPr>
              <a:t>method to solve heuristic theoretical problems</a:t>
            </a:r>
          </a:p>
          <a:p>
            <a:endParaRPr lang="en-US" altLang="zh-CN" dirty="0"/>
          </a:p>
          <a:p>
            <a:r>
              <a:rPr lang="en-US" altLang="zh-CN" b="0" i="0" dirty="0">
                <a:solidFill>
                  <a:srgbClr val="060607"/>
                </a:solidFill>
                <a:effectLst/>
                <a:latin typeface="-apple-system"/>
              </a:rPr>
              <a:t>identified an </a:t>
            </a:r>
            <a:r>
              <a:rPr lang="en-US" altLang="zh-CN" b="0" i="0" dirty="0">
                <a:solidFill>
                  <a:srgbClr val="FF0000"/>
                </a:solidFill>
                <a:effectLst/>
                <a:latin typeface="-apple-system"/>
              </a:rPr>
              <a:t>optimal priority function </a:t>
            </a:r>
            <a:r>
              <a:rPr lang="en-US" altLang="zh-CN" b="0" i="0" dirty="0">
                <a:solidFill>
                  <a:srgbClr val="060607"/>
                </a:solidFill>
                <a:effectLst/>
                <a:latin typeface="-apple-system"/>
              </a:rPr>
              <a:t>that reduces the number of required seeding integrals by up to 3058x.</a:t>
            </a:r>
          </a:p>
          <a:p>
            <a:endParaRPr lang="en-US" altLang="zh-CN" dirty="0">
              <a:solidFill>
                <a:srgbClr val="060607"/>
              </a:solidFill>
              <a:latin typeface="-apple-system"/>
            </a:endParaRPr>
          </a:p>
          <a:p>
            <a:r>
              <a:rPr lang="en-US" altLang="zh-CN" b="0" i="0" dirty="0">
                <a:solidFill>
                  <a:srgbClr val="060607"/>
                </a:solidFill>
                <a:effectLst/>
                <a:latin typeface="-apple-system"/>
              </a:rPr>
              <a:t>the </a:t>
            </a:r>
            <a:r>
              <a:rPr lang="en-US" altLang="zh-CN" b="0" i="0" dirty="0">
                <a:solidFill>
                  <a:srgbClr val="FF0000"/>
                </a:solidFill>
                <a:effectLst/>
                <a:latin typeface="-apple-system"/>
              </a:rPr>
              <a:t>potential</a:t>
            </a:r>
            <a:r>
              <a:rPr lang="en-US" altLang="zh-CN" b="0" i="0" dirty="0">
                <a:solidFill>
                  <a:srgbClr val="060607"/>
                </a:solidFill>
                <a:effectLst/>
                <a:latin typeface="-apple-system"/>
              </a:rPr>
              <a:t> of AI in advancing theoretical research.</a:t>
            </a:r>
            <a:endParaRPr lang="zh-CN" altLang="en-US" dirty="0"/>
          </a:p>
        </p:txBody>
      </p:sp>
      <p:sp>
        <p:nvSpPr>
          <p:cNvPr id="4" name="灯片编号占位符 3">
            <a:extLst>
              <a:ext uri="{FF2B5EF4-FFF2-40B4-BE49-F238E27FC236}">
                <a16:creationId xmlns:a16="http://schemas.microsoft.com/office/drawing/2014/main" id="{D58B8C16-80F8-1A8B-B9AC-D1166F23E100}"/>
              </a:ext>
            </a:extLst>
          </p:cNvPr>
          <p:cNvSpPr>
            <a:spLocks noGrp="1"/>
          </p:cNvSpPr>
          <p:nvPr>
            <p:ph type="sldNum" sz="quarter" idx="12"/>
          </p:nvPr>
        </p:nvSpPr>
        <p:spPr/>
        <p:txBody>
          <a:bodyPr/>
          <a:lstStyle/>
          <a:p>
            <a:fld id="{97E2B898-AB33-4DD0-B9F0-873FD2F15E2F}" type="slidenum">
              <a:rPr lang="zh-CN" altLang="en-US" smtClean="0"/>
              <a:t>17</a:t>
            </a:fld>
            <a:endParaRPr lang="zh-CN" altLang="en-US"/>
          </a:p>
        </p:txBody>
      </p:sp>
    </p:spTree>
    <p:extLst>
      <p:ext uri="{BB962C8B-B14F-4D97-AF65-F5344CB8AC3E}">
        <p14:creationId xmlns:p14="http://schemas.microsoft.com/office/powerpoint/2010/main" val="39171296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98063AE-11AB-72B8-BD17-FA5F730E59AA}"/>
              </a:ext>
            </a:extLst>
          </p:cNvPr>
          <p:cNvSpPr>
            <a:spLocks noGrp="1"/>
          </p:cNvSpPr>
          <p:nvPr>
            <p:ph type="title"/>
          </p:nvPr>
        </p:nvSpPr>
        <p:spPr>
          <a:xfrm>
            <a:off x="838200" y="2766218"/>
            <a:ext cx="10515600" cy="1325563"/>
          </a:xfrm>
        </p:spPr>
        <p:txBody>
          <a:bodyPr>
            <a:normAutofit/>
          </a:bodyPr>
          <a:lstStyle/>
          <a:p>
            <a:pPr algn="ctr"/>
            <a:r>
              <a:rPr lang="en-US" altLang="zh-CN" sz="6000" dirty="0">
                <a:latin typeface="Times New Roman" panose="02020603050405020304" pitchFamily="18" charset="0"/>
                <a:cs typeface="Times New Roman" panose="02020603050405020304" pitchFamily="18" charset="0"/>
              </a:rPr>
              <a:t>Thank You</a:t>
            </a:r>
            <a:endParaRPr lang="zh-CN" altLang="en-US" sz="6000" dirty="0">
              <a:latin typeface="Times New Roman" panose="02020603050405020304" pitchFamily="18" charset="0"/>
              <a:cs typeface="Times New Roman" panose="02020603050405020304" pitchFamily="18" charset="0"/>
            </a:endParaRPr>
          </a:p>
        </p:txBody>
      </p:sp>
      <p:sp>
        <p:nvSpPr>
          <p:cNvPr id="3" name="灯片编号占位符 2">
            <a:extLst>
              <a:ext uri="{FF2B5EF4-FFF2-40B4-BE49-F238E27FC236}">
                <a16:creationId xmlns:a16="http://schemas.microsoft.com/office/drawing/2014/main" id="{ED9AA76E-8A54-56A4-20D7-B32F918B883C}"/>
              </a:ext>
            </a:extLst>
          </p:cNvPr>
          <p:cNvSpPr>
            <a:spLocks noGrp="1"/>
          </p:cNvSpPr>
          <p:nvPr>
            <p:ph type="sldNum" sz="quarter" idx="12"/>
          </p:nvPr>
        </p:nvSpPr>
        <p:spPr/>
        <p:txBody>
          <a:bodyPr/>
          <a:lstStyle/>
          <a:p>
            <a:fld id="{97E2B898-AB33-4DD0-B9F0-873FD2F15E2F}" type="slidenum">
              <a:rPr lang="zh-CN" altLang="en-US" smtClean="0"/>
              <a:t>18</a:t>
            </a:fld>
            <a:endParaRPr lang="zh-CN" altLang="en-US"/>
          </a:p>
        </p:txBody>
      </p:sp>
    </p:spTree>
    <p:extLst>
      <p:ext uri="{BB962C8B-B14F-4D97-AF65-F5344CB8AC3E}">
        <p14:creationId xmlns:p14="http://schemas.microsoft.com/office/powerpoint/2010/main" val="591758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
            <a:extLst>
              <a:ext uri="{FF2B5EF4-FFF2-40B4-BE49-F238E27FC236}">
                <a16:creationId xmlns:a16="http://schemas.microsoft.com/office/drawing/2014/main" id="{DAC01817-FF01-4A51-8B11-86AFAEA46D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45003" y="5048227"/>
            <a:ext cx="1767241" cy="1767241"/>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a:extLst>
              <a:ext uri="{FF2B5EF4-FFF2-40B4-BE49-F238E27FC236}">
                <a16:creationId xmlns:a16="http://schemas.microsoft.com/office/drawing/2014/main" id="{C4B46D55-2C51-C458-03FF-07FFB1C07F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4719" y="4986670"/>
            <a:ext cx="1871329" cy="1871329"/>
          </a:xfrm>
          <a:prstGeom prst="rect">
            <a:avLst/>
          </a:prstGeom>
          <a:noFill/>
          <a:extLst>
            <a:ext uri="{909E8E84-426E-40DD-AFC4-6F175D3DCCD1}">
              <a14:hiddenFill xmlns:a14="http://schemas.microsoft.com/office/drawing/2010/main">
                <a:solidFill>
                  <a:srgbClr val="FFFFFF"/>
                </a:solidFill>
              </a14:hiddenFill>
            </a:ext>
          </a:extLst>
        </p:spPr>
      </p:pic>
      <p:sp>
        <p:nvSpPr>
          <p:cNvPr id="2" name="标题 1">
            <a:extLst>
              <a:ext uri="{FF2B5EF4-FFF2-40B4-BE49-F238E27FC236}">
                <a16:creationId xmlns:a16="http://schemas.microsoft.com/office/drawing/2014/main" id="{3BA1C808-62DE-8581-C785-BDEA6F5BFCAA}"/>
              </a:ext>
            </a:extLst>
          </p:cNvPr>
          <p:cNvSpPr>
            <a:spLocks noGrp="1"/>
          </p:cNvSpPr>
          <p:nvPr>
            <p:ph type="title"/>
          </p:nvPr>
        </p:nvSpPr>
        <p:spPr/>
        <p:txBody>
          <a:bodyPr/>
          <a:lstStyle/>
          <a:p>
            <a:r>
              <a:rPr lang="en-US" altLang="zh-CN" dirty="0">
                <a:latin typeface="Times New Roman" panose="02020603050405020304" pitchFamily="18" charset="0"/>
                <a:cs typeface="Times New Roman" panose="02020603050405020304" pitchFamily="18" charset="0"/>
              </a:rPr>
              <a:t>Definition : Scalability</a:t>
            </a:r>
            <a:endParaRPr lang="zh-CN" altLang="en-US" dirty="0"/>
          </a:p>
        </p:txBody>
      </p:sp>
      <p:pic>
        <p:nvPicPr>
          <p:cNvPr id="5" name="内容占位符 4">
            <a:extLst>
              <a:ext uri="{FF2B5EF4-FFF2-40B4-BE49-F238E27FC236}">
                <a16:creationId xmlns:a16="http://schemas.microsoft.com/office/drawing/2014/main" id="{B3ACACB7-48B1-0FF0-3768-7395110B4D4E}"/>
              </a:ext>
            </a:extLst>
          </p:cNvPr>
          <p:cNvPicPr>
            <a:picLocks noGrp="1" noChangeAspect="1"/>
          </p:cNvPicPr>
          <p:nvPr>
            <p:ph idx="1"/>
          </p:nvPr>
        </p:nvPicPr>
        <p:blipFill>
          <a:blip r:embed="rId4"/>
          <a:stretch>
            <a:fillRect/>
          </a:stretch>
        </p:blipFill>
        <p:spPr>
          <a:xfrm>
            <a:off x="520719" y="2884804"/>
            <a:ext cx="5169592" cy="2286551"/>
          </a:xfrm>
        </p:spPr>
      </p:pic>
      <p:pic>
        <p:nvPicPr>
          <p:cNvPr id="7" name="图片 6">
            <a:extLst>
              <a:ext uri="{FF2B5EF4-FFF2-40B4-BE49-F238E27FC236}">
                <a16:creationId xmlns:a16="http://schemas.microsoft.com/office/drawing/2014/main" id="{7765EB05-1C2A-21D7-2A4C-FE9CD67CAF70}"/>
              </a:ext>
            </a:extLst>
          </p:cNvPr>
          <p:cNvPicPr>
            <a:picLocks noChangeAspect="1"/>
          </p:cNvPicPr>
          <p:nvPr/>
        </p:nvPicPr>
        <p:blipFill>
          <a:blip r:embed="rId5"/>
          <a:stretch>
            <a:fillRect/>
          </a:stretch>
        </p:blipFill>
        <p:spPr>
          <a:xfrm>
            <a:off x="6585098" y="2094063"/>
            <a:ext cx="4908698" cy="3234633"/>
          </a:xfrm>
          <a:prstGeom prst="rect">
            <a:avLst/>
          </a:prstGeom>
        </p:spPr>
      </p:pic>
      <p:pic>
        <p:nvPicPr>
          <p:cNvPr id="9" name="图片 8">
            <a:extLst>
              <a:ext uri="{FF2B5EF4-FFF2-40B4-BE49-F238E27FC236}">
                <a16:creationId xmlns:a16="http://schemas.microsoft.com/office/drawing/2014/main" id="{0BC391C0-23A0-CBF5-C395-D5B739AF7520}"/>
              </a:ext>
            </a:extLst>
          </p:cNvPr>
          <p:cNvPicPr>
            <a:picLocks noChangeAspect="1"/>
          </p:cNvPicPr>
          <p:nvPr/>
        </p:nvPicPr>
        <p:blipFill>
          <a:blip r:embed="rId6"/>
          <a:stretch>
            <a:fillRect/>
          </a:stretch>
        </p:blipFill>
        <p:spPr>
          <a:xfrm>
            <a:off x="4922994" y="5171355"/>
            <a:ext cx="6430806" cy="1121970"/>
          </a:xfrm>
          <a:prstGeom prst="rect">
            <a:avLst/>
          </a:prstGeom>
        </p:spPr>
      </p:pic>
      <p:pic>
        <p:nvPicPr>
          <p:cNvPr id="11" name="图片 10">
            <a:extLst>
              <a:ext uri="{FF2B5EF4-FFF2-40B4-BE49-F238E27FC236}">
                <a16:creationId xmlns:a16="http://schemas.microsoft.com/office/drawing/2014/main" id="{6445CBDE-4B4B-279B-0BEB-713B0A913267}"/>
              </a:ext>
            </a:extLst>
          </p:cNvPr>
          <p:cNvPicPr>
            <a:picLocks noChangeAspect="1"/>
          </p:cNvPicPr>
          <p:nvPr/>
        </p:nvPicPr>
        <p:blipFill>
          <a:blip r:embed="rId7"/>
          <a:stretch>
            <a:fillRect/>
          </a:stretch>
        </p:blipFill>
        <p:spPr>
          <a:xfrm>
            <a:off x="520719" y="1838023"/>
            <a:ext cx="4587366" cy="1046781"/>
          </a:xfrm>
          <a:prstGeom prst="rect">
            <a:avLst/>
          </a:prstGeom>
        </p:spPr>
      </p:pic>
      <p:cxnSp>
        <p:nvCxnSpPr>
          <p:cNvPr id="13" name="直接连接符 12">
            <a:extLst>
              <a:ext uri="{FF2B5EF4-FFF2-40B4-BE49-F238E27FC236}">
                <a16:creationId xmlns:a16="http://schemas.microsoft.com/office/drawing/2014/main" id="{53986307-41D0-E0E8-B24D-E3D4DBAE1681}"/>
              </a:ext>
            </a:extLst>
          </p:cNvPr>
          <p:cNvCxnSpPr>
            <a:cxnSpLocks/>
          </p:cNvCxnSpPr>
          <p:nvPr/>
        </p:nvCxnSpPr>
        <p:spPr>
          <a:xfrm>
            <a:off x="6096000" y="1998921"/>
            <a:ext cx="0" cy="3250403"/>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4" name="直接连接符 13">
            <a:extLst>
              <a:ext uri="{FF2B5EF4-FFF2-40B4-BE49-F238E27FC236}">
                <a16:creationId xmlns:a16="http://schemas.microsoft.com/office/drawing/2014/main" id="{AC5BF190-6C2C-15FD-A853-C5A5305E121F}"/>
              </a:ext>
            </a:extLst>
          </p:cNvPr>
          <p:cNvCxnSpPr>
            <a:cxnSpLocks/>
          </p:cNvCxnSpPr>
          <p:nvPr/>
        </p:nvCxnSpPr>
        <p:spPr>
          <a:xfrm>
            <a:off x="3944765" y="5249324"/>
            <a:ext cx="2171673"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7" name="直接连接符 16">
            <a:extLst>
              <a:ext uri="{FF2B5EF4-FFF2-40B4-BE49-F238E27FC236}">
                <a16:creationId xmlns:a16="http://schemas.microsoft.com/office/drawing/2014/main" id="{267B38A2-0742-682C-911B-B6FE2E3CC5D2}"/>
              </a:ext>
            </a:extLst>
          </p:cNvPr>
          <p:cNvCxnSpPr>
            <a:cxnSpLocks/>
          </p:cNvCxnSpPr>
          <p:nvPr/>
        </p:nvCxnSpPr>
        <p:spPr>
          <a:xfrm>
            <a:off x="3944765" y="5249324"/>
            <a:ext cx="0" cy="1249951"/>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3" name="灯片编号占位符 2">
            <a:extLst>
              <a:ext uri="{FF2B5EF4-FFF2-40B4-BE49-F238E27FC236}">
                <a16:creationId xmlns:a16="http://schemas.microsoft.com/office/drawing/2014/main" id="{40CCB42F-6ED1-BF27-E395-0B41DA83A9D2}"/>
              </a:ext>
            </a:extLst>
          </p:cNvPr>
          <p:cNvSpPr>
            <a:spLocks noGrp="1"/>
          </p:cNvSpPr>
          <p:nvPr>
            <p:ph type="sldNum" sz="quarter" idx="12"/>
          </p:nvPr>
        </p:nvSpPr>
        <p:spPr/>
        <p:txBody>
          <a:bodyPr/>
          <a:lstStyle/>
          <a:p>
            <a:fld id="{97E2B898-AB33-4DD0-B9F0-873FD2F15E2F}" type="slidenum">
              <a:rPr lang="zh-CN" altLang="en-US" smtClean="0"/>
              <a:t>19</a:t>
            </a:fld>
            <a:endParaRPr lang="zh-CN" altLang="en-US"/>
          </a:p>
        </p:txBody>
      </p:sp>
    </p:spTree>
    <p:extLst>
      <p:ext uri="{BB962C8B-B14F-4D97-AF65-F5344CB8AC3E}">
        <p14:creationId xmlns:p14="http://schemas.microsoft.com/office/powerpoint/2010/main" val="6444583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F282ECA-467B-3261-57AC-CADBAE4649D7}"/>
              </a:ext>
            </a:extLst>
          </p:cNvPr>
          <p:cNvSpPr>
            <a:spLocks noGrp="1"/>
          </p:cNvSpPr>
          <p:nvPr>
            <p:ph type="title"/>
          </p:nvPr>
        </p:nvSpPr>
        <p:spPr/>
        <p:txBody>
          <a:bodyPr/>
          <a:lstStyle/>
          <a:p>
            <a:r>
              <a:rPr lang="en-US" altLang="zh-CN" dirty="0">
                <a:latin typeface="Times New Roman" panose="02020603050405020304" pitchFamily="18" charset="0"/>
                <a:cs typeface="Times New Roman" panose="02020603050405020304" pitchFamily="18" charset="0"/>
              </a:rPr>
              <a:t>Artificial Intelligence is not precise</a:t>
            </a:r>
            <a:endParaRPr lang="zh-CN" altLang="en-US"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6C9F5F58-C1F1-26F4-A26F-F0044C0D7A02}"/>
                  </a:ext>
                </a:extLst>
              </p:cNvPr>
              <p:cNvSpPr>
                <a:spLocks noGrp="1"/>
              </p:cNvSpPr>
              <p:nvPr>
                <p:ph idx="1"/>
              </p:nvPr>
            </p:nvSpPr>
            <p:spPr>
              <a:xfrm>
                <a:off x="838200" y="1825625"/>
                <a:ext cx="10515600" cy="3767101"/>
              </a:xfrm>
            </p:spPr>
            <p:txBody>
              <a:bodyPr>
                <a:normAutofit/>
              </a:bodyPr>
              <a:lstStyle/>
              <a:p>
                <a:pPr marL="0" indent="0">
                  <a:buNone/>
                </a:pPr>
                <a14:m>
                  <m:oMathPara xmlns:m="http://schemas.openxmlformats.org/officeDocument/2006/math">
                    <m:oMathParaPr>
                      <m:jc m:val="centerGroup"/>
                    </m:oMathParaPr>
                    <m:oMath xmlns:m="http://schemas.openxmlformats.org/officeDocument/2006/math">
                      <m:r>
                        <a:rPr lang="en-US" altLang="zh-CN" sz="6000" i="1" dirty="0" smtClean="0">
                          <a:latin typeface="Cambria Math" panose="02040503050406030204" pitchFamily="18" charset="0"/>
                        </a:rPr>
                        <m:t>50%</m:t>
                      </m:r>
                      <m:r>
                        <a:rPr lang="en-US" altLang="zh-CN" sz="6000" b="0" i="1" dirty="0" smtClean="0">
                          <a:latin typeface="Cambria Math" panose="02040503050406030204" pitchFamily="18" charset="0"/>
                        </a:rPr>
                        <m:t>  →  99%  →  </m:t>
                      </m:r>
                      <m:r>
                        <a:rPr lang="en-US" altLang="zh-CN" sz="6000" b="0" i="1" dirty="0" smtClean="0">
                          <a:solidFill>
                            <a:srgbClr val="FF0000"/>
                          </a:solidFill>
                          <a:latin typeface="Cambria Math" panose="02040503050406030204" pitchFamily="18" charset="0"/>
                        </a:rPr>
                        <m:t>100%</m:t>
                      </m:r>
                    </m:oMath>
                  </m:oMathPara>
                </a14:m>
                <a:endParaRPr lang="zh-CN" altLang="en-US" sz="6000" dirty="0"/>
              </a:p>
            </p:txBody>
          </p:sp>
        </mc:Choice>
        <mc:Fallback xmlns="">
          <p:sp>
            <p:nvSpPr>
              <p:cNvPr id="3" name="内容占位符 2">
                <a:extLst>
                  <a:ext uri="{FF2B5EF4-FFF2-40B4-BE49-F238E27FC236}">
                    <a16:creationId xmlns:a16="http://schemas.microsoft.com/office/drawing/2014/main" id="{6C9F5F58-C1F1-26F4-A26F-F0044C0D7A02}"/>
                  </a:ext>
                </a:extLst>
              </p:cNvPr>
              <p:cNvSpPr>
                <a:spLocks noGrp="1" noRot="1" noChangeAspect="1" noMove="1" noResize="1" noEditPoints="1" noAdjustHandles="1" noChangeArrowheads="1" noChangeShapeType="1" noTextEdit="1"/>
              </p:cNvSpPr>
              <p:nvPr>
                <p:ph idx="1"/>
              </p:nvPr>
            </p:nvSpPr>
            <p:spPr>
              <a:xfrm>
                <a:off x="838200" y="1825625"/>
                <a:ext cx="10515600" cy="3767101"/>
              </a:xfrm>
              <a:blipFill>
                <a:blip r:embed="rId3"/>
                <a:stretch>
                  <a:fillRect/>
                </a:stretch>
              </a:blipFill>
            </p:spPr>
            <p:txBody>
              <a:bodyPr/>
              <a:lstStyle/>
              <a:p>
                <a:r>
                  <a:rPr lang="zh-CN" altLang="en-US">
                    <a:noFill/>
                  </a:rPr>
                  <a:t> </a:t>
                </a:r>
              </a:p>
            </p:txBody>
          </p:sp>
        </mc:Fallback>
      </mc:AlternateContent>
      <p:sp>
        <p:nvSpPr>
          <p:cNvPr id="6" name="文本框 5">
            <a:extLst>
              <a:ext uri="{FF2B5EF4-FFF2-40B4-BE49-F238E27FC236}">
                <a16:creationId xmlns:a16="http://schemas.microsoft.com/office/drawing/2014/main" id="{2D198397-3F6E-1BA4-38D3-F56B27D94354}"/>
              </a:ext>
            </a:extLst>
          </p:cNvPr>
          <p:cNvSpPr txBox="1"/>
          <p:nvPr/>
        </p:nvSpPr>
        <p:spPr>
          <a:xfrm>
            <a:off x="3229102" y="2925717"/>
            <a:ext cx="1793358" cy="1077218"/>
          </a:xfrm>
          <a:prstGeom prst="rect">
            <a:avLst/>
          </a:prstGeom>
          <a:noFill/>
        </p:spPr>
        <p:txBody>
          <a:bodyPr wrap="square" rtlCol="0">
            <a:spAutoFit/>
          </a:bodyPr>
          <a:lstStyle/>
          <a:p>
            <a:r>
              <a:rPr lang="en-US" altLang="zh-CN" sz="3200" b="1" dirty="0">
                <a:latin typeface="Times New Roman" panose="02020603050405020304" pitchFamily="18" charset="0"/>
                <a:cs typeface="Times New Roman" panose="02020603050405020304" pitchFamily="18" charset="0"/>
              </a:rPr>
              <a:t>Machine Learning</a:t>
            </a:r>
            <a:endParaRPr lang="zh-CN" altLang="en-US" sz="3200" b="1" dirty="0">
              <a:latin typeface="Times New Roman" panose="02020603050405020304" pitchFamily="18" charset="0"/>
              <a:cs typeface="Times New Roman" panose="02020603050405020304" pitchFamily="18" charset="0"/>
            </a:endParaRPr>
          </a:p>
        </p:txBody>
      </p:sp>
      <p:sp>
        <p:nvSpPr>
          <p:cNvPr id="8" name="文本框 7">
            <a:extLst>
              <a:ext uri="{FF2B5EF4-FFF2-40B4-BE49-F238E27FC236}">
                <a16:creationId xmlns:a16="http://schemas.microsoft.com/office/drawing/2014/main" id="{A2D99C69-CEA9-7FF0-3DBF-33F68960CFDC}"/>
              </a:ext>
            </a:extLst>
          </p:cNvPr>
          <p:cNvSpPr txBox="1"/>
          <p:nvPr/>
        </p:nvSpPr>
        <p:spPr>
          <a:xfrm>
            <a:off x="7363932" y="2987272"/>
            <a:ext cx="918831" cy="1015663"/>
          </a:xfrm>
          <a:prstGeom prst="rect">
            <a:avLst/>
          </a:prstGeom>
          <a:noFill/>
        </p:spPr>
        <p:txBody>
          <a:bodyPr wrap="square" rtlCol="0">
            <a:spAutoFit/>
          </a:bodyPr>
          <a:lstStyle/>
          <a:p>
            <a:r>
              <a:rPr lang="en-US" altLang="zh-CN" sz="6000" b="1" dirty="0">
                <a:latin typeface="Times New Roman" panose="02020603050405020304" pitchFamily="18" charset="0"/>
                <a:cs typeface="Times New Roman" panose="02020603050405020304" pitchFamily="18" charset="0"/>
              </a:rPr>
              <a:t>?</a:t>
            </a:r>
            <a:endParaRPr lang="zh-CN" altLang="en-US" sz="6000" b="1" dirty="0">
              <a:latin typeface="Times New Roman" panose="02020603050405020304" pitchFamily="18" charset="0"/>
              <a:cs typeface="Times New Roman" panose="02020603050405020304" pitchFamily="18" charset="0"/>
            </a:endParaRPr>
          </a:p>
        </p:txBody>
      </p:sp>
      <p:sp>
        <p:nvSpPr>
          <p:cNvPr id="7" name="文本框 6">
            <a:extLst>
              <a:ext uri="{FF2B5EF4-FFF2-40B4-BE49-F238E27FC236}">
                <a16:creationId xmlns:a16="http://schemas.microsoft.com/office/drawing/2014/main" id="{D9C494E8-11AA-6AD6-C691-80F76305695E}"/>
              </a:ext>
            </a:extLst>
          </p:cNvPr>
          <p:cNvSpPr txBox="1"/>
          <p:nvPr/>
        </p:nvSpPr>
        <p:spPr>
          <a:xfrm>
            <a:off x="0" y="6492875"/>
            <a:ext cx="12376298" cy="369332"/>
          </a:xfrm>
          <a:prstGeom prst="rect">
            <a:avLst/>
          </a:prstGeom>
          <a:noFill/>
        </p:spPr>
        <p:txBody>
          <a:bodyPr wrap="square">
            <a:spAutoFit/>
          </a:bodyPr>
          <a:lstStyle/>
          <a:p>
            <a:r>
              <a:rPr lang="en-US" altLang="zh-CN" b="0" i="0" dirty="0">
                <a:solidFill>
                  <a:srgbClr val="222222"/>
                </a:solidFill>
                <a:effectLst/>
                <a:latin typeface="Arial" panose="020B0604020202020204" pitchFamily="34" charset="0"/>
              </a:rPr>
              <a:t>Schwartz M D. Modern machine learning and particle physics[J]. </a:t>
            </a:r>
            <a:r>
              <a:rPr lang="en-US" altLang="zh-CN" b="0" i="0" dirty="0" err="1">
                <a:solidFill>
                  <a:srgbClr val="222222"/>
                </a:solidFill>
                <a:effectLst/>
                <a:latin typeface="Arial" panose="020B0604020202020204" pitchFamily="34" charset="0"/>
              </a:rPr>
              <a:t>arXiv</a:t>
            </a:r>
            <a:r>
              <a:rPr lang="en-US" altLang="zh-CN" b="0" i="0" dirty="0">
                <a:solidFill>
                  <a:srgbClr val="222222"/>
                </a:solidFill>
                <a:effectLst/>
                <a:latin typeface="Arial" panose="020B0604020202020204" pitchFamily="34" charset="0"/>
              </a:rPr>
              <a:t> preprint arXiv:2103.12226, 2021, 26.</a:t>
            </a:r>
            <a:endParaRPr lang="zh-CN" altLang="en-US" dirty="0"/>
          </a:p>
        </p:txBody>
      </p:sp>
      <p:sp>
        <p:nvSpPr>
          <p:cNvPr id="4" name="文本框 3">
            <a:extLst>
              <a:ext uri="{FF2B5EF4-FFF2-40B4-BE49-F238E27FC236}">
                <a16:creationId xmlns:a16="http://schemas.microsoft.com/office/drawing/2014/main" id="{3D30D96F-A6D4-8DDC-F89F-474366EB775E}"/>
              </a:ext>
            </a:extLst>
          </p:cNvPr>
          <p:cNvSpPr txBox="1"/>
          <p:nvPr/>
        </p:nvSpPr>
        <p:spPr>
          <a:xfrm>
            <a:off x="8282763" y="2852335"/>
            <a:ext cx="2242851" cy="1015663"/>
          </a:xfrm>
          <a:prstGeom prst="rect">
            <a:avLst/>
          </a:prstGeom>
          <a:noFill/>
        </p:spPr>
        <p:txBody>
          <a:bodyPr wrap="square" rtlCol="0">
            <a:spAutoFit/>
          </a:bodyPr>
          <a:lstStyle/>
          <a:p>
            <a:pPr algn="ctr"/>
            <a:r>
              <a:rPr lang="en-US" altLang="zh-CN" sz="2000" dirty="0">
                <a:latin typeface="Times New Roman" panose="02020603050405020304" pitchFamily="18" charset="0"/>
                <a:cs typeface="Times New Roman" panose="02020603050405020304" pitchFamily="18" charset="0"/>
              </a:rPr>
              <a:t>Explainable</a:t>
            </a:r>
          </a:p>
          <a:p>
            <a:pPr algn="ctr"/>
            <a:r>
              <a:rPr lang="en-US" altLang="zh-CN" sz="2000" dirty="0">
                <a:latin typeface="Times New Roman" panose="02020603050405020304" pitchFamily="18" charset="0"/>
                <a:cs typeface="Times New Roman" panose="02020603050405020304" pitchFamily="18" charset="0"/>
              </a:rPr>
              <a:t>Scalable</a:t>
            </a:r>
          </a:p>
          <a:p>
            <a:pPr algn="ctr"/>
            <a:r>
              <a:rPr lang="en-US" altLang="zh-CN" sz="2000" dirty="0">
                <a:latin typeface="Times New Roman" panose="02020603050405020304" pitchFamily="18" charset="0"/>
                <a:cs typeface="Times New Roman" panose="02020603050405020304" pitchFamily="18" charset="0"/>
              </a:rPr>
              <a:t>Robust</a:t>
            </a:r>
            <a:endParaRPr lang="zh-CN" altLang="en-US" sz="2000" dirty="0">
              <a:latin typeface="Times New Roman" panose="02020603050405020304" pitchFamily="18" charset="0"/>
              <a:cs typeface="Times New Roman" panose="02020603050405020304" pitchFamily="18" charset="0"/>
            </a:endParaRPr>
          </a:p>
        </p:txBody>
      </p:sp>
      <p:sp>
        <p:nvSpPr>
          <p:cNvPr id="9" name="文本框 8">
            <a:extLst>
              <a:ext uri="{FF2B5EF4-FFF2-40B4-BE49-F238E27FC236}">
                <a16:creationId xmlns:a16="http://schemas.microsoft.com/office/drawing/2014/main" id="{C3D1E1CD-0F5B-83FC-9C61-905EC130172A}"/>
              </a:ext>
            </a:extLst>
          </p:cNvPr>
          <p:cNvSpPr txBox="1"/>
          <p:nvPr/>
        </p:nvSpPr>
        <p:spPr>
          <a:xfrm>
            <a:off x="4661665" y="2852334"/>
            <a:ext cx="2242851" cy="707886"/>
          </a:xfrm>
          <a:prstGeom prst="rect">
            <a:avLst/>
          </a:prstGeom>
          <a:noFill/>
        </p:spPr>
        <p:txBody>
          <a:bodyPr wrap="square" rtlCol="0">
            <a:spAutoFit/>
          </a:bodyPr>
          <a:lstStyle/>
          <a:p>
            <a:pPr algn="ctr"/>
            <a:r>
              <a:rPr lang="en-US" altLang="zh-CN" sz="2000" dirty="0">
                <a:latin typeface="Times New Roman" panose="02020603050405020304" pitchFamily="18" charset="0"/>
                <a:cs typeface="Times New Roman" panose="02020603050405020304" pitchFamily="18" charset="0"/>
              </a:rPr>
              <a:t>Black box</a:t>
            </a:r>
          </a:p>
          <a:p>
            <a:pPr algn="ctr"/>
            <a:r>
              <a:rPr lang="en-US" altLang="zh-CN" sz="2000" dirty="0">
                <a:latin typeface="Times New Roman" panose="02020603050405020304" pitchFamily="18" charset="0"/>
                <a:cs typeface="Times New Roman" panose="02020603050405020304" pitchFamily="18" charset="0"/>
              </a:rPr>
              <a:t>Interpolation</a:t>
            </a:r>
          </a:p>
        </p:txBody>
      </p:sp>
      <p:sp>
        <p:nvSpPr>
          <p:cNvPr id="5" name="灯片编号占位符 4">
            <a:extLst>
              <a:ext uri="{FF2B5EF4-FFF2-40B4-BE49-F238E27FC236}">
                <a16:creationId xmlns:a16="http://schemas.microsoft.com/office/drawing/2014/main" id="{2BC1D93A-B973-4904-6E21-C5FCEDB91234}"/>
              </a:ext>
            </a:extLst>
          </p:cNvPr>
          <p:cNvSpPr>
            <a:spLocks noGrp="1"/>
          </p:cNvSpPr>
          <p:nvPr>
            <p:ph type="sldNum" sz="quarter" idx="12"/>
          </p:nvPr>
        </p:nvSpPr>
        <p:spPr/>
        <p:txBody>
          <a:bodyPr/>
          <a:lstStyle/>
          <a:p>
            <a:fld id="{97E2B898-AB33-4DD0-B9F0-873FD2F15E2F}" type="slidenum">
              <a:rPr lang="zh-CN" altLang="en-US" smtClean="0"/>
              <a:t>2</a:t>
            </a:fld>
            <a:endParaRPr lang="zh-CN" altLang="en-US"/>
          </a:p>
        </p:txBody>
      </p:sp>
    </p:spTree>
    <p:extLst>
      <p:ext uri="{BB962C8B-B14F-4D97-AF65-F5344CB8AC3E}">
        <p14:creationId xmlns:p14="http://schemas.microsoft.com/office/powerpoint/2010/main" val="10012830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a:extLst>
              <a:ext uri="{FF2B5EF4-FFF2-40B4-BE49-F238E27FC236}">
                <a16:creationId xmlns:a16="http://schemas.microsoft.com/office/drawing/2014/main" id="{AC8DDBCE-0837-B7BA-261F-190B5A26643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95677" y="3813184"/>
            <a:ext cx="3070818" cy="3070818"/>
          </a:xfrm>
          <a:prstGeom prst="rect">
            <a:avLst/>
          </a:prstGeom>
          <a:noFill/>
          <a:extLst>
            <a:ext uri="{909E8E84-426E-40DD-AFC4-6F175D3DCCD1}">
              <a14:hiddenFill xmlns:a14="http://schemas.microsoft.com/office/drawing/2010/main">
                <a:solidFill>
                  <a:srgbClr val="FFFFFF"/>
                </a:solidFill>
              </a14:hiddenFill>
            </a:ext>
          </a:extLst>
        </p:spPr>
      </p:pic>
      <p:sp>
        <p:nvSpPr>
          <p:cNvPr id="2" name="标题 1">
            <a:extLst>
              <a:ext uri="{FF2B5EF4-FFF2-40B4-BE49-F238E27FC236}">
                <a16:creationId xmlns:a16="http://schemas.microsoft.com/office/drawing/2014/main" id="{105FA4C4-6003-52DC-1D80-08A04C84514E}"/>
              </a:ext>
            </a:extLst>
          </p:cNvPr>
          <p:cNvSpPr>
            <a:spLocks noGrp="1"/>
          </p:cNvSpPr>
          <p:nvPr>
            <p:ph type="title"/>
          </p:nvPr>
        </p:nvSpPr>
        <p:spPr/>
        <p:txBody>
          <a:bodyPr/>
          <a:lstStyle/>
          <a:p>
            <a:r>
              <a:rPr lang="en-US" altLang="zh-CN" dirty="0">
                <a:latin typeface="Times New Roman" panose="02020603050405020304" pitchFamily="18" charset="0"/>
                <a:cs typeface="Times New Roman" panose="02020603050405020304" pitchFamily="18" charset="0"/>
              </a:rPr>
              <a:t>Feynman Integrals and its calculation method</a:t>
            </a:r>
            <a:endParaRPr lang="zh-CN" altLang="en-US" dirty="0">
              <a:latin typeface="Times New Roman" panose="02020603050405020304" pitchFamily="18" charset="0"/>
              <a:cs typeface="Times New Roman" panose="02020603050405020304" pitchFamily="18" charset="0"/>
            </a:endParaRPr>
          </a:p>
        </p:txBody>
      </p:sp>
      <p:pic>
        <p:nvPicPr>
          <p:cNvPr id="5" name="图片 4">
            <a:extLst>
              <a:ext uri="{FF2B5EF4-FFF2-40B4-BE49-F238E27FC236}">
                <a16:creationId xmlns:a16="http://schemas.microsoft.com/office/drawing/2014/main" id="{1834F005-5B85-95D6-98ED-88BE2743AF4F}"/>
              </a:ext>
            </a:extLst>
          </p:cNvPr>
          <p:cNvPicPr>
            <a:picLocks noChangeAspect="1"/>
          </p:cNvPicPr>
          <p:nvPr/>
        </p:nvPicPr>
        <p:blipFill>
          <a:blip r:embed="rId4"/>
          <a:stretch>
            <a:fillRect/>
          </a:stretch>
        </p:blipFill>
        <p:spPr>
          <a:xfrm>
            <a:off x="453267" y="1896663"/>
            <a:ext cx="3479407" cy="2684619"/>
          </a:xfrm>
          <a:prstGeom prst="rect">
            <a:avLst/>
          </a:prstGeom>
        </p:spPr>
      </p:pic>
      <p:pic>
        <p:nvPicPr>
          <p:cNvPr id="7" name="图片 6">
            <a:extLst>
              <a:ext uri="{FF2B5EF4-FFF2-40B4-BE49-F238E27FC236}">
                <a16:creationId xmlns:a16="http://schemas.microsoft.com/office/drawing/2014/main" id="{BE142D51-C948-999F-C4AB-FA94CD9E64BE}"/>
              </a:ext>
            </a:extLst>
          </p:cNvPr>
          <p:cNvPicPr>
            <a:picLocks noChangeAspect="1"/>
          </p:cNvPicPr>
          <p:nvPr/>
        </p:nvPicPr>
        <p:blipFill>
          <a:blip r:embed="rId5"/>
          <a:stretch>
            <a:fillRect/>
          </a:stretch>
        </p:blipFill>
        <p:spPr>
          <a:xfrm>
            <a:off x="4919709" y="1690688"/>
            <a:ext cx="6659148" cy="1223425"/>
          </a:xfrm>
          <a:prstGeom prst="rect">
            <a:avLst/>
          </a:prstGeom>
        </p:spPr>
      </p:pic>
      <p:sp>
        <p:nvSpPr>
          <p:cNvPr id="8" name="箭头: 下 7">
            <a:extLst>
              <a:ext uri="{FF2B5EF4-FFF2-40B4-BE49-F238E27FC236}">
                <a16:creationId xmlns:a16="http://schemas.microsoft.com/office/drawing/2014/main" id="{6DCC2C25-FFE2-77B7-7459-BCFDB415DB5D}"/>
              </a:ext>
            </a:extLst>
          </p:cNvPr>
          <p:cNvSpPr/>
          <p:nvPr/>
        </p:nvSpPr>
        <p:spPr>
          <a:xfrm rot="1555115">
            <a:off x="5983656" y="2813514"/>
            <a:ext cx="776177" cy="1999341"/>
          </a:xfrm>
          <a:prstGeom prst="downArrow">
            <a:avLst/>
          </a:prstGeom>
          <a:ln w="7620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a:p>
        </p:txBody>
      </p:sp>
      <p:pic>
        <p:nvPicPr>
          <p:cNvPr id="10" name="图片 9">
            <a:extLst>
              <a:ext uri="{FF2B5EF4-FFF2-40B4-BE49-F238E27FC236}">
                <a16:creationId xmlns:a16="http://schemas.microsoft.com/office/drawing/2014/main" id="{46EC8EC7-22CB-2974-0F11-4DB21F2D2586}"/>
              </a:ext>
            </a:extLst>
          </p:cNvPr>
          <p:cNvPicPr>
            <a:picLocks noChangeAspect="1"/>
          </p:cNvPicPr>
          <p:nvPr/>
        </p:nvPicPr>
        <p:blipFill>
          <a:blip r:embed="rId6"/>
          <a:stretch>
            <a:fillRect/>
          </a:stretch>
        </p:blipFill>
        <p:spPr>
          <a:xfrm>
            <a:off x="785586" y="5008286"/>
            <a:ext cx="6659148" cy="983073"/>
          </a:xfrm>
          <a:prstGeom prst="rect">
            <a:avLst/>
          </a:prstGeom>
        </p:spPr>
      </p:pic>
      <p:sp>
        <p:nvSpPr>
          <p:cNvPr id="13" name="箭头: 下 12">
            <a:extLst>
              <a:ext uri="{FF2B5EF4-FFF2-40B4-BE49-F238E27FC236}">
                <a16:creationId xmlns:a16="http://schemas.microsoft.com/office/drawing/2014/main" id="{5CCFCE9A-A7FF-0F0C-41DE-41F9B54A02C2}"/>
              </a:ext>
            </a:extLst>
          </p:cNvPr>
          <p:cNvSpPr/>
          <p:nvPr/>
        </p:nvSpPr>
        <p:spPr>
          <a:xfrm rot="20188902">
            <a:off x="9475686" y="2791401"/>
            <a:ext cx="776177" cy="2000953"/>
          </a:xfrm>
          <a:prstGeom prst="downArrow">
            <a:avLst/>
          </a:prstGeom>
          <a:ln w="7620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a:p>
        </p:txBody>
      </p:sp>
      <p:sp>
        <p:nvSpPr>
          <p:cNvPr id="14" name="箭头: 左右 13">
            <a:extLst>
              <a:ext uri="{FF2B5EF4-FFF2-40B4-BE49-F238E27FC236}">
                <a16:creationId xmlns:a16="http://schemas.microsoft.com/office/drawing/2014/main" id="{DF051F7D-F51A-2BAB-B846-6A9302E17EC3}"/>
              </a:ext>
            </a:extLst>
          </p:cNvPr>
          <p:cNvSpPr/>
          <p:nvPr/>
        </p:nvSpPr>
        <p:spPr>
          <a:xfrm>
            <a:off x="7405369" y="5167312"/>
            <a:ext cx="2030818" cy="673074"/>
          </a:xfrm>
          <a:prstGeom prst="leftRightArrow">
            <a:avLst/>
          </a:prstGeom>
          <a:ln w="76200"/>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a:p>
        </p:txBody>
      </p:sp>
      <p:sp>
        <p:nvSpPr>
          <p:cNvPr id="4" name="文本框 3">
            <a:extLst>
              <a:ext uri="{FF2B5EF4-FFF2-40B4-BE49-F238E27FC236}">
                <a16:creationId xmlns:a16="http://schemas.microsoft.com/office/drawing/2014/main" id="{ADDB3B42-1EBF-70DA-9ED1-E9AF4F417DC4}"/>
              </a:ext>
            </a:extLst>
          </p:cNvPr>
          <p:cNvSpPr txBox="1"/>
          <p:nvPr/>
        </p:nvSpPr>
        <p:spPr>
          <a:xfrm>
            <a:off x="85060" y="6093126"/>
            <a:ext cx="10005237" cy="830997"/>
          </a:xfrm>
          <a:prstGeom prst="rect">
            <a:avLst/>
          </a:prstGeom>
          <a:noFill/>
        </p:spPr>
        <p:txBody>
          <a:bodyPr wrap="square">
            <a:spAutoFit/>
          </a:bodyPr>
          <a:lstStyle/>
          <a:p>
            <a:r>
              <a:rPr lang="en-US" altLang="zh-CN" sz="2400" b="0" i="0" dirty="0">
                <a:effectLst/>
                <a:latin typeface="Times New Roman" panose="02020603050405020304" pitchFamily="18" charset="0"/>
                <a:cs typeface="Times New Roman" panose="02020603050405020304" pitchFamily="18" charset="0"/>
              </a:rPr>
              <a:t>calculating Feynman integrals efficiently remains challenging due to the </a:t>
            </a:r>
            <a:r>
              <a:rPr lang="en-US" altLang="zh-CN" sz="2400" b="0" i="0" dirty="0">
                <a:solidFill>
                  <a:srgbClr val="FF0000"/>
                </a:solidFill>
                <a:effectLst/>
                <a:latin typeface="Times New Roman" panose="02020603050405020304" pitchFamily="18" charset="0"/>
                <a:cs typeface="Times New Roman" panose="02020603050405020304" pitchFamily="18" charset="0"/>
              </a:rPr>
              <a:t>computational demands of traditional methods</a:t>
            </a:r>
            <a:r>
              <a:rPr lang="en-US" altLang="zh-CN" sz="2400" b="0" i="0" dirty="0">
                <a:effectLst/>
                <a:latin typeface="Times New Roman" panose="02020603050405020304" pitchFamily="18" charset="0"/>
                <a:cs typeface="Times New Roman" panose="02020603050405020304" pitchFamily="18" charset="0"/>
              </a:rPr>
              <a:t>. </a:t>
            </a:r>
            <a:endParaRPr lang="zh-CN" altLang="en-US" sz="2400" dirty="0">
              <a:latin typeface="Times New Roman" panose="02020603050405020304" pitchFamily="18" charset="0"/>
              <a:cs typeface="Times New Roman" panose="02020603050405020304" pitchFamily="18" charset="0"/>
            </a:endParaRPr>
          </a:p>
        </p:txBody>
      </p:sp>
      <p:sp>
        <p:nvSpPr>
          <p:cNvPr id="3" name="灯片编号占位符 2">
            <a:extLst>
              <a:ext uri="{FF2B5EF4-FFF2-40B4-BE49-F238E27FC236}">
                <a16:creationId xmlns:a16="http://schemas.microsoft.com/office/drawing/2014/main" id="{DBE0CC58-DACE-E8DC-6E3E-299C92B6BE66}"/>
              </a:ext>
            </a:extLst>
          </p:cNvPr>
          <p:cNvSpPr>
            <a:spLocks noGrp="1"/>
          </p:cNvSpPr>
          <p:nvPr>
            <p:ph type="sldNum" sz="quarter" idx="12"/>
          </p:nvPr>
        </p:nvSpPr>
        <p:spPr/>
        <p:txBody>
          <a:bodyPr/>
          <a:lstStyle/>
          <a:p>
            <a:fld id="{97E2B898-AB33-4DD0-B9F0-873FD2F15E2F}" type="slidenum">
              <a:rPr lang="zh-CN" altLang="en-US" smtClean="0"/>
              <a:t>3</a:t>
            </a:fld>
            <a:endParaRPr lang="zh-CN" altLang="en-US"/>
          </a:p>
        </p:txBody>
      </p:sp>
    </p:spTree>
    <p:extLst>
      <p:ext uri="{BB962C8B-B14F-4D97-AF65-F5344CB8AC3E}">
        <p14:creationId xmlns:p14="http://schemas.microsoft.com/office/powerpoint/2010/main" val="15283996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9175E48-7B4E-D9EF-FE92-4FAB226B196A}"/>
              </a:ext>
            </a:extLst>
          </p:cNvPr>
          <p:cNvSpPr>
            <a:spLocks noGrp="1"/>
          </p:cNvSpPr>
          <p:nvPr>
            <p:ph type="title"/>
          </p:nvPr>
        </p:nvSpPr>
        <p:spPr/>
        <p:txBody>
          <a:bodyPr/>
          <a:lstStyle/>
          <a:p>
            <a:r>
              <a:rPr lang="en-US" altLang="zh-CN" dirty="0">
                <a:latin typeface="Times New Roman" panose="02020603050405020304" pitchFamily="18" charset="0"/>
                <a:cs typeface="Times New Roman" panose="02020603050405020304" pitchFamily="18" charset="0"/>
              </a:rPr>
              <a:t>Integration By Parts (IBP)</a:t>
            </a:r>
            <a:endParaRPr lang="zh-CN" altLang="en-US" dirty="0">
              <a:latin typeface="Times New Roman" panose="02020603050405020304" pitchFamily="18" charset="0"/>
              <a:cs typeface="Times New Roman" panose="02020603050405020304" pitchFamily="18" charset="0"/>
            </a:endParaRPr>
          </a:p>
        </p:txBody>
      </p:sp>
      <p:pic>
        <p:nvPicPr>
          <p:cNvPr id="5" name="图片 4">
            <a:extLst>
              <a:ext uri="{FF2B5EF4-FFF2-40B4-BE49-F238E27FC236}">
                <a16:creationId xmlns:a16="http://schemas.microsoft.com/office/drawing/2014/main" id="{AD37B9ED-17C8-CF47-41BA-C106CAE23D23}"/>
              </a:ext>
            </a:extLst>
          </p:cNvPr>
          <p:cNvPicPr>
            <a:picLocks noChangeAspect="1"/>
          </p:cNvPicPr>
          <p:nvPr/>
        </p:nvPicPr>
        <p:blipFill>
          <a:blip r:embed="rId3"/>
          <a:stretch>
            <a:fillRect/>
          </a:stretch>
        </p:blipFill>
        <p:spPr>
          <a:xfrm>
            <a:off x="8848375" y="1690688"/>
            <a:ext cx="2505425" cy="2095792"/>
          </a:xfrm>
          <a:prstGeom prst="rect">
            <a:avLst/>
          </a:prstGeom>
        </p:spPr>
      </p:pic>
      <p:sp>
        <p:nvSpPr>
          <p:cNvPr id="8" name="箭头: 左右 7">
            <a:extLst>
              <a:ext uri="{FF2B5EF4-FFF2-40B4-BE49-F238E27FC236}">
                <a16:creationId xmlns:a16="http://schemas.microsoft.com/office/drawing/2014/main" id="{BF4FEDA9-BA7E-02F8-194A-898F522C2F1D}"/>
              </a:ext>
            </a:extLst>
          </p:cNvPr>
          <p:cNvSpPr/>
          <p:nvPr/>
        </p:nvSpPr>
        <p:spPr>
          <a:xfrm>
            <a:off x="6456778" y="2402047"/>
            <a:ext cx="2030818" cy="673074"/>
          </a:xfrm>
          <a:prstGeom prst="leftRightArrow">
            <a:avLst/>
          </a:prstGeom>
          <a:ln w="28575"/>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a:p>
        </p:txBody>
      </p:sp>
      <p:sp>
        <p:nvSpPr>
          <p:cNvPr id="9" name="文本框 8">
            <a:extLst>
              <a:ext uri="{FF2B5EF4-FFF2-40B4-BE49-F238E27FC236}">
                <a16:creationId xmlns:a16="http://schemas.microsoft.com/office/drawing/2014/main" id="{7B8114F2-D3BE-4C79-3FC7-5851A2855565}"/>
              </a:ext>
            </a:extLst>
          </p:cNvPr>
          <p:cNvSpPr txBox="1"/>
          <p:nvPr/>
        </p:nvSpPr>
        <p:spPr>
          <a:xfrm>
            <a:off x="6847369" y="3177174"/>
            <a:ext cx="1297172" cy="523220"/>
          </a:xfrm>
          <a:prstGeom prst="rect">
            <a:avLst/>
          </a:prstGeom>
          <a:noFill/>
        </p:spPr>
        <p:txBody>
          <a:bodyPr wrap="square" rtlCol="0">
            <a:spAutoFit/>
          </a:bodyPr>
          <a:lstStyle/>
          <a:p>
            <a:r>
              <a:rPr lang="en-US" altLang="zh-CN" sz="2800" b="1" dirty="0">
                <a:latin typeface="Times New Roman" panose="02020603050405020304" pitchFamily="18" charset="0"/>
                <a:cs typeface="Times New Roman" panose="02020603050405020304" pitchFamily="18" charset="0"/>
              </a:rPr>
              <a:t>IBP eq.</a:t>
            </a:r>
            <a:endParaRPr lang="zh-CN" altLang="en-US" sz="2800" b="1" dirty="0">
              <a:latin typeface="Times New Roman" panose="02020603050405020304" pitchFamily="18" charset="0"/>
              <a:cs typeface="Times New Roman" panose="02020603050405020304" pitchFamily="18" charset="0"/>
            </a:endParaRPr>
          </a:p>
        </p:txBody>
      </p:sp>
      <p:pic>
        <p:nvPicPr>
          <p:cNvPr id="3" name="图片 2">
            <a:extLst>
              <a:ext uri="{FF2B5EF4-FFF2-40B4-BE49-F238E27FC236}">
                <a16:creationId xmlns:a16="http://schemas.microsoft.com/office/drawing/2014/main" id="{74F31F7F-AE27-6844-B5D8-CFCD9F455890}"/>
              </a:ext>
            </a:extLst>
          </p:cNvPr>
          <p:cNvPicPr>
            <a:picLocks noChangeAspect="1"/>
          </p:cNvPicPr>
          <p:nvPr/>
        </p:nvPicPr>
        <p:blipFill>
          <a:blip r:embed="rId4"/>
          <a:stretch>
            <a:fillRect/>
          </a:stretch>
        </p:blipFill>
        <p:spPr>
          <a:xfrm>
            <a:off x="4122370" y="4497839"/>
            <a:ext cx="7002352" cy="1438406"/>
          </a:xfrm>
          <a:prstGeom prst="rect">
            <a:avLst/>
          </a:prstGeom>
        </p:spPr>
      </p:pic>
      <p:sp>
        <p:nvSpPr>
          <p:cNvPr id="4" name="箭头: 下 3">
            <a:extLst>
              <a:ext uri="{FF2B5EF4-FFF2-40B4-BE49-F238E27FC236}">
                <a16:creationId xmlns:a16="http://schemas.microsoft.com/office/drawing/2014/main" id="{3F3B5044-3A69-3E84-68A9-5334B0819ECA}"/>
              </a:ext>
            </a:extLst>
          </p:cNvPr>
          <p:cNvSpPr/>
          <p:nvPr/>
        </p:nvSpPr>
        <p:spPr>
          <a:xfrm>
            <a:off x="7114884" y="3770531"/>
            <a:ext cx="762142" cy="833367"/>
          </a:xfrm>
          <a:prstGeom prst="downArrow">
            <a:avLst/>
          </a:prstGeom>
          <a:ln w="2857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10" name="文本框 9">
                <a:extLst>
                  <a:ext uri="{FF2B5EF4-FFF2-40B4-BE49-F238E27FC236}">
                    <a16:creationId xmlns:a16="http://schemas.microsoft.com/office/drawing/2014/main" id="{5C407B4E-504B-B35A-CE38-98B5EA97CA30}"/>
                  </a:ext>
                </a:extLst>
              </p:cNvPr>
              <p:cNvSpPr txBox="1"/>
              <p:nvPr/>
            </p:nvSpPr>
            <p:spPr>
              <a:xfrm>
                <a:off x="153557" y="2231297"/>
                <a:ext cx="6039596" cy="101457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sz="2400" b="1" i="1" smtClean="0">
                          <a:latin typeface="Cambria Math" panose="02040503050406030204" pitchFamily="18" charset="0"/>
                        </a:rPr>
                        <m:t>𝑰</m:t>
                      </m:r>
                      <m:d>
                        <m:dPr>
                          <m:ctrlPr>
                            <a:rPr lang="en-US" altLang="zh-CN" sz="2400" b="1" i="1" smtClean="0">
                              <a:latin typeface="Cambria Math" panose="02040503050406030204" pitchFamily="18" charset="0"/>
                            </a:rPr>
                          </m:ctrlPr>
                        </m:dPr>
                        <m:e>
                          <m:sSub>
                            <m:sSubPr>
                              <m:ctrlPr>
                                <a:rPr lang="en-US" altLang="zh-CN" sz="2400" b="1" i="1" smtClean="0">
                                  <a:latin typeface="Cambria Math" panose="02040503050406030204" pitchFamily="18" charset="0"/>
                                </a:rPr>
                              </m:ctrlPr>
                            </m:sSubPr>
                            <m:e>
                              <m:r>
                                <a:rPr lang="en-US" altLang="zh-CN" sz="2400" b="1" i="1" smtClean="0">
                                  <a:latin typeface="Cambria Math" panose="02040503050406030204" pitchFamily="18" charset="0"/>
                                </a:rPr>
                                <m:t>𝒏</m:t>
                              </m:r>
                            </m:e>
                            <m:sub>
                              <m:r>
                                <a:rPr lang="en-US" altLang="zh-CN" sz="2400" b="1" i="1" smtClean="0">
                                  <a:latin typeface="Cambria Math" panose="02040503050406030204" pitchFamily="18" charset="0"/>
                                </a:rPr>
                                <m:t>𝟏</m:t>
                              </m:r>
                            </m:sub>
                          </m:sSub>
                          <m:r>
                            <a:rPr lang="en-US" altLang="zh-CN" sz="2400" b="1" i="1" smtClean="0">
                              <a:latin typeface="Cambria Math" panose="02040503050406030204" pitchFamily="18" charset="0"/>
                            </a:rPr>
                            <m:t>,</m:t>
                          </m:r>
                          <m:sSub>
                            <m:sSubPr>
                              <m:ctrlPr>
                                <a:rPr lang="en-US" altLang="zh-CN" sz="2400" b="1" i="1" smtClean="0">
                                  <a:latin typeface="Cambria Math" panose="02040503050406030204" pitchFamily="18" charset="0"/>
                                </a:rPr>
                              </m:ctrlPr>
                            </m:sSubPr>
                            <m:e>
                              <m:r>
                                <a:rPr lang="en-US" altLang="zh-CN" sz="2400" b="1" i="1" smtClean="0">
                                  <a:latin typeface="Cambria Math" panose="02040503050406030204" pitchFamily="18" charset="0"/>
                                </a:rPr>
                                <m:t>𝒏</m:t>
                              </m:r>
                            </m:e>
                            <m:sub>
                              <m:r>
                                <a:rPr lang="en-US" altLang="zh-CN" sz="2400" b="1" i="1" smtClean="0">
                                  <a:latin typeface="Cambria Math" panose="02040503050406030204" pitchFamily="18" charset="0"/>
                                </a:rPr>
                                <m:t>𝟐</m:t>
                              </m:r>
                            </m:sub>
                          </m:sSub>
                        </m:e>
                      </m:d>
                      <m:r>
                        <a:rPr lang="en-US" altLang="zh-CN" sz="2400" b="1" i="1" smtClean="0">
                          <a:latin typeface="Cambria Math" panose="02040503050406030204" pitchFamily="18" charset="0"/>
                        </a:rPr>
                        <m:t>=</m:t>
                      </m:r>
                      <m:nary>
                        <m:naryPr>
                          <m:subHide m:val="on"/>
                          <m:supHide m:val="on"/>
                          <m:ctrlPr>
                            <a:rPr lang="en-US" altLang="zh-CN" sz="2400" b="1" i="1" smtClean="0">
                              <a:latin typeface="Cambria Math" panose="02040503050406030204" pitchFamily="18" charset="0"/>
                            </a:rPr>
                          </m:ctrlPr>
                        </m:naryPr>
                        <m:sub/>
                        <m:sup/>
                        <m:e>
                          <m:f>
                            <m:fPr>
                              <m:ctrlPr>
                                <a:rPr lang="en-US" altLang="zh-CN" sz="2400" b="1" i="1" smtClean="0">
                                  <a:latin typeface="Cambria Math" panose="02040503050406030204" pitchFamily="18" charset="0"/>
                                </a:rPr>
                              </m:ctrlPr>
                            </m:fPr>
                            <m:num>
                              <m:sSup>
                                <m:sSupPr>
                                  <m:ctrlPr>
                                    <a:rPr lang="en-US" altLang="zh-CN" sz="2400" b="1" i="1" smtClean="0">
                                      <a:latin typeface="Cambria Math" panose="02040503050406030204" pitchFamily="18" charset="0"/>
                                    </a:rPr>
                                  </m:ctrlPr>
                                </m:sSupPr>
                                <m:e>
                                  <m:r>
                                    <a:rPr lang="en-US" altLang="zh-CN" sz="2400" b="1" i="1" smtClean="0">
                                      <a:latin typeface="Cambria Math" panose="02040503050406030204" pitchFamily="18" charset="0"/>
                                    </a:rPr>
                                    <m:t>𝒅</m:t>
                                  </m:r>
                                </m:e>
                                <m:sup>
                                  <m:r>
                                    <a:rPr lang="en-US" altLang="zh-CN" sz="2400" b="1" i="1" smtClean="0">
                                      <a:latin typeface="Cambria Math" panose="02040503050406030204" pitchFamily="18" charset="0"/>
                                    </a:rPr>
                                    <m:t>𝒅</m:t>
                                  </m:r>
                                </m:sup>
                              </m:sSup>
                              <m:r>
                                <a:rPr lang="en-US" altLang="zh-CN" sz="2400" b="1" i="1" smtClean="0">
                                  <a:latin typeface="Cambria Math" panose="02040503050406030204" pitchFamily="18" charset="0"/>
                                </a:rPr>
                                <m:t>𝒌</m:t>
                              </m:r>
                            </m:num>
                            <m:den>
                              <m:sSup>
                                <m:sSupPr>
                                  <m:ctrlPr>
                                    <a:rPr lang="en-US" altLang="zh-CN" sz="2400" b="1" i="1" smtClean="0">
                                      <a:latin typeface="Cambria Math" panose="02040503050406030204" pitchFamily="18" charset="0"/>
                                    </a:rPr>
                                  </m:ctrlPr>
                                </m:sSupPr>
                                <m:e>
                                  <m:d>
                                    <m:dPr>
                                      <m:ctrlPr>
                                        <a:rPr lang="en-US" altLang="zh-CN" sz="2400" b="1" i="1" smtClean="0">
                                          <a:latin typeface="Cambria Math" panose="02040503050406030204" pitchFamily="18" charset="0"/>
                                        </a:rPr>
                                      </m:ctrlPr>
                                    </m:dPr>
                                    <m:e>
                                      <m:r>
                                        <a:rPr lang="en-US" altLang="zh-CN" sz="2400" b="1" i="1" smtClean="0">
                                          <a:latin typeface="Cambria Math" panose="02040503050406030204" pitchFamily="18" charset="0"/>
                                        </a:rPr>
                                        <m:t>𝟐</m:t>
                                      </m:r>
                                      <m:r>
                                        <a:rPr lang="en-US" altLang="zh-CN" sz="2400" b="1" i="1" smtClean="0">
                                          <a:latin typeface="Cambria Math" panose="02040503050406030204" pitchFamily="18" charset="0"/>
                                        </a:rPr>
                                        <m:t>𝝅</m:t>
                                      </m:r>
                                    </m:e>
                                  </m:d>
                                </m:e>
                                <m:sup>
                                  <m:r>
                                    <a:rPr lang="en-US" altLang="zh-CN" sz="2400" b="1" i="1" smtClean="0">
                                      <a:latin typeface="Cambria Math" panose="02040503050406030204" pitchFamily="18" charset="0"/>
                                    </a:rPr>
                                    <m:t>𝒅</m:t>
                                  </m:r>
                                </m:sup>
                              </m:sSup>
                            </m:den>
                          </m:f>
                          <m:f>
                            <m:fPr>
                              <m:ctrlPr>
                                <a:rPr lang="en-US" altLang="zh-CN" sz="2400" b="1" i="1" smtClean="0">
                                  <a:latin typeface="Cambria Math" panose="02040503050406030204" pitchFamily="18" charset="0"/>
                                </a:rPr>
                              </m:ctrlPr>
                            </m:fPr>
                            <m:num>
                              <m:r>
                                <a:rPr lang="en-US" altLang="zh-CN" sz="2400" b="1" i="1" smtClean="0">
                                  <a:latin typeface="Cambria Math" panose="02040503050406030204" pitchFamily="18" charset="0"/>
                                </a:rPr>
                                <m:t>𝟏</m:t>
                              </m:r>
                            </m:num>
                            <m:den>
                              <m:sSup>
                                <m:sSupPr>
                                  <m:ctrlPr>
                                    <a:rPr lang="en-US" altLang="zh-CN" sz="2400" b="1" i="1" smtClean="0">
                                      <a:latin typeface="Cambria Math" panose="02040503050406030204" pitchFamily="18" charset="0"/>
                                    </a:rPr>
                                  </m:ctrlPr>
                                </m:sSupPr>
                                <m:e>
                                  <m:d>
                                    <m:dPr>
                                      <m:ctrlPr>
                                        <a:rPr lang="en-US" altLang="zh-CN" sz="2400" b="1" i="1" smtClean="0">
                                          <a:latin typeface="Cambria Math" panose="02040503050406030204" pitchFamily="18" charset="0"/>
                                        </a:rPr>
                                      </m:ctrlPr>
                                    </m:dPr>
                                    <m:e>
                                      <m:sSup>
                                        <m:sSupPr>
                                          <m:ctrlPr>
                                            <a:rPr lang="en-US" altLang="zh-CN" sz="2400" b="1" i="1" smtClean="0">
                                              <a:latin typeface="Cambria Math" panose="02040503050406030204" pitchFamily="18" charset="0"/>
                                            </a:rPr>
                                          </m:ctrlPr>
                                        </m:sSupPr>
                                        <m:e>
                                          <m:r>
                                            <a:rPr lang="en-US" altLang="zh-CN" sz="2400" b="1" i="1" smtClean="0">
                                              <a:latin typeface="Cambria Math" panose="02040503050406030204" pitchFamily="18" charset="0"/>
                                            </a:rPr>
                                            <m:t>𝒌</m:t>
                                          </m:r>
                                        </m:e>
                                        <m:sup>
                                          <m:r>
                                            <a:rPr lang="en-US" altLang="zh-CN" sz="2400" b="1" i="1" smtClean="0">
                                              <a:latin typeface="Cambria Math" panose="02040503050406030204" pitchFamily="18" charset="0"/>
                                            </a:rPr>
                                            <m:t>𝟐</m:t>
                                          </m:r>
                                        </m:sup>
                                      </m:sSup>
                                    </m:e>
                                  </m:d>
                                </m:e>
                                <m:sup>
                                  <m:sSub>
                                    <m:sSubPr>
                                      <m:ctrlPr>
                                        <a:rPr lang="en-US" altLang="zh-CN" sz="2400" b="1" i="1" smtClean="0">
                                          <a:solidFill>
                                            <a:srgbClr val="FF0000"/>
                                          </a:solidFill>
                                          <a:latin typeface="Cambria Math" panose="02040503050406030204" pitchFamily="18" charset="0"/>
                                        </a:rPr>
                                      </m:ctrlPr>
                                    </m:sSubPr>
                                    <m:e>
                                      <m:r>
                                        <a:rPr lang="en-US" altLang="zh-CN" sz="2400" b="1" i="1">
                                          <a:solidFill>
                                            <a:srgbClr val="FF0000"/>
                                          </a:solidFill>
                                          <a:latin typeface="Cambria Math" panose="02040503050406030204" pitchFamily="18" charset="0"/>
                                        </a:rPr>
                                        <m:t>𝒏</m:t>
                                      </m:r>
                                    </m:e>
                                    <m:sub>
                                      <m:r>
                                        <a:rPr lang="en-US" altLang="zh-CN" sz="2400" b="1" i="1" smtClean="0">
                                          <a:solidFill>
                                            <a:srgbClr val="FF0000"/>
                                          </a:solidFill>
                                          <a:latin typeface="Cambria Math" panose="02040503050406030204" pitchFamily="18" charset="0"/>
                                        </a:rPr>
                                        <m:t>𝟏</m:t>
                                      </m:r>
                                    </m:sub>
                                  </m:sSub>
                                </m:sup>
                              </m:sSup>
                              <m:sSup>
                                <m:sSupPr>
                                  <m:ctrlPr>
                                    <a:rPr lang="en-US" altLang="zh-CN" sz="2400" b="1" i="1" smtClean="0">
                                      <a:latin typeface="Cambria Math" panose="02040503050406030204" pitchFamily="18" charset="0"/>
                                    </a:rPr>
                                  </m:ctrlPr>
                                </m:sSupPr>
                                <m:e>
                                  <m:d>
                                    <m:dPr>
                                      <m:ctrlPr>
                                        <a:rPr lang="en-US" altLang="zh-CN" sz="2400" b="1" i="1" smtClean="0">
                                          <a:latin typeface="Cambria Math" panose="02040503050406030204" pitchFamily="18" charset="0"/>
                                        </a:rPr>
                                      </m:ctrlPr>
                                    </m:dPr>
                                    <m:e>
                                      <m:sSup>
                                        <m:sSupPr>
                                          <m:ctrlPr>
                                            <a:rPr lang="en-US" altLang="zh-CN" sz="2400" b="1" i="1" smtClean="0">
                                              <a:latin typeface="Cambria Math" panose="02040503050406030204" pitchFamily="18" charset="0"/>
                                            </a:rPr>
                                          </m:ctrlPr>
                                        </m:sSupPr>
                                        <m:e>
                                          <m:d>
                                            <m:dPr>
                                              <m:ctrlPr>
                                                <a:rPr lang="en-US" altLang="zh-CN" sz="2400" b="1" i="1" smtClean="0">
                                                  <a:latin typeface="Cambria Math" panose="02040503050406030204" pitchFamily="18" charset="0"/>
                                                </a:rPr>
                                              </m:ctrlPr>
                                            </m:dPr>
                                            <m:e>
                                              <m:r>
                                                <a:rPr lang="en-US" altLang="zh-CN" sz="2400" b="1" i="1" smtClean="0">
                                                  <a:latin typeface="Cambria Math" panose="02040503050406030204" pitchFamily="18" charset="0"/>
                                                </a:rPr>
                                                <m:t>𝒒</m:t>
                                              </m:r>
                                              <m:r>
                                                <a:rPr lang="en-US" altLang="zh-CN" sz="2400" b="1" i="1" smtClean="0">
                                                  <a:latin typeface="Cambria Math" panose="02040503050406030204" pitchFamily="18" charset="0"/>
                                                </a:rPr>
                                                <m:t>−</m:t>
                                              </m:r>
                                              <m:r>
                                                <a:rPr lang="en-US" altLang="zh-CN" sz="2400" b="1" i="1" smtClean="0">
                                                  <a:latin typeface="Cambria Math" panose="02040503050406030204" pitchFamily="18" charset="0"/>
                                                </a:rPr>
                                                <m:t>𝒌</m:t>
                                              </m:r>
                                            </m:e>
                                          </m:d>
                                        </m:e>
                                        <m:sup>
                                          <m:r>
                                            <a:rPr lang="en-US" altLang="zh-CN" sz="2400" b="1" i="1" smtClean="0">
                                              <a:latin typeface="Cambria Math" panose="02040503050406030204" pitchFamily="18" charset="0"/>
                                            </a:rPr>
                                            <m:t>𝟐</m:t>
                                          </m:r>
                                        </m:sup>
                                      </m:sSup>
                                    </m:e>
                                  </m:d>
                                </m:e>
                                <m:sup>
                                  <m:sSub>
                                    <m:sSubPr>
                                      <m:ctrlPr>
                                        <a:rPr lang="en-US" altLang="zh-CN" sz="2400" b="1" i="1" smtClean="0">
                                          <a:solidFill>
                                            <a:srgbClr val="FF0000"/>
                                          </a:solidFill>
                                          <a:latin typeface="Cambria Math" panose="02040503050406030204" pitchFamily="18" charset="0"/>
                                        </a:rPr>
                                      </m:ctrlPr>
                                    </m:sSubPr>
                                    <m:e>
                                      <m:r>
                                        <a:rPr lang="en-US" altLang="zh-CN" sz="2400" b="1" i="1" smtClean="0">
                                          <a:solidFill>
                                            <a:srgbClr val="FF0000"/>
                                          </a:solidFill>
                                          <a:latin typeface="Cambria Math" panose="02040503050406030204" pitchFamily="18" charset="0"/>
                                        </a:rPr>
                                        <m:t>𝒏</m:t>
                                      </m:r>
                                    </m:e>
                                    <m:sub>
                                      <m:r>
                                        <a:rPr lang="en-US" altLang="zh-CN" sz="2400" b="1" i="1" smtClean="0">
                                          <a:solidFill>
                                            <a:srgbClr val="FF0000"/>
                                          </a:solidFill>
                                          <a:latin typeface="Cambria Math" panose="02040503050406030204" pitchFamily="18" charset="0"/>
                                        </a:rPr>
                                        <m:t>𝟐</m:t>
                                      </m:r>
                                    </m:sub>
                                  </m:sSub>
                                </m:sup>
                              </m:sSup>
                            </m:den>
                          </m:f>
                        </m:e>
                      </m:nary>
                    </m:oMath>
                  </m:oMathPara>
                </a14:m>
                <a:endParaRPr lang="zh-CN" altLang="en-US" sz="2400" b="1" dirty="0"/>
              </a:p>
            </p:txBody>
          </p:sp>
        </mc:Choice>
        <mc:Fallback xmlns="">
          <p:sp>
            <p:nvSpPr>
              <p:cNvPr id="10" name="文本框 9">
                <a:extLst>
                  <a:ext uri="{FF2B5EF4-FFF2-40B4-BE49-F238E27FC236}">
                    <a16:creationId xmlns:a16="http://schemas.microsoft.com/office/drawing/2014/main" id="{5C407B4E-504B-B35A-CE38-98B5EA97CA30}"/>
                  </a:ext>
                </a:extLst>
              </p:cNvPr>
              <p:cNvSpPr txBox="1">
                <a:spLocks noRot="1" noChangeAspect="1" noMove="1" noResize="1" noEditPoints="1" noAdjustHandles="1" noChangeArrowheads="1" noChangeShapeType="1" noTextEdit="1"/>
              </p:cNvSpPr>
              <p:nvPr/>
            </p:nvSpPr>
            <p:spPr>
              <a:xfrm>
                <a:off x="153557" y="2231297"/>
                <a:ext cx="6039596" cy="1014573"/>
              </a:xfrm>
              <a:prstGeom prst="rect">
                <a:avLst/>
              </a:prstGeom>
              <a:blipFill>
                <a:blip r:embed="rId5"/>
                <a:stretch>
                  <a:fillRect/>
                </a:stretch>
              </a:blipFill>
            </p:spPr>
            <p:txBody>
              <a:bodyPr/>
              <a:lstStyle/>
              <a:p>
                <a:r>
                  <a:rPr lang="zh-CN" altLang="en-US">
                    <a:noFill/>
                  </a:rPr>
                  <a:t> </a:t>
                </a:r>
              </a:p>
            </p:txBody>
          </p:sp>
        </mc:Fallback>
      </mc:AlternateContent>
      <p:sp>
        <p:nvSpPr>
          <p:cNvPr id="6" name="灯片编号占位符 5">
            <a:extLst>
              <a:ext uri="{FF2B5EF4-FFF2-40B4-BE49-F238E27FC236}">
                <a16:creationId xmlns:a16="http://schemas.microsoft.com/office/drawing/2014/main" id="{E6824247-7D92-B680-2519-F016757EFBE7}"/>
              </a:ext>
            </a:extLst>
          </p:cNvPr>
          <p:cNvSpPr>
            <a:spLocks noGrp="1"/>
          </p:cNvSpPr>
          <p:nvPr>
            <p:ph type="sldNum" sz="quarter" idx="12"/>
          </p:nvPr>
        </p:nvSpPr>
        <p:spPr/>
        <p:txBody>
          <a:bodyPr/>
          <a:lstStyle/>
          <a:p>
            <a:fld id="{97E2B898-AB33-4DD0-B9F0-873FD2F15E2F}" type="slidenum">
              <a:rPr lang="zh-CN" altLang="en-US" smtClean="0"/>
              <a:t>4</a:t>
            </a:fld>
            <a:endParaRPr lang="zh-CN" altLang="en-US"/>
          </a:p>
        </p:txBody>
      </p:sp>
    </p:spTree>
    <p:extLst>
      <p:ext uri="{BB962C8B-B14F-4D97-AF65-F5344CB8AC3E}">
        <p14:creationId xmlns:p14="http://schemas.microsoft.com/office/powerpoint/2010/main" val="29234847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5A92572-8B56-950D-534F-20161D56DB04}"/>
              </a:ext>
            </a:extLst>
          </p:cNvPr>
          <p:cNvSpPr>
            <a:spLocks noGrp="1"/>
          </p:cNvSpPr>
          <p:nvPr>
            <p:ph type="title"/>
          </p:nvPr>
        </p:nvSpPr>
        <p:spPr/>
        <p:txBody>
          <a:bodyPr/>
          <a:lstStyle/>
          <a:p>
            <a:r>
              <a:rPr lang="en-US" altLang="zh-CN" dirty="0">
                <a:latin typeface="Times New Roman" panose="02020603050405020304" pitchFamily="18" charset="0"/>
                <a:cs typeface="Times New Roman" panose="02020603050405020304" pitchFamily="18" charset="0"/>
              </a:rPr>
              <a:t>Integration By Parts (IBP) reduction</a:t>
            </a:r>
            <a:endParaRPr lang="zh-CN" altLang="en-US" dirty="0"/>
          </a:p>
        </p:txBody>
      </p:sp>
      <p:pic>
        <p:nvPicPr>
          <p:cNvPr id="6" name="animation_(13, 17)_Laporta">
            <a:hlinkClick r:id="" action="ppaction://media"/>
            <a:extLst>
              <a:ext uri="{FF2B5EF4-FFF2-40B4-BE49-F238E27FC236}">
                <a16:creationId xmlns:a16="http://schemas.microsoft.com/office/drawing/2014/main" id="{DAEAC607-5B10-F3DE-E567-FB8CB6AD4845}"/>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7830345" y="2254029"/>
            <a:ext cx="4064000" cy="3048000"/>
          </a:xfrm>
          <a:prstGeom prst="rect">
            <a:avLst/>
          </a:prstGeom>
        </p:spPr>
      </p:pic>
      <p:pic>
        <p:nvPicPr>
          <p:cNvPr id="8" name="图片 7">
            <a:extLst>
              <a:ext uri="{FF2B5EF4-FFF2-40B4-BE49-F238E27FC236}">
                <a16:creationId xmlns:a16="http://schemas.microsoft.com/office/drawing/2014/main" id="{C8DD021D-65D8-1209-7338-9B06D8A3FF42}"/>
              </a:ext>
            </a:extLst>
          </p:cNvPr>
          <p:cNvPicPr>
            <a:picLocks noChangeAspect="1"/>
          </p:cNvPicPr>
          <p:nvPr/>
        </p:nvPicPr>
        <p:blipFill>
          <a:blip r:embed="rId6"/>
          <a:stretch>
            <a:fillRect/>
          </a:stretch>
        </p:blipFill>
        <p:spPr>
          <a:xfrm>
            <a:off x="371867" y="2847690"/>
            <a:ext cx="6290283" cy="2079324"/>
          </a:xfrm>
          <a:prstGeom prst="rect">
            <a:avLst/>
          </a:prstGeom>
        </p:spPr>
      </p:pic>
      <p:sp>
        <p:nvSpPr>
          <p:cNvPr id="11" name="箭头: 下 10">
            <a:extLst>
              <a:ext uri="{FF2B5EF4-FFF2-40B4-BE49-F238E27FC236}">
                <a16:creationId xmlns:a16="http://schemas.microsoft.com/office/drawing/2014/main" id="{A269D549-B135-3B96-BE75-5BE49C8F8700}"/>
              </a:ext>
            </a:extLst>
          </p:cNvPr>
          <p:cNvSpPr/>
          <p:nvPr/>
        </p:nvSpPr>
        <p:spPr>
          <a:xfrm rot="16200000">
            <a:off x="7163728" y="3200338"/>
            <a:ext cx="762142" cy="1025505"/>
          </a:xfrm>
          <a:prstGeom prst="downArrow">
            <a:avLst/>
          </a:prstGeom>
          <a:ln w="7620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a:p>
        </p:txBody>
      </p:sp>
      <p:cxnSp>
        <p:nvCxnSpPr>
          <p:cNvPr id="4" name="直接连接符 3">
            <a:extLst>
              <a:ext uri="{FF2B5EF4-FFF2-40B4-BE49-F238E27FC236}">
                <a16:creationId xmlns:a16="http://schemas.microsoft.com/office/drawing/2014/main" id="{92E90682-3BD0-C282-4E26-3713115DA8E1}"/>
              </a:ext>
            </a:extLst>
          </p:cNvPr>
          <p:cNvCxnSpPr>
            <a:cxnSpLocks/>
          </p:cNvCxnSpPr>
          <p:nvPr/>
        </p:nvCxnSpPr>
        <p:spPr>
          <a:xfrm>
            <a:off x="8272133" y="2254029"/>
            <a:ext cx="3125972" cy="3048000"/>
          </a:xfrm>
          <a:prstGeom prst="line">
            <a:avLst/>
          </a:prstGeom>
          <a:ln w="38100">
            <a:solidFill>
              <a:srgbClr val="00B0F0"/>
            </a:solidFill>
          </a:ln>
        </p:spPr>
        <p:style>
          <a:lnRef idx="1">
            <a:schemeClr val="accent2"/>
          </a:lnRef>
          <a:fillRef idx="0">
            <a:schemeClr val="accent2"/>
          </a:fillRef>
          <a:effectRef idx="0">
            <a:schemeClr val="accent2"/>
          </a:effectRef>
          <a:fontRef idx="minor">
            <a:schemeClr val="tx1"/>
          </a:fontRef>
        </p:style>
      </p:cxnSp>
      <p:cxnSp>
        <p:nvCxnSpPr>
          <p:cNvPr id="9" name="直接箭头连接符 8">
            <a:extLst>
              <a:ext uri="{FF2B5EF4-FFF2-40B4-BE49-F238E27FC236}">
                <a16:creationId xmlns:a16="http://schemas.microsoft.com/office/drawing/2014/main" id="{E0A08A1D-B18D-8171-7636-0F86B89C23F0}"/>
              </a:ext>
            </a:extLst>
          </p:cNvPr>
          <p:cNvCxnSpPr/>
          <p:nvPr/>
        </p:nvCxnSpPr>
        <p:spPr>
          <a:xfrm>
            <a:off x="8739963" y="5422605"/>
            <a:ext cx="233916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直接箭头连接符 15">
            <a:extLst>
              <a:ext uri="{FF2B5EF4-FFF2-40B4-BE49-F238E27FC236}">
                <a16:creationId xmlns:a16="http://schemas.microsoft.com/office/drawing/2014/main" id="{A1C0D2C7-62F0-292C-98C1-937CEA56D0A9}"/>
              </a:ext>
            </a:extLst>
          </p:cNvPr>
          <p:cNvCxnSpPr/>
          <p:nvPr/>
        </p:nvCxnSpPr>
        <p:spPr>
          <a:xfrm flipV="1">
            <a:off x="8272133" y="2847690"/>
            <a:ext cx="0" cy="199012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7" name="文本框 16">
                <a:extLst>
                  <a:ext uri="{FF2B5EF4-FFF2-40B4-BE49-F238E27FC236}">
                    <a16:creationId xmlns:a16="http://schemas.microsoft.com/office/drawing/2014/main" id="{87C60175-270E-3974-735F-FFCD88E289CC}"/>
                  </a:ext>
                </a:extLst>
              </p:cNvPr>
              <p:cNvSpPr txBox="1"/>
              <p:nvPr/>
            </p:nvSpPr>
            <p:spPr>
              <a:xfrm>
                <a:off x="11121655" y="5222550"/>
                <a:ext cx="400493"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000" b="1" i="1" smtClean="0">
                              <a:latin typeface="Cambria Math" panose="02040503050406030204" pitchFamily="18" charset="0"/>
                            </a:rPr>
                          </m:ctrlPr>
                        </m:sSubPr>
                        <m:e>
                          <m:r>
                            <a:rPr lang="en-US" altLang="zh-CN" sz="2000" b="1" i="1" smtClean="0">
                              <a:latin typeface="Cambria Math" panose="02040503050406030204" pitchFamily="18" charset="0"/>
                            </a:rPr>
                            <m:t>𝒏</m:t>
                          </m:r>
                        </m:e>
                        <m:sub>
                          <m:r>
                            <a:rPr lang="en-US" altLang="zh-CN" sz="2000" b="1" i="1" smtClean="0">
                              <a:latin typeface="Cambria Math" panose="02040503050406030204" pitchFamily="18" charset="0"/>
                            </a:rPr>
                            <m:t>𝟏</m:t>
                          </m:r>
                        </m:sub>
                      </m:sSub>
                    </m:oMath>
                  </m:oMathPara>
                </a14:m>
                <a:endParaRPr lang="zh-CN" altLang="en-US" sz="2000" b="1" dirty="0"/>
              </a:p>
            </p:txBody>
          </p:sp>
        </mc:Choice>
        <mc:Fallback xmlns="">
          <p:sp>
            <p:nvSpPr>
              <p:cNvPr id="17" name="文本框 16">
                <a:extLst>
                  <a:ext uri="{FF2B5EF4-FFF2-40B4-BE49-F238E27FC236}">
                    <a16:creationId xmlns:a16="http://schemas.microsoft.com/office/drawing/2014/main" id="{87C60175-270E-3974-735F-FFCD88E289CC}"/>
                  </a:ext>
                </a:extLst>
              </p:cNvPr>
              <p:cNvSpPr txBox="1">
                <a:spLocks noRot="1" noChangeAspect="1" noMove="1" noResize="1" noEditPoints="1" noAdjustHandles="1" noChangeArrowheads="1" noChangeShapeType="1" noTextEdit="1"/>
              </p:cNvSpPr>
              <p:nvPr/>
            </p:nvSpPr>
            <p:spPr>
              <a:xfrm>
                <a:off x="11121655" y="5222550"/>
                <a:ext cx="400493" cy="400110"/>
              </a:xfrm>
              <a:prstGeom prst="rect">
                <a:avLst/>
              </a:prstGeom>
              <a:blipFill>
                <a:blip r:embed="rId7"/>
                <a:stretch>
                  <a:fillRect r="-9091" b="-1538"/>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8" name="文本框 17">
                <a:extLst>
                  <a:ext uri="{FF2B5EF4-FFF2-40B4-BE49-F238E27FC236}">
                    <a16:creationId xmlns:a16="http://schemas.microsoft.com/office/drawing/2014/main" id="{90889D76-F314-BE41-6A3B-757F6B5F3FCF}"/>
                  </a:ext>
                </a:extLst>
              </p:cNvPr>
              <p:cNvSpPr txBox="1"/>
              <p:nvPr/>
            </p:nvSpPr>
            <p:spPr>
              <a:xfrm>
                <a:off x="8071885" y="2327004"/>
                <a:ext cx="400493"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000" b="1" i="1" smtClean="0">
                              <a:latin typeface="Cambria Math" panose="02040503050406030204" pitchFamily="18" charset="0"/>
                            </a:rPr>
                          </m:ctrlPr>
                        </m:sSubPr>
                        <m:e>
                          <m:r>
                            <a:rPr lang="en-US" altLang="zh-CN" sz="2000" b="1" i="1" smtClean="0">
                              <a:latin typeface="Cambria Math" panose="02040503050406030204" pitchFamily="18" charset="0"/>
                            </a:rPr>
                            <m:t>𝒏</m:t>
                          </m:r>
                        </m:e>
                        <m:sub>
                          <m:r>
                            <a:rPr lang="en-US" altLang="zh-CN" sz="2000" b="1" i="1" smtClean="0">
                              <a:latin typeface="Cambria Math" panose="02040503050406030204" pitchFamily="18" charset="0"/>
                            </a:rPr>
                            <m:t>𝟐</m:t>
                          </m:r>
                        </m:sub>
                      </m:sSub>
                    </m:oMath>
                  </m:oMathPara>
                </a14:m>
                <a:endParaRPr lang="zh-CN" altLang="en-US" sz="2000" b="1" dirty="0"/>
              </a:p>
            </p:txBody>
          </p:sp>
        </mc:Choice>
        <mc:Fallback xmlns="">
          <p:sp>
            <p:nvSpPr>
              <p:cNvPr id="18" name="文本框 17">
                <a:extLst>
                  <a:ext uri="{FF2B5EF4-FFF2-40B4-BE49-F238E27FC236}">
                    <a16:creationId xmlns:a16="http://schemas.microsoft.com/office/drawing/2014/main" id="{90889D76-F314-BE41-6A3B-757F6B5F3FCF}"/>
                  </a:ext>
                </a:extLst>
              </p:cNvPr>
              <p:cNvSpPr txBox="1">
                <a:spLocks noRot="1" noChangeAspect="1" noMove="1" noResize="1" noEditPoints="1" noAdjustHandles="1" noChangeArrowheads="1" noChangeShapeType="1" noTextEdit="1"/>
              </p:cNvSpPr>
              <p:nvPr/>
            </p:nvSpPr>
            <p:spPr>
              <a:xfrm>
                <a:off x="8071885" y="2327004"/>
                <a:ext cx="400493" cy="400110"/>
              </a:xfrm>
              <a:prstGeom prst="rect">
                <a:avLst/>
              </a:prstGeom>
              <a:blipFill>
                <a:blip r:embed="rId8"/>
                <a:stretch>
                  <a:fillRect r="-9091" b="-1538"/>
                </a:stretch>
              </a:blipFill>
            </p:spPr>
            <p:txBody>
              <a:bodyPr/>
              <a:lstStyle/>
              <a:p>
                <a:r>
                  <a:rPr lang="zh-CN" altLang="en-US">
                    <a:noFill/>
                  </a:rPr>
                  <a:t> </a:t>
                </a:r>
              </a:p>
            </p:txBody>
          </p:sp>
        </mc:Fallback>
      </mc:AlternateContent>
      <p:sp>
        <p:nvSpPr>
          <p:cNvPr id="3" name="灯片编号占位符 2">
            <a:extLst>
              <a:ext uri="{FF2B5EF4-FFF2-40B4-BE49-F238E27FC236}">
                <a16:creationId xmlns:a16="http://schemas.microsoft.com/office/drawing/2014/main" id="{C218289B-A0FC-F05A-AB6A-0BF963228E63}"/>
              </a:ext>
            </a:extLst>
          </p:cNvPr>
          <p:cNvSpPr>
            <a:spLocks noGrp="1"/>
          </p:cNvSpPr>
          <p:nvPr>
            <p:ph type="sldNum" sz="quarter" idx="12"/>
          </p:nvPr>
        </p:nvSpPr>
        <p:spPr/>
        <p:txBody>
          <a:bodyPr/>
          <a:lstStyle/>
          <a:p>
            <a:fld id="{97E2B898-AB33-4DD0-B9F0-873FD2F15E2F}" type="slidenum">
              <a:rPr lang="zh-CN" altLang="en-US" smtClean="0"/>
              <a:t>5</a:t>
            </a:fld>
            <a:endParaRPr lang="zh-CN" altLang="en-US"/>
          </a:p>
        </p:txBody>
      </p:sp>
    </p:spTree>
    <p:extLst>
      <p:ext uri="{BB962C8B-B14F-4D97-AF65-F5344CB8AC3E}">
        <p14:creationId xmlns:p14="http://schemas.microsoft.com/office/powerpoint/2010/main" val="2906241340"/>
      </p:ext>
    </p:extLst>
  </p:cSld>
  <p:clrMapOvr>
    <a:masterClrMapping/>
  </p:clrMapOvr>
  <p:timing>
    <p:tnLst>
      <p:par>
        <p:cTn id="1" dur="indefinite" restart="never" nodeType="tmRoot">
          <p:childTnLst>
            <p:video>
              <p:cMediaNode vol="80000">
                <p:cTn id="2" fill="hold" display="0">
                  <p:stCondLst>
                    <p:cond delay="indefinite"/>
                  </p:stCondLst>
                </p:cTn>
                <p:tgtEl>
                  <p:spTgt spid="6"/>
                </p:tgtEl>
              </p:cMediaNode>
            </p:vide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45A26E6-67AA-A6AB-C1D4-0AE764995F2C}"/>
              </a:ext>
            </a:extLst>
          </p:cNvPr>
          <p:cNvSpPr>
            <a:spLocks noGrp="1"/>
          </p:cNvSpPr>
          <p:nvPr>
            <p:ph type="title"/>
          </p:nvPr>
        </p:nvSpPr>
        <p:spPr/>
        <p:txBody>
          <a:bodyPr/>
          <a:lstStyle/>
          <a:p>
            <a:r>
              <a:rPr lang="en-US" altLang="zh-CN" dirty="0">
                <a:latin typeface="Times New Roman" panose="02020603050405020304" pitchFamily="18" charset="0"/>
                <a:cs typeface="Times New Roman" panose="02020603050405020304" pitchFamily="18" charset="0"/>
              </a:rPr>
              <a:t>Laporta seeding</a:t>
            </a:r>
            <a:endParaRPr lang="zh-CN" altLang="en-US" dirty="0">
              <a:latin typeface="Times New Roman" panose="02020603050405020304" pitchFamily="18" charset="0"/>
              <a:cs typeface="Times New Roman" panose="02020603050405020304" pitchFamily="18" charset="0"/>
            </a:endParaRPr>
          </a:p>
        </p:txBody>
      </p:sp>
      <p:sp>
        <p:nvSpPr>
          <p:cNvPr id="3" name="内容占位符 2">
            <a:extLst>
              <a:ext uri="{FF2B5EF4-FFF2-40B4-BE49-F238E27FC236}">
                <a16:creationId xmlns:a16="http://schemas.microsoft.com/office/drawing/2014/main" id="{26DA7375-1BC1-75B4-7C8B-0E4E6E58F14C}"/>
              </a:ext>
            </a:extLst>
          </p:cNvPr>
          <p:cNvSpPr>
            <a:spLocks noGrp="1"/>
          </p:cNvSpPr>
          <p:nvPr>
            <p:ph idx="1"/>
          </p:nvPr>
        </p:nvSpPr>
        <p:spPr>
          <a:xfrm>
            <a:off x="5343988" y="1825625"/>
            <a:ext cx="6009812" cy="4351338"/>
          </a:xfrm>
        </p:spPr>
        <p:txBody>
          <a:bodyPr/>
          <a:lstStyle/>
          <a:p>
            <a:pPr marL="0" indent="0">
              <a:buNone/>
            </a:pPr>
            <a:r>
              <a:rPr lang="en-US" altLang="zh-CN" dirty="0">
                <a:latin typeface="Times New Roman" panose="02020603050405020304" pitchFamily="18" charset="0"/>
                <a:cs typeface="Times New Roman" panose="02020603050405020304" pitchFamily="18" charset="0"/>
              </a:rPr>
              <a:t>Heuristic</a:t>
            </a:r>
          </a:p>
          <a:p>
            <a:pPr marL="0" indent="0">
              <a:buNone/>
            </a:pPr>
            <a:endParaRPr lang="en-US" altLang="zh-CN" dirty="0">
              <a:latin typeface="Times New Roman" panose="02020603050405020304" pitchFamily="18" charset="0"/>
              <a:cs typeface="Times New Roman" panose="02020603050405020304" pitchFamily="18" charset="0"/>
            </a:endParaRPr>
          </a:p>
          <a:p>
            <a:pPr marL="0" indent="0">
              <a:buNone/>
            </a:pPr>
            <a:r>
              <a:rPr lang="en-US" altLang="zh-CN" dirty="0">
                <a:latin typeface="Times New Roman" panose="02020603050405020304" pitchFamily="18" charset="0"/>
                <a:cs typeface="Times New Roman" panose="02020603050405020304" pitchFamily="18" charset="0"/>
              </a:rPr>
              <a:t>Solve simple integrals first</a:t>
            </a:r>
          </a:p>
          <a:p>
            <a:pPr marL="0" indent="0">
              <a:buNone/>
            </a:pPr>
            <a:r>
              <a:rPr lang="en-US" altLang="zh-CN" dirty="0">
                <a:latin typeface="Times New Roman" panose="02020603050405020304" pitchFamily="18" charset="0"/>
                <a:cs typeface="Times New Roman" panose="02020603050405020304" pitchFamily="18" charset="0"/>
              </a:rPr>
              <a:t>Solve a little complex next</a:t>
            </a:r>
          </a:p>
          <a:p>
            <a:pPr marL="0" indent="0">
              <a:buNone/>
            </a:pPr>
            <a:endParaRPr lang="en-US" altLang="zh-CN" dirty="0">
              <a:latin typeface="Times New Roman" panose="02020603050405020304" pitchFamily="18" charset="0"/>
              <a:cs typeface="Times New Roman" panose="02020603050405020304" pitchFamily="18" charset="0"/>
            </a:endParaRPr>
          </a:p>
          <a:p>
            <a:pPr marL="0" indent="0">
              <a:buNone/>
            </a:pPr>
            <a:endParaRPr lang="zh-CN" altLang="en-US" dirty="0">
              <a:latin typeface="Times New Roman" panose="02020603050405020304" pitchFamily="18" charset="0"/>
              <a:cs typeface="Times New Roman" panose="02020603050405020304" pitchFamily="18" charset="0"/>
            </a:endParaRPr>
          </a:p>
        </p:txBody>
      </p:sp>
      <p:pic>
        <p:nvPicPr>
          <p:cNvPr id="4" name="animation_(13, 17)_Laporta">
            <a:hlinkClick r:id="" action="ppaction://media"/>
            <a:extLst>
              <a:ext uri="{FF2B5EF4-FFF2-40B4-BE49-F238E27FC236}">
                <a16:creationId xmlns:a16="http://schemas.microsoft.com/office/drawing/2014/main" id="{4DA8F5ED-E022-EFC8-F948-CFE38BAF00FC}"/>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838200" y="1690688"/>
            <a:ext cx="4064000" cy="3048000"/>
          </a:xfrm>
          <a:prstGeom prst="rect">
            <a:avLst/>
          </a:prstGeom>
        </p:spPr>
      </p:pic>
      <p:cxnSp>
        <p:nvCxnSpPr>
          <p:cNvPr id="5" name="直接连接符 4">
            <a:extLst>
              <a:ext uri="{FF2B5EF4-FFF2-40B4-BE49-F238E27FC236}">
                <a16:creationId xmlns:a16="http://schemas.microsoft.com/office/drawing/2014/main" id="{EE762209-F7F8-3999-6FA9-0C6A8A15C3E7}"/>
              </a:ext>
            </a:extLst>
          </p:cNvPr>
          <p:cNvCxnSpPr>
            <a:cxnSpLocks/>
          </p:cNvCxnSpPr>
          <p:nvPr/>
        </p:nvCxnSpPr>
        <p:spPr>
          <a:xfrm>
            <a:off x="631402" y="2254214"/>
            <a:ext cx="3125972" cy="3048000"/>
          </a:xfrm>
          <a:prstGeom prst="line">
            <a:avLst/>
          </a:prstGeom>
          <a:ln w="38100">
            <a:solidFill>
              <a:srgbClr val="00B0F0"/>
            </a:solidFill>
          </a:ln>
        </p:spPr>
        <p:style>
          <a:lnRef idx="1">
            <a:schemeClr val="accent2"/>
          </a:lnRef>
          <a:fillRef idx="0">
            <a:schemeClr val="accent2"/>
          </a:fillRef>
          <a:effectRef idx="0">
            <a:schemeClr val="accent2"/>
          </a:effectRef>
          <a:fontRef idx="minor">
            <a:schemeClr val="tx1"/>
          </a:fontRef>
        </p:style>
      </p:cxnSp>
      <p:cxnSp>
        <p:nvCxnSpPr>
          <p:cNvPr id="7" name="直接箭头连接符 6">
            <a:extLst>
              <a:ext uri="{FF2B5EF4-FFF2-40B4-BE49-F238E27FC236}">
                <a16:creationId xmlns:a16="http://schemas.microsoft.com/office/drawing/2014/main" id="{D588D505-6DE4-826E-5D60-778192784931}"/>
              </a:ext>
            </a:extLst>
          </p:cNvPr>
          <p:cNvCxnSpPr>
            <a:cxnSpLocks/>
          </p:cNvCxnSpPr>
          <p:nvPr/>
        </p:nvCxnSpPr>
        <p:spPr>
          <a:xfrm flipV="1">
            <a:off x="4094757" y="5256400"/>
            <a:ext cx="246338" cy="278859"/>
          </a:xfrm>
          <a:prstGeom prst="straightConnector1">
            <a:avLst/>
          </a:prstGeom>
          <a:ln w="28575">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0" name="文本框 9">
                <a:extLst>
                  <a:ext uri="{FF2B5EF4-FFF2-40B4-BE49-F238E27FC236}">
                    <a16:creationId xmlns:a16="http://schemas.microsoft.com/office/drawing/2014/main" id="{52E5955E-E735-E652-C5A4-E893A4F5E591}"/>
                  </a:ext>
                </a:extLst>
              </p:cNvPr>
              <p:cNvSpPr txBox="1"/>
              <p:nvPr/>
            </p:nvSpPr>
            <p:spPr>
              <a:xfrm>
                <a:off x="1179364" y="5405416"/>
                <a:ext cx="6039596"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sz="2400" b="1" i="1" smtClean="0">
                          <a:latin typeface="Cambria Math" panose="02040503050406030204" pitchFamily="18" charset="0"/>
                        </a:rPr>
                        <m:t>𝑰</m:t>
                      </m:r>
                      <m:d>
                        <m:dPr>
                          <m:ctrlPr>
                            <a:rPr lang="en-US" altLang="zh-CN" sz="2400" b="1" i="1" smtClean="0">
                              <a:latin typeface="Cambria Math" panose="02040503050406030204" pitchFamily="18" charset="0"/>
                            </a:rPr>
                          </m:ctrlPr>
                        </m:dPr>
                        <m:e>
                          <m:sSub>
                            <m:sSubPr>
                              <m:ctrlPr>
                                <a:rPr lang="en-US" altLang="zh-CN" sz="2400" b="1" i="1" smtClean="0">
                                  <a:latin typeface="Cambria Math" panose="02040503050406030204" pitchFamily="18" charset="0"/>
                                </a:rPr>
                              </m:ctrlPr>
                            </m:sSubPr>
                            <m:e>
                              <m:r>
                                <a:rPr lang="en-US" altLang="zh-CN" sz="2400" b="1" i="1" smtClean="0">
                                  <a:latin typeface="Cambria Math" panose="02040503050406030204" pitchFamily="18" charset="0"/>
                                </a:rPr>
                                <m:t>𝒏</m:t>
                              </m:r>
                            </m:e>
                            <m:sub>
                              <m:r>
                                <a:rPr lang="en-US" altLang="zh-CN" sz="2400" b="1" i="1" smtClean="0">
                                  <a:latin typeface="Cambria Math" panose="02040503050406030204" pitchFamily="18" charset="0"/>
                                </a:rPr>
                                <m:t>𝟏</m:t>
                              </m:r>
                            </m:sub>
                          </m:sSub>
                          <m:r>
                            <a:rPr lang="en-US" altLang="zh-CN" sz="2400" b="1" i="1" smtClean="0">
                              <a:latin typeface="Cambria Math" panose="02040503050406030204" pitchFamily="18" charset="0"/>
                            </a:rPr>
                            <m:t>,</m:t>
                          </m:r>
                          <m:sSub>
                            <m:sSubPr>
                              <m:ctrlPr>
                                <a:rPr lang="en-US" altLang="zh-CN" sz="2400" b="1" i="1" smtClean="0">
                                  <a:latin typeface="Cambria Math" panose="02040503050406030204" pitchFamily="18" charset="0"/>
                                </a:rPr>
                              </m:ctrlPr>
                            </m:sSubPr>
                            <m:e>
                              <m:r>
                                <a:rPr lang="en-US" altLang="zh-CN" sz="2400" b="1" i="1" smtClean="0">
                                  <a:latin typeface="Cambria Math" panose="02040503050406030204" pitchFamily="18" charset="0"/>
                                </a:rPr>
                                <m:t>𝒏</m:t>
                              </m:r>
                            </m:e>
                            <m:sub>
                              <m:r>
                                <a:rPr lang="en-US" altLang="zh-CN" sz="2400" b="1" i="1" smtClean="0">
                                  <a:latin typeface="Cambria Math" panose="02040503050406030204" pitchFamily="18" charset="0"/>
                                </a:rPr>
                                <m:t>𝟐</m:t>
                              </m:r>
                            </m:sub>
                          </m:sSub>
                          <m:r>
                            <a:rPr lang="en-US" altLang="zh-CN" sz="2400" b="1" i="1" smtClean="0">
                              <a:latin typeface="Cambria Math" panose="02040503050406030204" pitchFamily="18" charset="0"/>
                            </a:rPr>
                            <m:t>;</m:t>
                          </m:r>
                          <m:sSub>
                            <m:sSubPr>
                              <m:ctrlPr>
                                <a:rPr lang="en-US" altLang="zh-CN" sz="2400" b="1" i="1" smtClean="0">
                                  <a:latin typeface="Cambria Math" panose="02040503050406030204" pitchFamily="18" charset="0"/>
                                </a:rPr>
                              </m:ctrlPr>
                            </m:sSubPr>
                            <m:e>
                              <m:r>
                                <a:rPr lang="en-US" altLang="zh-CN" sz="2400" b="1" i="1" smtClean="0">
                                  <a:latin typeface="Cambria Math" panose="02040503050406030204" pitchFamily="18" charset="0"/>
                                </a:rPr>
                                <m:t>𝒏</m:t>
                              </m:r>
                            </m:e>
                            <m:sub>
                              <m:r>
                                <a:rPr lang="en-US" altLang="zh-CN" sz="2400" b="1" i="1" smtClean="0">
                                  <a:latin typeface="Cambria Math" panose="02040503050406030204" pitchFamily="18" charset="0"/>
                                </a:rPr>
                                <m:t>𝟏</m:t>
                              </m:r>
                            </m:sub>
                          </m:sSub>
                          <m:r>
                            <a:rPr lang="en-US" altLang="zh-CN" sz="2400" b="1" i="1" smtClean="0">
                              <a:latin typeface="Cambria Math" panose="02040503050406030204" pitchFamily="18" charset="0"/>
                            </a:rPr>
                            <m:t>+</m:t>
                          </m:r>
                          <m:sSub>
                            <m:sSubPr>
                              <m:ctrlPr>
                                <a:rPr lang="en-US" altLang="zh-CN" sz="2400" b="1" i="1" smtClean="0">
                                  <a:latin typeface="Cambria Math" panose="02040503050406030204" pitchFamily="18" charset="0"/>
                                </a:rPr>
                              </m:ctrlPr>
                            </m:sSubPr>
                            <m:e>
                              <m:r>
                                <a:rPr lang="en-US" altLang="zh-CN" sz="2400" b="1" i="1" smtClean="0">
                                  <a:latin typeface="Cambria Math" panose="02040503050406030204" pitchFamily="18" charset="0"/>
                                </a:rPr>
                                <m:t>𝒏</m:t>
                              </m:r>
                            </m:e>
                            <m:sub>
                              <m:r>
                                <a:rPr lang="en-US" altLang="zh-CN" sz="2400" b="1" i="1" smtClean="0">
                                  <a:latin typeface="Cambria Math" panose="02040503050406030204" pitchFamily="18" charset="0"/>
                                </a:rPr>
                                <m:t>𝟐</m:t>
                              </m:r>
                            </m:sub>
                          </m:sSub>
                          <m:r>
                            <a:rPr lang="en-US" altLang="zh-CN" sz="2400" b="1" i="1" smtClean="0">
                              <a:latin typeface="Cambria Math" panose="02040503050406030204" pitchFamily="18" charset="0"/>
                            </a:rPr>
                            <m:t>&lt;</m:t>
                          </m:r>
                          <m:r>
                            <a:rPr lang="en-US" altLang="zh-CN" sz="2400" b="1" i="1" smtClean="0">
                              <a:latin typeface="Cambria Math" panose="02040503050406030204" pitchFamily="18" charset="0"/>
                            </a:rPr>
                            <m:t>𝟏𝟓</m:t>
                          </m:r>
                        </m:e>
                      </m:d>
                    </m:oMath>
                  </m:oMathPara>
                </a14:m>
                <a:endParaRPr lang="zh-CN" altLang="en-US" sz="2400" b="1" dirty="0"/>
              </a:p>
            </p:txBody>
          </p:sp>
        </mc:Choice>
        <mc:Fallback xmlns="">
          <p:sp>
            <p:nvSpPr>
              <p:cNvPr id="10" name="文本框 9">
                <a:extLst>
                  <a:ext uri="{FF2B5EF4-FFF2-40B4-BE49-F238E27FC236}">
                    <a16:creationId xmlns:a16="http://schemas.microsoft.com/office/drawing/2014/main" id="{52E5955E-E735-E652-C5A4-E893A4F5E591}"/>
                  </a:ext>
                </a:extLst>
              </p:cNvPr>
              <p:cNvSpPr txBox="1">
                <a:spLocks noRot="1" noChangeAspect="1" noMove="1" noResize="1" noEditPoints="1" noAdjustHandles="1" noChangeArrowheads="1" noChangeShapeType="1" noTextEdit="1"/>
              </p:cNvSpPr>
              <p:nvPr/>
            </p:nvSpPr>
            <p:spPr>
              <a:xfrm>
                <a:off x="1179364" y="5405416"/>
                <a:ext cx="6039596" cy="461665"/>
              </a:xfrm>
              <a:prstGeom prst="rect">
                <a:avLst/>
              </a:prstGeom>
              <a:blipFill>
                <a:blip r:embed="rId5"/>
                <a:stretch>
                  <a:fillRect b="-266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1" name="文本框 10">
                <a:extLst>
                  <a:ext uri="{FF2B5EF4-FFF2-40B4-BE49-F238E27FC236}">
                    <a16:creationId xmlns:a16="http://schemas.microsoft.com/office/drawing/2014/main" id="{EB371D96-0680-4E25-6019-963A01033F54}"/>
                  </a:ext>
                </a:extLst>
              </p:cNvPr>
              <p:cNvSpPr txBox="1"/>
              <p:nvPr/>
            </p:nvSpPr>
            <p:spPr>
              <a:xfrm>
                <a:off x="2856873" y="4794735"/>
                <a:ext cx="6039596"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sz="2400" b="1" i="1" smtClean="0">
                          <a:latin typeface="Cambria Math" panose="02040503050406030204" pitchFamily="18" charset="0"/>
                        </a:rPr>
                        <m:t>𝑰</m:t>
                      </m:r>
                      <m:d>
                        <m:dPr>
                          <m:ctrlPr>
                            <a:rPr lang="en-US" altLang="zh-CN" sz="2400" b="1" i="1" smtClean="0">
                              <a:latin typeface="Cambria Math" panose="02040503050406030204" pitchFamily="18" charset="0"/>
                            </a:rPr>
                          </m:ctrlPr>
                        </m:dPr>
                        <m:e>
                          <m:sSub>
                            <m:sSubPr>
                              <m:ctrlPr>
                                <a:rPr lang="en-US" altLang="zh-CN" sz="2400" b="1" i="1" smtClean="0">
                                  <a:latin typeface="Cambria Math" panose="02040503050406030204" pitchFamily="18" charset="0"/>
                                </a:rPr>
                              </m:ctrlPr>
                            </m:sSubPr>
                            <m:e>
                              <m:r>
                                <a:rPr lang="en-US" altLang="zh-CN" sz="2400" b="1" i="1" smtClean="0">
                                  <a:latin typeface="Cambria Math" panose="02040503050406030204" pitchFamily="18" charset="0"/>
                                </a:rPr>
                                <m:t>𝒏</m:t>
                              </m:r>
                            </m:e>
                            <m:sub>
                              <m:r>
                                <a:rPr lang="en-US" altLang="zh-CN" sz="2400" b="1" i="1" smtClean="0">
                                  <a:latin typeface="Cambria Math" panose="02040503050406030204" pitchFamily="18" charset="0"/>
                                </a:rPr>
                                <m:t>𝟏</m:t>
                              </m:r>
                            </m:sub>
                          </m:sSub>
                          <m:r>
                            <a:rPr lang="en-US" altLang="zh-CN" sz="2400" b="1" i="1" smtClean="0">
                              <a:latin typeface="Cambria Math" panose="02040503050406030204" pitchFamily="18" charset="0"/>
                            </a:rPr>
                            <m:t>,</m:t>
                          </m:r>
                          <m:sSub>
                            <m:sSubPr>
                              <m:ctrlPr>
                                <a:rPr lang="en-US" altLang="zh-CN" sz="2400" b="1" i="1" smtClean="0">
                                  <a:latin typeface="Cambria Math" panose="02040503050406030204" pitchFamily="18" charset="0"/>
                                </a:rPr>
                              </m:ctrlPr>
                            </m:sSubPr>
                            <m:e>
                              <m:r>
                                <a:rPr lang="en-US" altLang="zh-CN" sz="2400" b="1" i="1" smtClean="0">
                                  <a:latin typeface="Cambria Math" panose="02040503050406030204" pitchFamily="18" charset="0"/>
                                </a:rPr>
                                <m:t>𝒏</m:t>
                              </m:r>
                            </m:e>
                            <m:sub>
                              <m:r>
                                <a:rPr lang="en-US" altLang="zh-CN" sz="2400" b="1" i="1" smtClean="0">
                                  <a:latin typeface="Cambria Math" panose="02040503050406030204" pitchFamily="18" charset="0"/>
                                </a:rPr>
                                <m:t>𝟐</m:t>
                              </m:r>
                            </m:sub>
                          </m:sSub>
                          <m:r>
                            <a:rPr lang="en-US" altLang="zh-CN" sz="2400" b="1" i="1" smtClean="0">
                              <a:latin typeface="Cambria Math" panose="02040503050406030204" pitchFamily="18" charset="0"/>
                            </a:rPr>
                            <m:t>;</m:t>
                          </m:r>
                          <m:sSub>
                            <m:sSubPr>
                              <m:ctrlPr>
                                <a:rPr lang="en-US" altLang="zh-CN" sz="2400" b="1" i="1" smtClean="0">
                                  <a:latin typeface="Cambria Math" panose="02040503050406030204" pitchFamily="18" charset="0"/>
                                </a:rPr>
                              </m:ctrlPr>
                            </m:sSubPr>
                            <m:e>
                              <m:r>
                                <a:rPr lang="en-US" altLang="zh-CN" sz="2400" b="1" i="1" smtClean="0">
                                  <a:latin typeface="Cambria Math" panose="02040503050406030204" pitchFamily="18" charset="0"/>
                                </a:rPr>
                                <m:t>𝒏</m:t>
                              </m:r>
                            </m:e>
                            <m:sub>
                              <m:r>
                                <a:rPr lang="en-US" altLang="zh-CN" sz="2400" b="1" i="1" smtClean="0">
                                  <a:latin typeface="Cambria Math" panose="02040503050406030204" pitchFamily="18" charset="0"/>
                                </a:rPr>
                                <m:t>𝟏</m:t>
                              </m:r>
                            </m:sub>
                          </m:sSub>
                          <m:r>
                            <a:rPr lang="en-US" altLang="zh-CN" sz="2400" b="1" i="1" smtClean="0">
                              <a:latin typeface="Cambria Math" panose="02040503050406030204" pitchFamily="18" charset="0"/>
                            </a:rPr>
                            <m:t>+</m:t>
                          </m:r>
                          <m:sSub>
                            <m:sSubPr>
                              <m:ctrlPr>
                                <a:rPr lang="en-US" altLang="zh-CN" sz="2400" b="1" i="1" smtClean="0">
                                  <a:latin typeface="Cambria Math" panose="02040503050406030204" pitchFamily="18" charset="0"/>
                                </a:rPr>
                              </m:ctrlPr>
                            </m:sSubPr>
                            <m:e>
                              <m:r>
                                <a:rPr lang="en-US" altLang="zh-CN" sz="2400" b="1" i="1" smtClean="0">
                                  <a:latin typeface="Cambria Math" panose="02040503050406030204" pitchFamily="18" charset="0"/>
                                </a:rPr>
                                <m:t>𝒏</m:t>
                              </m:r>
                            </m:e>
                            <m:sub>
                              <m:r>
                                <a:rPr lang="en-US" altLang="zh-CN" sz="2400" b="1" i="1" smtClean="0">
                                  <a:latin typeface="Cambria Math" panose="02040503050406030204" pitchFamily="18" charset="0"/>
                                </a:rPr>
                                <m:t>𝟐</m:t>
                              </m:r>
                            </m:sub>
                          </m:sSub>
                          <m:r>
                            <a:rPr lang="en-US" altLang="zh-CN" sz="2400" b="1" i="1" smtClean="0">
                              <a:latin typeface="Cambria Math" panose="02040503050406030204" pitchFamily="18" charset="0"/>
                            </a:rPr>
                            <m:t>&lt;</m:t>
                          </m:r>
                          <m:r>
                            <a:rPr lang="en-US" altLang="zh-CN" sz="2400" b="1" i="1" smtClean="0">
                              <a:latin typeface="Cambria Math" panose="02040503050406030204" pitchFamily="18" charset="0"/>
                            </a:rPr>
                            <m:t>𝟐𝟎</m:t>
                          </m:r>
                        </m:e>
                      </m:d>
                    </m:oMath>
                  </m:oMathPara>
                </a14:m>
                <a:endParaRPr lang="zh-CN" altLang="en-US" sz="2400" b="1" dirty="0"/>
              </a:p>
            </p:txBody>
          </p:sp>
        </mc:Choice>
        <mc:Fallback xmlns="">
          <p:sp>
            <p:nvSpPr>
              <p:cNvPr id="11" name="文本框 10">
                <a:extLst>
                  <a:ext uri="{FF2B5EF4-FFF2-40B4-BE49-F238E27FC236}">
                    <a16:creationId xmlns:a16="http://schemas.microsoft.com/office/drawing/2014/main" id="{EB371D96-0680-4E25-6019-963A01033F54}"/>
                  </a:ext>
                </a:extLst>
              </p:cNvPr>
              <p:cNvSpPr txBox="1">
                <a:spLocks noRot="1" noChangeAspect="1" noMove="1" noResize="1" noEditPoints="1" noAdjustHandles="1" noChangeArrowheads="1" noChangeShapeType="1" noTextEdit="1"/>
              </p:cNvSpPr>
              <p:nvPr/>
            </p:nvSpPr>
            <p:spPr>
              <a:xfrm>
                <a:off x="2856873" y="4794735"/>
                <a:ext cx="6039596" cy="461665"/>
              </a:xfrm>
              <a:prstGeom prst="rect">
                <a:avLst/>
              </a:prstGeom>
              <a:blipFill>
                <a:blip r:embed="rId6"/>
                <a:stretch>
                  <a:fillRect b="-2667"/>
                </a:stretch>
              </a:blipFill>
            </p:spPr>
            <p:txBody>
              <a:bodyPr/>
              <a:lstStyle/>
              <a:p>
                <a:r>
                  <a:rPr lang="zh-CN" altLang="en-US">
                    <a:noFill/>
                  </a:rPr>
                  <a:t> </a:t>
                </a:r>
              </a:p>
            </p:txBody>
          </p:sp>
        </mc:Fallback>
      </mc:AlternateContent>
      <p:cxnSp>
        <p:nvCxnSpPr>
          <p:cNvPr id="12" name="直接连接符 11">
            <a:extLst>
              <a:ext uri="{FF2B5EF4-FFF2-40B4-BE49-F238E27FC236}">
                <a16:creationId xmlns:a16="http://schemas.microsoft.com/office/drawing/2014/main" id="{CF7DC20B-4E5B-BFDF-76D3-5209E8BF88C1}"/>
              </a:ext>
            </a:extLst>
          </p:cNvPr>
          <p:cNvCxnSpPr>
            <a:cxnSpLocks/>
          </p:cNvCxnSpPr>
          <p:nvPr/>
        </p:nvCxnSpPr>
        <p:spPr>
          <a:xfrm>
            <a:off x="891067" y="2115856"/>
            <a:ext cx="3125972" cy="3048000"/>
          </a:xfrm>
          <a:prstGeom prst="line">
            <a:avLst/>
          </a:prstGeom>
          <a:ln w="38100">
            <a:solidFill>
              <a:srgbClr val="00B0F0"/>
            </a:solidFill>
          </a:ln>
        </p:spPr>
        <p:style>
          <a:lnRef idx="1">
            <a:schemeClr val="accent2"/>
          </a:lnRef>
          <a:fillRef idx="0">
            <a:schemeClr val="accent2"/>
          </a:fillRef>
          <a:effectRef idx="0">
            <a:schemeClr val="accent2"/>
          </a:effectRef>
          <a:fontRef idx="minor">
            <a:schemeClr val="tx1"/>
          </a:fontRef>
        </p:style>
      </p:cxnSp>
      <p:sp>
        <p:nvSpPr>
          <p:cNvPr id="15" name="文本框 14">
            <a:extLst>
              <a:ext uri="{FF2B5EF4-FFF2-40B4-BE49-F238E27FC236}">
                <a16:creationId xmlns:a16="http://schemas.microsoft.com/office/drawing/2014/main" id="{BC6E4802-DC24-75E1-1520-593D3C53EE9E}"/>
              </a:ext>
            </a:extLst>
          </p:cNvPr>
          <p:cNvSpPr txBox="1"/>
          <p:nvPr/>
        </p:nvSpPr>
        <p:spPr>
          <a:xfrm>
            <a:off x="0" y="6242788"/>
            <a:ext cx="12192000" cy="646331"/>
          </a:xfrm>
          <a:prstGeom prst="rect">
            <a:avLst/>
          </a:prstGeom>
          <a:noFill/>
        </p:spPr>
        <p:txBody>
          <a:bodyPr wrap="square">
            <a:spAutoFit/>
          </a:bodyPr>
          <a:lstStyle/>
          <a:p>
            <a:r>
              <a:rPr lang="en-US" altLang="zh-CN" b="0" i="0" dirty="0">
                <a:solidFill>
                  <a:srgbClr val="222222"/>
                </a:solidFill>
                <a:effectLst/>
                <a:latin typeface="Arial" panose="020B0604020202020204" pitchFamily="34" charset="0"/>
              </a:rPr>
              <a:t>Laporta S. High-precision calculation of multiloop Feynman integrals by difference equations[J]. International Journal of Modern Physics A, 2000, 15(32): 5087-5159.</a:t>
            </a:r>
            <a:endParaRPr lang="zh-CN" altLang="en-US" dirty="0"/>
          </a:p>
        </p:txBody>
      </p:sp>
      <p:sp>
        <p:nvSpPr>
          <p:cNvPr id="6" name="灯片编号占位符 5">
            <a:extLst>
              <a:ext uri="{FF2B5EF4-FFF2-40B4-BE49-F238E27FC236}">
                <a16:creationId xmlns:a16="http://schemas.microsoft.com/office/drawing/2014/main" id="{7A0E45BB-6826-8CF1-246A-9F180D3DB014}"/>
              </a:ext>
            </a:extLst>
          </p:cNvPr>
          <p:cNvSpPr>
            <a:spLocks noGrp="1"/>
          </p:cNvSpPr>
          <p:nvPr>
            <p:ph type="sldNum" sz="quarter" idx="12"/>
          </p:nvPr>
        </p:nvSpPr>
        <p:spPr/>
        <p:txBody>
          <a:bodyPr/>
          <a:lstStyle/>
          <a:p>
            <a:fld id="{97E2B898-AB33-4DD0-B9F0-873FD2F15E2F}" type="slidenum">
              <a:rPr lang="zh-CN" altLang="en-US" smtClean="0"/>
              <a:t>6</a:t>
            </a:fld>
            <a:endParaRPr lang="zh-CN" altLang="en-US"/>
          </a:p>
        </p:txBody>
      </p:sp>
    </p:spTree>
    <p:extLst>
      <p:ext uri="{BB962C8B-B14F-4D97-AF65-F5344CB8AC3E}">
        <p14:creationId xmlns:p14="http://schemas.microsoft.com/office/powerpoint/2010/main" val="3994407587"/>
      </p:ext>
    </p:extLst>
  </p:cSld>
  <p:clrMapOvr>
    <a:masterClrMapping/>
  </p:clrMapOvr>
  <p:timing>
    <p:tnLst>
      <p:par>
        <p:cTn id="1" dur="indefinite" restart="never" nodeType="tmRoot">
          <p:childTnLst>
            <p:video>
              <p:cMediaNode vol="80000">
                <p:cTn id="2" fill="hold" display="0">
                  <p:stCondLst>
                    <p:cond delay="indefinite"/>
                  </p:stCondLst>
                </p:cTn>
                <p:tgtEl>
                  <p:spTgt spid="4"/>
                </p:tgtEl>
              </p:cMediaNode>
            </p:vide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506ADAC-E5ED-7F72-9D92-60980EBA4D17}"/>
              </a:ext>
            </a:extLst>
          </p:cNvPr>
          <p:cNvSpPr>
            <a:spLocks noGrp="1"/>
          </p:cNvSpPr>
          <p:nvPr>
            <p:ph type="title"/>
          </p:nvPr>
        </p:nvSpPr>
        <p:spPr/>
        <p:txBody>
          <a:bodyPr/>
          <a:lstStyle/>
          <a:p>
            <a:r>
              <a:rPr lang="en-US" altLang="zh-CN" dirty="0">
                <a:latin typeface="Times New Roman" panose="02020603050405020304" pitchFamily="18" charset="0"/>
                <a:cs typeface="Times New Roman" panose="02020603050405020304" pitchFamily="18" charset="0"/>
              </a:rPr>
              <a:t>Different ways to target</a:t>
            </a:r>
            <a:endParaRPr lang="zh-CN" altLang="en-US" dirty="0">
              <a:latin typeface="Times New Roman" panose="02020603050405020304" pitchFamily="18" charset="0"/>
              <a:cs typeface="Times New Roman" panose="02020603050405020304" pitchFamily="18" charset="0"/>
            </a:endParaRPr>
          </a:p>
        </p:txBody>
      </p:sp>
      <p:pic>
        <p:nvPicPr>
          <p:cNvPr id="4" name="animation_(13, 17)_Laporta">
            <a:hlinkClick r:id="" action="ppaction://media"/>
            <a:extLst>
              <a:ext uri="{FF2B5EF4-FFF2-40B4-BE49-F238E27FC236}">
                <a16:creationId xmlns:a16="http://schemas.microsoft.com/office/drawing/2014/main" id="{2229E857-CF2E-3102-EFF1-F80F0117F1DC}"/>
              </a:ext>
            </a:extLst>
          </p:cNvPr>
          <p:cNvPicPr>
            <a:picLocks noGrp="1" noChangeAspect="1"/>
          </p:cNvPicPr>
          <p:nvPr>
            <p:ph idx="1"/>
            <a:videoFile r:link="rId2"/>
            <p:extLst>
              <p:ext uri="{DAA4B4D4-6D71-4841-9C94-3DE7FCFB9230}">
                <p14:media xmlns:p14="http://schemas.microsoft.com/office/powerpoint/2010/main" r:embed="rId1"/>
              </p:ext>
            </p:extLst>
          </p:nvPr>
        </p:nvPicPr>
        <p:blipFill>
          <a:blip r:embed="rId9"/>
          <a:stretch>
            <a:fillRect/>
          </a:stretch>
        </p:blipFill>
        <p:spPr>
          <a:xfrm>
            <a:off x="473202" y="2223977"/>
            <a:ext cx="4064369" cy="3048000"/>
          </a:xfrm>
        </p:spPr>
      </p:pic>
      <p:pic>
        <p:nvPicPr>
          <p:cNvPr id="5" name="animation_(13, 17)_mid">
            <a:hlinkClick r:id="" action="ppaction://media"/>
            <a:extLst>
              <a:ext uri="{FF2B5EF4-FFF2-40B4-BE49-F238E27FC236}">
                <a16:creationId xmlns:a16="http://schemas.microsoft.com/office/drawing/2014/main" id="{CBBED301-D71D-B521-8CF6-9DF6966FBC51}"/>
              </a:ext>
            </a:extLst>
          </p:cNvPr>
          <p:cNvPicPr>
            <a:picLocks noChangeAspect="1"/>
          </p:cNvPicPr>
          <p:nvPr>
            <a:videoFile r:link="rId4"/>
            <p:extLst>
              <p:ext uri="{DAA4B4D4-6D71-4841-9C94-3DE7FCFB9230}">
                <p14:media xmlns:p14="http://schemas.microsoft.com/office/powerpoint/2010/main" r:embed="rId3"/>
              </p:ext>
            </p:extLst>
          </p:nvPr>
        </p:nvPicPr>
        <p:blipFill>
          <a:blip r:embed="rId10"/>
          <a:stretch>
            <a:fillRect/>
          </a:stretch>
        </p:blipFill>
        <p:spPr>
          <a:xfrm>
            <a:off x="4099611" y="2223977"/>
            <a:ext cx="4064000" cy="3048000"/>
          </a:xfrm>
          <a:prstGeom prst="rect">
            <a:avLst/>
          </a:prstGeom>
        </p:spPr>
      </p:pic>
      <p:pic>
        <p:nvPicPr>
          <p:cNvPr id="6" name="animation_(13, 17)_besthuman">
            <a:hlinkClick r:id="" action="ppaction://media"/>
            <a:extLst>
              <a:ext uri="{FF2B5EF4-FFF2-40B4-BE49-F238E27FC236}">
                <a16:creationId xmlns:a16="http://schemas.microsoft.com/office/drawing/2014/main" id="{E62D3951-2DE1-1B65-476A-663EA3483FAE}"/>
              </a:ext>
            </a:extLst>
          </p:cNvPr>
          <p:cNvPicPr>
            <a:picLocks noChangeAspect="1"/>
          </p:cNvPicPr>
          <p:nvPr>
            <a:videoFile r:link="rId6"/>
            <p:extLst>
              <p:ext uri="{DAA4B4D4-6D71-4841-9C94-3DE7FCFB9230}">
                <p14:media xmlns:p14="http://schemas.microsoft.com/office/powerpoint/2010/main" r:embed="rId5"/>
              </p:ext>
            </p:extLst>
          </p:nvPr>
        </p:nvPicPr>
        <p:blipFill>
          <a:blip r:embed="rId11"/>
          <a:stretch>
            <a:fillRect/>
          </a:stretch>
        </p:blipFill>
        <p:spPr>
          <a:xfrm>
            <a:off x="7739858" y="2223977"/>
            <a:ext cx="4064000" cy="3048000"/>
          </a:xfrm>
          <a:prstGeom prst="rect">
            <a:avLst/>
          </a:prstGeom>
        </p:spPr>
      </p:pic>
      <p:cxnSp>
        <p:nvCxnSpPr>
          <p:cNvPr id="3" name="直接连接符 2">
            <a:extLst>
              <a:ext uri="{FF2B5EF4-FFF2-40B4-BE49-F238E27FC236}">
                <a16:creationId xmlns:a16="http://schemas.microsoft.com/office/drawing/2014/main" id="{6BDEBCCF-A3A9-5A07-2061-30453C94D628}"/>
              </a:ext>
            </a:extLst>
          </p:cNvPr>
          <p:cNvCxnSpPr>
            <a:cxnSpLocks/>
          </p:cNvCxnSpPr>
          <p:nvPr/>
        </p:nvCxnSpPr>
        <p:spPr>
          <a:xfrm>
            <a:off x="1116421" y="2381564"/>
            <a:ext cx="3125972" cy="3048000"/>
          </a:xfrm>
          <a:prstGeom prst="line">
            <a:avLst/>
          </a:prstGeom>
          <a:ln w="38100">
            <a:solidFill>
              <a:srgbClr val="00B0F0"/>
            </a:solidFill>
          </a:ln>
        </p:spPr>
        <p:style>
          <a:lnRef idx="1">
            <a:schemeClr val="accent2"/>
          </a:lnRef>
          <a:fillRef idx="0">
            <a:schemeClr val="accent2"/>
          </a:fillRef>
          <a:effectRef idx="0">
            <a:schemeClr val="accent2"/>
          </a:effectRef>
          <a:fontRef idx="minor">
            <a:schemeClr val="tx1"/>
          </a:fontRef>
        </p:style>
      </p:cxnSp>
      <p:cxnSp>
        <p:nvCxnSpPr>
          <p:cNvPr id="7" name="直接连接符 6">
            <a:extLst>
              <a:ext uri="{FF2B5EF4-FFF2-40B4-BE49-F238E27FC236}">
                <a16:creationId xmlns:a16="http://schemas.microsoft.com/office/drawing/2014/main" id="{BF5EA3AB-B05E-F630-C8F5-313F62ED4703}"/>
              </a:ext>
            </a:extLst>
          </p:cNvPr>
          <p:cNvCxnSpPr>
            <a:cxnSpLocks/>
          </p:cNvCxnSpPr>
          <p:nvPr/>
        </p:nvCxnSpPr>
        <p:spPr>
          <a:xfrm>
            <a:off x="4723317" y="2381564"/>
            <a:ext cx="3125972" cy="3048000"/>
          </a:xfrm>
          <a:prstGeom prst="line">
            <a:avLst/>
          </a:prstGeom>
          <a:ln w="38100">
            <a:solidFill>
              <a:srgbClr val="00B0F0"/>
            </a:solidFill>
          </a:ln>
        </p:spPr>
        <p:style>
          <a:lnRef idx="1">
            <a:schemeClr val="accent2"/>
          </a:lnRef>
          <a:fillRef idx="0">
            <a:schemeClr val="accent2"/>
          </a:fillRef>
          <a:effectRef idx="0">
            <a:schemeClr val="accent2"/>
          </a:effectRef>
          <a:fontRef idx="minor">
            <a:schemeClr val="tx1"/>
          </a:fontRef>
        </p:style>
      </p:cxnSp>
      <p:cxnSp>
        <p:nvCxnSpPr>
          <p:cNvPr id="8" name="直接连接符 7">
            <a:extLst>
              <a:ext uri="{FF2B5EF4-FFF2-40B4-BE49-F238E27FC236}">
                <a16:creationId xmlns:a16="http://schemas.microsoft.com/office/drawing/2014/main" id="{B5374B14-9B1C-3C9C-1296-9B99E694D28C}"/>
              </a:ext>
            </a:extLst>
          </p:cNvPr>
          <p:cNvCxnSpPr>
            <a:cxnSpLocks/>
          </p:cNvCxnSpPr>
          <p:nvPr/>
        </p:nvCxnSpPr>
        <p:spPr>
          <a:xfrm>
            <a:off x="8261194" y="2302771"/>
            <a:ext cx="3125972" cy="3048000"/>
          </a:xfrm>
          <a:prstGeom prst="line">
            <a:avLst/>
          </a:prstGeom>
          <a:ln w="38100">
            <a:solidFill>
              <a:srgbClr val="00B0F0"/>
            </a:solidFill>
          </a:ln>
        </p:spPr>
        <p:style>
          <a:lnRef idx="1">
            <a:schemeClr val="accent2"/>
          </a:lnRef>
          <a:fillRef idx="0">
            <a:schemeClr val="accent2"/>
          </a:fillRef>
          <a:effectRef idx="0">
            <a:schemeClr val="accent2"/>
          </a:effectRef>
          <a:fontRef idx="minor">
            <a:schemeClr val="tx1"/>
          </a:fontRef>
        </p:style>
      </p:cxnSp>
      <mc:AlternateContent xmlns:mc="http://schemas.openxmlformats.org/markup-compatibility/2006" xmlns:a14="http://schemas.microsoft.com/office/drawing/2010/main">
        <mc:Choice Requires="a14">
          <p:sp>
            <p:nvSpPr>
              <p:cNvPr id="9" name="文本框 8">
                <a:extLst>
                  <a:ext uri="{FF2B5EF4-FFF2-40B4-BE49-F238E27FC236}">
                    <a16:creationId xmlns:a16="http://schemas.microsoft.com/office/drawing/2014/main" id="{5EB6F7AD-8ACC-E55E-391C-08183A971DFA}"/>
                  </a:ext>
                </a:extLst>
              </p:cNvPr>
              <p:cNvSpPr txBox="1"/>
              <p:nvPr/>
            </p:nvSpPr>
            <p:spPr>
              <a:xfrm>
                <a:off x="-240667" y="5429563"/>
                <a:ext cx="3700129"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sz="2000" b="1" i="1" smtClean="0">
                          <a:latin typeface="Cambria Math" panose="02040503050406030204" pitchFamily="18" charset="0"/>
                        </a:rPr>
                        <m:t>𝒑𝒓𝒊𝒐𝒓𝒊𝒕𝒚</m:t>
                      </m:r>
                      <m:r>
                        <a:rPr lang="en-US" altLang="zh-CN" sz="2000" b="1" i="1" smtClean="0">
                          <a:latin typeface="Cambria Math" panose="02040503050406030204" pitchFamily="18" charset="0"/>
                        </a:rPr>
                        <m:t>=          −</m:t>
                      </m:r>
                      <m:sSub>
                        <m:sSubPr>
                          <m:ctrlPr>
                            <a:rPr lang="en-US" altLang="zh-CN" sz="2000" b="1" i="1" smtClean="0">
                              <a:latin typeface="Cambria Math" panose="02040503050406030204" pitchFamily="18" charset="0"/>
                            </a:rPr>
                          </m:ctrlPr>
                        </m:sSubPr>
                        <m:e>
                          <m:r>
                            <a:rPr lang="en-US" altLang="zh-CN" sz="2000" b="1" i="1" smtClean="0">
                              <a:latin typeface="Cambria Math" panose="02040503050406030204" pitchFamily="18" charset="0"/>
                            </a:rPr>
                            <m:t>𝒏</m:t>
                          </m:r>
                        </m:e>
                        <m:sub>
                          <m:r>
                            <a:rPr lang="en-US" altLang="zh-CN" sz="2000" b="1" i="1" smtClean="0">
                              <a:latin typeface="Cambria Math" panose="02040503050406030204" pitchFamily="18" charset="0"/>
                            </a:rPr>
                            <m:t>𝟏</m:t>
                          </m:r>
                        </m:sub>
                      </m:sSub>
                      <m:r>
                        <a:rPr lang="en-US" altLang="zh-CN" sz="2000" b="1" i="1" smtClean="0">
                          <a:latin typeface="Cambria Math" panose="02040503050406030204" pitchFamily="18" charset="0"/>
                        </a:rPr>
                        <m:t>−</m:t>
                      </m:r>
                      <m:sSub>
                        <m:sSubPr>
                          <m:ctrlPr>
                            <a:rPr lang="en-US" altLang="zh-CN" sz="2000" b="1" i="1" smtClean="0">
                              <a:latin typeface="Cambria Math" panose="02040503050406030204" pitchFamily="18" charset="0"/>
                            </a:rPr>
                          </m:ctrlPr>
                        </m:sSubPr>
                        <m:e>
                          <m:r>
                            <a:rPr lang="en-US" altLang="zh-CN" sz="2000" b="1" i="1" smtClean="0">
                              <a:latin typeface="Cambria Math" panose="02040503050406030204" pitchFamily="18" charset="0"/>
                            </a:rPr>
                            <m:t>𝒏</m:t>
                          </m:r>
                        </m:e>
                        <m:sub>
                          <m:r>
                            <a:rPr lang="en-US" altLang="zh-CN" sz="2000" b="1" i="1" smtClean="0">
                              <a:latin typeface="Cambria Math" panose="02040503050406030204" pitchFamily="18" charset="0"/>
                            </a:rPr>
                            <m:t>𝟐</m:t>
                          </m:r>
                        </m:sub>
                      </m:sSub>
                    </m:oMath>
                  </m:oMathPara>
                </a14:m>
                <a:endParaRPr lang="zh-CN" altLang="en-US" sz="2000" b="1" dirty="0"/>
              </a:p>
            </p:txBody>
          </p:sp>
        </mc:Choice>
        <mc:Fallback xmlns="">
          <p:sp>
            <p:nvSpPr>
              <p:cNvPr id="9" name="文本框 8">
                <a:extLst>
                  <a:ext uri="{FF2B5EF4-FFF2-40B4-BE49-F238E27FC236}">
                    <a16:creationId xmlns:a16="http://schemas.microsoft.com/office/drawing/2014/main" id="{5EB6F7AD-8ACC-E55E-391C-08183A971DFA}"/>
                  </a:ext>
                </a:extLst>
              </p:cNvPr>
              <p:cNvSpPr txBox="1">
                <a:spLocks noRot="1" noChangeAspect="1" noMove="1" noResize="1" noEditPoints="1" noAdjustHandles="1" noChangeArrowheads="1" noChangeShapeType="1" noTextEdit="1"/>
              </p:cNvSpPr>
              <p:nvPr/>
            </p:nvSpPr>
            <p:spPr>
              <a:xfrm>
                <a:off x="-240667" y="5429563"/>
                <a:ext cx="3700129" cy="400110"/>
              </a:xfrm>
              <a:prstGeom prst="rect">
                <a:avLst/>
              </a:prstGeom>
              <a:blipFill>
                <a:blip r:embed="rId12"/>
                <a:stretch>
                  <a:fillRect b="-15385"/>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0" name="文本框 9">
                <a:extLst>
                  <a:ext uri="{FF2B5EF4-FFF2-40B4-BE49-F238E27FC236}">
                    <a16:creationId xmlns:a16="http://schemas.microsoft.com/office/drawing/2014/main" id="{2C49D112-74B3-5544-BC25-635B18F47E3C}"/>
                  </a:ext>
                </a:extLst>
              </p:cNvPr>
              <p:cNvSpPr txBox="1"/>
              <p:nvPr/>
            </p:nvSpPr>
            <p:spPr>
              <a:xfrm>
                <a:off x="4099611" y="5429563"/>
                <a:ext cx="4063999"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sz="2000" b="1" i="1" smtClean="0">
                          <a:latin typeface="Cambria Math" panose="02040503050406030204" pitchFamily="18" charset="0"/>
                        </a:rPr>
                        <m:t>𝟑</m:t>
                      </m:r>
                      <m:func>
                        <m:funcPr>
                          <m:ctrlPr>
                            <a:rPr lang="en-US" altLang="zh-CN" sz="2000" b="1" i="1" smtClean="0">
                              <a:latin typeface="Cambria Math" panose="02040503050406030204" pitchFamily="18" charset="0"/>
                            </a:rPr>
                          </m:ctrlPr>
                        </m:funcPr>
                        <m:fName>
                          <m:r>
                            <a:rPr lang="en-US" altLang="zh-CN" sz="2000" b="1" i="0" smtClean="0">
                              <a:latin typeface="Cambria Math" panose="02040503050406030204" pitchFamily="18" charset="0"/>
                            </a:rPr>
                            <m:t>𝐦𝐚𝐱</m:t>
                          </m:r>
                        </m:fName>
                        <m:e>
                          <m:d>
                            <m:dPr>
                              <m:ctrlPr>
                                <a:rPr lang="en-US" altLang="zh-CN" sz="2000" b="1" i="1" smtClean="0">
                                  <a:latin typeface="Cambria Math" panose="02040503050406030204" pitchFamily="18" charset="0"/>
                                </a:rPr>
                              </m:ctrlPr>
                            </m:dPr>
                            <m:e>
                              <m:sSub>
                                <m:sSubPr>
                                  <m:ctrlPr>
                                    <a:rPr lang="en-US" altLang="zh-CN" sz="2000" b="1" i="1" smtClean="0">
                                      <a:latin typeface="Cambria Math" panose="02040503050406030204" pitchFamily="18" charset="0"/>
                                    </a:rPr>
                                  </m:ctrlPr>
                                </m:sSubPr>
                                <m:e>
                                  <m:r>
                                    <a:rPr lang="en-US" altLang="zh-CN" sz="2000" b="1" i="1" smtClean="0">
                                      <a:latin typeface="Cambria Math" panose="02040503050406030204" pitchFamily="18" charset="0"/>
                                    </a:rPr>
                                    <m:t>𝒏</m:t>
                                  </m:r>
                                </m:e>
                                <m:sub>
                                  <m:r>
                                    <a:rPr lang="en-US" altLang="zh-CN" sz="2000" b="1" i="1" smtClean="0">
                                      <a:latin typeface="Cambria Math" panose="02040503050406030204" pitchFamily="18" charset="0"/>
                                    </a:rPr>
                                    <m:t>𝟏</m:t>
                                  </m:r>
                                </m:sub>
                              </m:sSub>
                              <m:r>
                                <a:rPr lang="en-US" altLang="zh-CN" sz="2000" b="1" i="1" smtClean="0">
                                  <a:latin typeface="Cambria Math" panose="02040503050406030204" pitchFamily="18" charset="0"/>
                                </a:rPr>
                                <m:t>,</m:t>
                              </m:r>
                              <m:sSub>
                                <m:sSubPr>
                                  <m:ctrlPr>
                                    <a:rPr lang="en-US" altLang="zh-CN" sz="2000" b="1" i="1" smtClean="0">
                                      <a:latin typeface="Cambria Math" panose="02040503050406030204" pitchFamily="18" charset="0"/>
                                    </a:rPr>
                                  </m:ctrlPr>
                                </m:sSubPr>
                                <m:e>
                                  <m:r>
                                    <a:rPr lang="en-US" altLang="zh-CN" sz="2000" b="1" i="1" smtClean="0">
                                      <a:latin typeface="Cambria Math" panose="02040503050406030204" pitchFamily="18" charset="0"/>
                                    </a:rPr>
                                    <m:t>𝒏</m:t>
                                  </m:r>
                                </m:e>
                                <m:sub>
                                  <m:r>
                                    <a:rPr lang="en-US" altLang="zh-CN" sz="2000" b="1" i="1" smtClean="0">
                                      <a:latin typeface="Cambria Math" panose="02040503050406030204" pitchFamily="18" charset="0"/>
                                    </a:rPr>
                                    <m:t>𝟐</m:t>
                                  </m:r>
                                </m:sub>
                              </m:sSub>
                            </m:e>
                          </m:d>
                        </m:e>
                      </m:func>
                      <m:r>
                        <a:rPr lang="en-US" altLang="zh-CN" sz="2000" b="1" i="1" smtClean="0">
                          <a:latin typeface="Cambria Math" panose="02040503050406030204" pitchFamily="18" charset="0"/>
                        </a:rPr>
                        <m:t>−</m:t>
                      </m:r>
                      <m:sSub>
                        <m:sSubPr>
                          <m:ctrlPr>
                            <a:rPr lang="en-US" altLang="zh-CN" sz="2000" b="1" i="1" smtClean="0">
                              <a:latin typeface="Cambria Math" panose="02040503050406030204" pitchFamily="18" charset="0"/>
                            </a:rPr>
                          </m:ctrlPr>
                        </m:sSubPr>
                        <m:e>
                          <m:r>
                            <a:rPr lang="en-US" altLang="zh-CN" sz="2000" b="1" i="1" smtClean="0">
                              <a:latin typeface="Cambria Math" panose="02040503050406030204" pitchFamily="18" charset="0"/>
                            </a:rPr>
                            <m:t>𝒏</m:t>
                          </m:r>
                        </m:e>
                        <m:sub>
                          <m:r>
                            <a:rPr lang="en-US" altLang="zh-CN" sz="2000" b="1" i="1" smtClean="0">
                              <a:latin typeface="Cambria Math" panose="02040503050406030204" pitchFamily="18" charset="0"/>
                            </a:rPr>
                            <m:t>𝟏</m:t>
                          </m:r>
                        </m:sub>
                      </m:sSub>
                      <m:r>
                        <a:rPr lang="en-US" altLang="zh-CN" sz="2000" b="1" i="1" smtClean="0">
                          <a:latin typeface="Cambria Math" panose="02040503050406030204" pitchFamily="18" charset="0"/>
                        </a:rPr>
                        <m:t>−</m:t>
                      </m:r>
                      <m:sSub>
                        <m:sSubPr>
                          <m:ctrlPr>
                            <a:rPr lang="en-US" altLang="zh-CN" sz="2000" b="1" i="1" smtClean="0">
                              <a:latin typeface="Cambria Math" panose="02040503050406030204" pitchFamily="18" charset="0"/>
                            </a:rPr>
                          </m:ctrlPr>
                        </m:sSubPr>
                        <m:e>
                          <m:r>
                            <a:rPr lang="en-US" altLang="zh-CN" sz="2000" b="1" i="1" smtClean="0">
                              <a:latin typeface="Cambria Math" panose="02040503050406030204" pitchFamily="18" charset="0"/>
                            </a:rPr>
                            <m:t>𝒏</m:t>
                          </m:r>
                        </m:e>
                        <m:sub>
                          <m:r>
                            <a:rPr lang="en-US" altLang="zh-CN" sz="2000" b="1" i="1" smtClean="0">
                              <a:latin typeface="Cambria Math" panose="02040503050406030204" pitchFamily="18" charset="0"/>
                            </a:rPr>
                            <m:t>𝟐</m:t>
                          </m:r>
                        </m:sub>
                      </m:sSub>
                    </m:oMath>
                  </m:oMathPara>
                </a14:m>
                <a:endParaRPr lang="zh-CN" altLang="en-US" sz="2000" b="1" dirty="0"/>
              </a:p>
            </p:txBody>
          </p:sp>
        </mc:Choice>
        <mc:Fallback xmlns="">
          <p:sp>
            <p:nvSpPr>
              <p:cNvPr id="10" name="文本框 9">
                <a:extLst>
                  <a:ext uri="{FF2B5EF4-FFF2-40B4-BE49-F238E27FC236}">
                    <a16:creationId xmlns:a16="http://schemas.microsoft.com/office/drawing/2014/main" id="{2C49D112-74B3-5544-BC25-635B18F47E3C}"/>
                  </a:ext>
                </a:extLst>
              </p:cNvPr>
              <p:cNvSpPr txBox="1">
                <a:spLocks noRot="1" noChangeAspect="1" noMove="1" noResize="1" noEditPoints="1" noAdjustHandles="1" noChangeArrowheads="1" noChangeShapeType="1" noTextEdit="1"/>
              </p:cNvSpPr>
              <p:nvPr/>
            </p:nvSpPr>
            <p:spPr>
              <a:xfrm>
                <a:off x="4099611" y="5429563"/>
                <a:ext cx="4063999" cy="400110"/>
              </a:xfrm>
              <a:prstGeom prst="rect">
                <a:avLst/>
              </a:prstGeom>
              <a:blipFill>
                <a:blip r:embed="rId13"/>
                <a:stretch>
                  <a:fillRect b="-1538"/>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1" name="文本框 10">
                <a:extLst>
                  <a:ext uri="{FF2B5EF4-FFF2-40B4-BE49-F238E27FC236}">
                    <a16:creationId xmlns:a16="http://schemas.microsoft.com/office/drawing/2014/main" id="{3E8D4FE6-6DF0-ACBB-1DF3-2DF6324A70AD}"/>
                  </a:ext>
                </a:extLst>
              </p:cNvPr>
              <p:cNvSpPr txBox="1"/>
              <p:nvPr/>
            </p:nvSpPr>
            <p:spPr>
              <a:xfrm>
                <a:off x="7849289" y="5429563"/>
                <a:ext cx="4654599"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sz="2000" b="1" i="1" smtClean="0">
                          <a:latin typeface="Cambria Math" panose="02040503050406030204" pitchFamily="18" charset="0"/>
                        </a:rPr>
                        <m:t>−</m:t>
                      </m:r>
                      <m:sSub>
                        <m:sSubPr>
                          <m:ctrlPr>
                            <a:rPr lang="en-US" altLang="zh-CN" sz="2000" b="1" i="1" smtClean="0">
                              <a:latin typeface="Cambria Math" panose="02040503050406030204" pitchFamily="18" charset="0"/>
                            </a:rPr>
                          </m:ctrlPr>
                        </m:sSubPr>
                        <m:e>
                          <m:r>
                            <a:rPr lang="en-US" altLang="zh-CN" sz="2000" b="1" i="1" smtClean="0">
                              <a:latin typeface="Cambria Math" panose="02040503050406030204" pitchFamily="18" charset="0"/>
                            </a:rPr>
                            <m:t>𝒏</m:t>
                          </m:r>
                        </m:e>
                        <m:sub>
                          <m:r>
                            <a:rPr lang="en-US" altLang="zh-CN" sz="2000" b="1" i="1" smtClean="0">
                              <a:latin typeface="Cambria Math" panose="02040503050406030204" pitchFamily="18" charset="0"/>
                            </a:rPr>
                            <m:t>𝟏</m:t>
                          </m:r>
                        </m:sub>
                      </m:sSub>
                      <m:r>
                        <a:rPr lang="en-US" altLang="zh-CN" sz="2000" b="1" i="1" smtClean="0">
                          <a:latin typeface="Cambria Math" panose="02040503050406030204" pitchFamily="18" charset="0"/>
                        </a:rPr>
                        <m:t>−</m:t>
                      </m:r>
                      <m:sSub>
                        <m:sSubPr>
                          <m:ctrlPr>
                            <a:rPr lang="en-US" altLang="zh-CN" sz="2000" b="1" i="1" smtClean="0">
                              <a:latin typeface="Cambria Math" panose="02040503050406030204" pitchFamily="18" charset="0"/>
                            </a:rPr>
                          </m:ctrlPr>
                        </m:sSubPr>
                        <m:e>
                          <m:r>
                            <a:rPr lang="en-US" altLang="zh-CN" sz="2000" b="1" i="1" smtClean="0">
                              <a:latin typeface="Cambria Math" panose="02040503050406030204" pitchFamily="18" charset="0"/>
                            </a:rPr>
                            <m:t>𝒏</m:t>
                          </m:r>
                        </m:e>
                        <m:sub>
                          <m:r>
                            <a:rPr lang="en-US" altLang="zh-CN" sz="2000" b="1" i="1" smtClean="0">
                              <a:latin typeface="Cambria Math" panose="02040503050406030204" pitchFamily="18" charset="0"/>
                            </a:rPr>
                            <m:t>𝟐</m:t>
                          </m:r>
                        </m:sub>
                      </m:sSub>
                      <m:r>
                        <a:rPr lang="en-US" altLang="zh-CN" sz="2000" b="1" i="1" smtClean="0">
                          <a:latin typeface="Cambria Math" panose="02040503050406030204" pitchFamily="18" charset="0"/>
                        </a:rPr>
                        <m:t>−</m:t>
                      </m:r>
                      <m:d>
                        <m:dPr>
                          <m:begChr m:val="|"/>
                          <m:endChr m:val="|"/>
                          <m:ctrlPr>
                            <a:rPr lang="en-US" altLang="zh-CN" sz="2000" b="1" i="1" smtClean="0">
                              <a:latin typeface="Cambria Math" panose="02040503050406030204" pitchFamily="18" charset="0"/>
                            </a:rPr>
                          </m:ctrlPr>
                        </m:dPr>
                        <m:e>
                          <m:sSub>
                            <m:sSubPr>
                              <m:ctrlPr>
                                <a:rPr lang="en-US" altLang="zh-CN" sz="2000" b="1" i="1" smtClean="0">
                                  <a:latin typeface="Cambria Math" panose="02040503050406030204" pitchFamily="18" charset="0"/>
                                </a:rPr>
                              </m:ctrlPr>
                            </m:sSubPr>
                            <m:e>
                              <m:r>
                                <a:rPr lang="en-US" altLang="zh-CN" sz="2000" b="1" i="1" smtClean="0">
                                  <a:latin typeface="Cambria Math" panose="02040503050406030204" pitchFamily="18" charset="0"/>
                                </a:rPr>
                                <m:t>𝒕</m:t>
                              </m:r>
                            </m:e>
                            <m:sub>
                              <m:r>
                                <a:rPr lang="en-US" altLang="zh-CN" sz="2000" b="1" i="1" smtClean="0">
                                  <a:latin typeface="Cambria Math" panose="02040503050406030204" pitchFamily="18" charset="0"/>
                                </a:rPr>
                                <m:t>𝟏</m:t>
                              </m:r>
                            </m:sub>
                          </m:sSub>
                          <m:r>
                            <a:rPr lang="en-US" altLang="zh-CN" sz="2000" b="1" i="1" smtClean="0">
                              <a:latin typeface="Cambria Math" panose="02040503050406030204" pitchFamily="18" charset="0"/>
                            </a:rPr>
                            <m:t>−</m:t>
                          </m:r>
                          <m:sSub>
                            <m:sSubPr>
                              <m:ctrlPr>
                                <a:rPr lang="en-US" altLang="zh-CN" sz="2000" b="1" i="1" smtClean="0">
                                  <a:latin typeface="Cambria Math" panose="02040503050406030204" pitchFamily="18" charset="0"/>
                                </a:rPr>
                              </m:ctrlPr>
                            </m:sSubPr>
                            <m:e>
                              <m:r>
                                <a:rPr lang="en-US" altLang="zh-CN" sz="2000" b="1" i="1" smtClean="0">
                                  <a:latin typeface="Cambria Math" panose="02040503050406030204" pitchFamily="18" charset="0"/>
                                </a:rPr>
                                <m:t>𝒏</m:t>
                              </m:r>
                            </m:e>
                            <m:sub>
                              <m:r>
                                <a:rPr lang="en-US" altLang="zh-CN" sz="2000" b="1" i="1" smtClean="0">
                                  <a:latin typeface="Cambria Math" panose="02040503050406030204" pitchFamily="18" charset="0"/>
                                </a:rPr>
                                <m:t>𝟏</m:t>
                              </m:r>
                            </m:sub>
                          </m:sSub>
                        </m:e>
                      </m:d>
                      <m:r>
                        <a:rPr lang="en-US" altLang="zh-CN" sz="2000" b="1" i="1" smtClean="0">
                          <a:latin typeface="Cambria Math" panose="02040503050406030204" pitchFamily="18" charset="0"/>
                        </a:rPr>
                        <m:t>−</m:t>
                      </m:r>
                      <m:d>
                        <m:dPr>
                          <m:begChr m:val="|"/>
                          <m:endChr m:val="|"/>
                          <m:ctrlPr>
                            <a:rPr lang="en-US" altLang="zh-CN" sz="2000" b="1" i="1" smtClean="0">
                              <a:latin typeface="Cambria Math" panose="02040503050406030204" pitchFamily="18" charset="0"/>
                            </a:rPr>
                          </m:ctrlPr>
                        </m:dPr>
                        <m:e>
                          <m:sSub>
                            <m:sSubPr>
                              <m:ctrlPr>
                                <a:rPr lang="en-US" altLang="zh-CN" sz="2000" b="1" i="1" smtClean="0">
                                  <a:latin typeface="Cambria Math" panose="02040503050406030204" pitchFamily="18" charset="0"/>
                                </a:rPr>
                              </m:ctrlPr>
                            </m:sSubPr>
                            <m:e>
                              <m:r>
                                <a:rPr lang="en-US" altLang="zh-CN" sz="2000" b="1" i="1" smtClean="0">
                                  <a:latin typeface="Cambria Math" panose="02040503050406030204" pitchFamily="18" charset="0"/>
                                </a:rPr>
                                <m:t>𝒕</m:t>
                              </m:r>
                            </m:e>
                            <m:sub>
                              <m:r>
                                <a:rPr lang="en-US" altLang="zh-CN" sz="2000" b="1" i="1" smtClean="0">
                                  <a:latin typeface="Cambria Math" panose="02040503050406030204" pitchFamily="18" charset="0"/>
                                </a:rPr>
                                <m:t>𝟐</m:t>
                              </m:r>
                            </m:sub>
                          </m:sSub>
                          <m:r>
                            <a:rPr lang="en-US" altLang="zh-CN" sz="2000" b="1" i="1" smtClean="0">
                              <a:latin typeface="Cambria Math" panose="02040503050406030204" pitchFamily="18" charset="0"/>
                            </a:rPr>
                            <m:t>−</m:t>
                          </m:r>
                          <m:sSub>
                            <m:sSubPr>
                              <m:ctrlPr>
                                <a:rPr lang="en-US" altLang="zh-CN" sz="2000" b="1" i="1" smtClean="0">
                                  <a:latin typeface="Cambria Math" panose="02040503050406030204" pitchFamily="18" charset="0"/>
                                </a:rPr>
                              </m:ctrlPr>
                            </m:sSubPr>
                            <m:e>
                              <m:r>
                                <a:rPr lang="en-US" altLang="zh-CN" sz="2000" b="1" i="1" smtClean="0">
                                  <a:latin typeface="Cambria Math" panose="02040503050406030204" pitchFamily="18" charset="0"/>
                                </a:rPr>
                                <m:t>𝒏</m:t>
                              </m:r>
                            </m:e>
                            <m:sub>
                              <m:r>
                                <a:rPr lang="en-US" altLang="zh-CN" sz="2000" b="1" i="1" smtClean="0">
                                  <a:latin typeface="Cambria Math" panose="02040503050406030204" pitchFamily="18" charset="0"/>
                                </a:rPr>
                                <m:t>𝟐</m:t>
                              </m:r>
                            </m:sub>
                          </m:sSub>
                        </m:e>
                      </m:d>
                    </m:oMath>
                  </m:oMathPara>
                </a14:m>
                <a:endParaRPr lang="zh-CN" altLang="en-US" sz="2000" b="1" dirty="0"/>
              </a:p>
            </p:txBody>
          </p:sp>
        </mc:Choice>
        <mc:Fallback xmlns="">
          <p:sp>
            <p:nvSpPr>
              <p:cNvPr id="11" name="文本框 10">
                <a:extLst>
                  <a:ext uri="{FF2B5EF4-FFF2-40B4-BE49-F238E27FC236}">
                    <a16:creationId xmlns:a16="http://schemas.microsoft.com/office/drawing/2014/main" id="{3E8D4FE6-6DF0-ACBB-1DF3-2DF6324A70AD}"/>
                  </a:ext>
                </a:extLst>
              </p:cNvPr>
              <p:cNvSpPr txBox="1">
                <a:spLocks noRot="1" noChangeAspect="1" noMove="1" noResize="1" noEditPoints="1" noAdjustHandles="1" noChangeArrowheads="1" noChangeShapeType="1" noTextEdit="1"/>
              </p:cNvSpPr>
              <p:nvPr/>
            </p:nvSpPr>
            <p:spPr>
              <a:xfrm>
                <a:off x="7849289" y="5429563"/>
                <a:ext cx="4654599" cy="400110"/>
              </a:xfrm>
              <a:prstGeom prst="rect">
                <a:avLst/>
              </a:prstGeom>
              <a:blipFill>
                <a:blip r:embed="rId14"/>
                <a:stretch>
                  <a:fillRect b="-1538"/>
                </a:stretch>
              </a:blipFill>
            </p:spPr>
            <p:txBody>
              <a:bodyPr/>
              <a:lstStyle/>
              <a:p>
                <a:r>
                  <a:rPr lang="zh-CN" altLang="en-US">
                    <a:noFill/>
                  </a:rPr>
                  <a:t> </a:t>
                </a:r>
              </a:p>
            </p:txBody>
          </p:sp>
        </mc:Fallback>
      </mc:AlternateContent>
      <p:cxnSp>
        <p:nvCxnSpPr>
          <p:cNvPr id="13" name="直接连接符 12">
            <a:extLst>
              <a:ext uri="{FF2B5EF4-FFF2-40B4-BE49-F238E27FC236}">
                <a16:creationId xmlns:a16="http://schemas.microsoft.com/office/drawing/2014/main" id="{19C2CF07-F4DA-B43A-B9CF-455038032702}"/>
              </a:ext>
            </a:extLst>
          </p:cNvPr>
          <p:cNvCxnSpPr>
            <a:cxnSpLocks/>
          </p:cNvCxnSpPr>
          <p:nvPr/>
        </p:nvCxnSpPr>
        <p:spPr>
          <a:xfrm flipH="1">
            <a:off x="4359349" y="3382050"/>
            <a:ext cx="2153910" cy="112609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直接连接符 13">
            <a:extLst>
              <a:ext uri="{FF2B5EF4-FFF2-40B4-BE49-F238E27FC236}">
                <a16:creationId xmlns:a16="http://schemas.microsoft.com/office/drawing/2014/main" id="{B90236DD-F735-C947-BA25-A30BE3623689}"/>
              </a:ext>
            </a:extLst>
          </p:cNvPr>
          <p:cNvCxnSpPr>
            <a:cxnSpLocks/>
          </p:cNvCxnSpPr>
          <p:nvPr/>
        </p:nvCxnSpPr>
        <p:spPr>
          <a:xfrm flipH="1">
            <a:off x="5635256" y="3382049"/>
            <a:ext cx="878003" cy="196872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直接连接符 24">
            <a:extLst>
              <a:ext uri="{FF2B5EF4-FFF2-40B4-BE49-F238E27FC236}">
                <a16:creationId xmlns:a16="http://schemas.microsoft.com/office/drawing/2014/main" id="{DF8B958E-1C51-EDA6-ADEE-066B1665413D}"/>
              </a:ext>
            </a:extLst>
          </p:cNvPr>
          <p:cNvCxnSpPr>
            <a:cxnSpLocks/>
          </p:cNvCxnSpPr>
          <p:nvPr/>
        </p:nvCxnSpPr>
        <p:spPr>
          <a:xfrm flipH="1">
            <a:off x="8338724" y="3625649"/>
            <a:ext cx="129103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直接连接符 25">
            <a:extLst>
              <a:ext uri="{FF2B5EF4-FFF2-40B4-BE49-F238E27FC236}">
                <a16:creationId xmlns:a16="http://schemas.microsoft.com/office/drawing/2014/main" id="{5CC52D7C-037D-A9A1-A29D-C7B0B32034F0}"/>
              </a:ext>
            </a:extLst>
          </p:cNvPr>
          <p:cNvCxnSpPr>
            <a:cxnSpLocks/>
          </p:cNvCxnSpPr>
          <p:nvPr/>
        </p:nvCxnSpPr>
        <p:spPr>
          <a:xfrm>
            <a:off x="9639230" y="3615016"/>
            <a:ext cx="0" cy="173575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5" name="直接连接符 44">
            <a:extLst>
              <a:ext uri="{FF2B5EF4-FFF2-40B4-BE49-F238E27FC236}">
                <a16:creationId xmlns:a16="http://schemas.microsoft.com/office/drawing/2014/main" id="{9D71174A-23D5-F2C8-5AD9-95F7EB7BE41A}"/>
              </a:ext>
            </a:extLst>
          </p:cNvPr>
          <p:cNvCxnSpPr>
            <a:cxnSpLocks/>
          </p:cNvCxnSpPr>
          <p:nvPr/>
        </p:nvCxnSpPr>
        <p:spPr>
          <a:xfrm flipH="1" flipV="1">
            <a:off x="1083070" y="2421099"/>
            <a:ext cx="3125972" cy="304799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2" name="灯片编号占位符 11">
            <a:extLst>
              <a:ext uri="{FF2B5EF4-FFF2-40B4-BE49-F238E27FC236}">
                <a16:creationId xmlns:a16="http://schemas.microsoft.com/office/drawing/2014/main" id="{3A986215-B8D2-5D7D-2658-D6D5CE28A26E}"/>
              </a:ext>
            </a:extLst>
          </p:cNvPr>
          <p:cNvSpPr>
            <a:spLocks noGrp="1"/>
          </p:cNvSpPr>
          <p:nvPr>
            <p:ph type="sldNum" sz="quarter" idx="12"/>
          </p:nvPr>
        </p:nvSpPr>
        <p:spPr/>
        <p:txBody>
          <a:bodyPr/>
          <a:lstStyle/>
          <a:p>
            <a:fld id="{97E2B898-AB33-4DD0-B9F0-873FD2F15E2F}" type="slidenum">
              <a:rPr lang="zh-CN" altLang="en-US" smtClean="0"/>
              <a:t>7</a:t>
            </a:fld>
            <a:endParaRPr lang="zh-CN" altLang="en-US"/>
          </a:p>
        </p:txBody>
      </p:sp>
    </p:spTree>
    <p:extLst>
      <p:ext uri="{BB962C8B-B14F-4D97-AF65-F5344CB8AC3E}">
        <p14:creationId xmlns:p14="http://schemas.microsoft.com/office/powerpoint/2010/main" val="4181045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5800"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8600" fill="hold"/>
                                        <p:tgtEl>
                                          <p:spTgt spid="5"/>
                                        </p:tgtEl>
                                      </p:cBhvr>
                                    </p:cmd>
                                  </p:childTnLst>
                                </p:cTn>
                              </p:par>
                            </p:childTnLst>
                          </p:cTn>
                        </p:par>
                      </p:childTnLst>
                    </p:cTn>
                  </p:par>
                  <p:par>
                    <p:cTn id="11" fill="hold">
                      <p:stCondLst>
                        <p:cond delay="indefinite"/>
                      </p:stCondLst>
                      <p:childTnLst>
                        <p:par>
                          <p:cTn id="12" fill="hold">
                            <p:stCondLst>
                              <p:cond delay="0"/>
                            </p:stCondLst>
                            <p:childTnLst>
                              <p:par>
                                <p:cTn id="13" presetID="1" presetClass="mediacall" presetSubtype="0" fill="hold" nodeType="clickEffect">
                                  <p:stCondLst>
                                    <p:cond delay="0"/>
                                  </p:stCondLst>
                                  <p:childTnLst>
                                    <p:cmd type="call" cmd="playFrom(0.0)">
                                      <p:cBhvr>
                                        <p:cTn id="14" dur="8800"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5" fill="hold" display="0">
                  <p:stCondLst>
                    <p:cond delay="indefinite"/>
                  </p:stCondLst>
                </p:cTn>
                <p:tgtEl>
                  <p:spTgt spid="4"/>
                </p:tgtEl>
              </p:cMediaNode>
            </p:video>
            <p:seq concurrent="1" nextAc="seek">
              <p:cTn id="16" restart="whenNotActive" fill="hold" evtFilter="cancelBubble" nodeType="interactiveSeq">
                <p:stCondLst>
                  <p:cond evt="onClick" delay="0">
                    <p:tgtEl>
                      <p:spTgt spid="4"/>
                    </p:tgtEl>
                  </p:cond>
                </p:stCondLst>
                <p:endSync evt="end" delay="0">
                  <p:rtn val="all"/>
                </p:endSync>
                <p:childTnLst>
                  <p:par>
                    <p:cTn id="17" fill="hold">
                      <p:stCondLst>
                        <p:cond delay="0"/>
                      </p:stCondLst>
                      <p:childTnLst>
                        <p:par>
                          <p:cTn id="18" fill="hold">
                            <p:stCondLst>
                              <p:cond delay="0"/>
                            </p:stCondLst>
                            <p:childTnLst>
                              <p:par>
                                <p:cTn id="19" presetID="2" presetClass="mediacall" presetSubtype="0" fill="hold" nodeType="clickEffect">
                                  <p:stCondLst>
                                    <p:cond delay="0"/>
                                  </p:stCondLst>
                                  <p:childTnLst>
                                    <p:cmd type="call" cmd="togglePause">
                                      <p:cBhvr>
                                        <p:cTn id="20" dur="1" fill="hold"/>
                                        <p:tgtEl>
                                          <p:spTgt spid="4"/>
                                        </p:tgtEl>
                                      </p:cBhvr>
                                    </p:cmd>
                                  </p:childTnLst>
                                </p:cTn>
                              </p:par>
                            </p:childTnLst>
                          </p:cTn>
                        </p:par>
                      </p:childTnLst>
                    </p:cTn>
                  </p:par>
                </p:childTnLst>
              </p:cTn>
              <p:nextCondLst>
                <p:cond evt="onClick" delay="0">
                  <p:tgtEl>
                    <p:spTgt spid="4"/>
                  </p:tgtEl>
                </p:cond>
              </p:nextCondLst>
            </p:seq>
            <p:video>
              <p:cMediaNode vol="80000">
                <p:cTn id="21" fill="hold" display="0">
                  <p:stCondLst>
                    <p:cond delay="indefinite"/>
                  </p:stCondLst>
                </p:cTn>
                <p:tgtEl>
                  <p:spTgt spid="5"/>
                </p:tgtEl>
              </p:cMediaNode>
            </p:video>
            <p:seq concurrent="1" nextAc="seek">
              <p:cTn id="22" restart="whenNotActive" fill="hold" evtFilter="cancelBubble" nodeType="interactiveSeq">
                <p:stCondLst>
                  <p:cond evt="onClick" delay="0">
                    <p:tgtEl>
                      <p:spTgt spid="5"/>
                    </p:tgtEl>
                  </p:cond>
                </p:stCondLst>
                <p:endSync evt="end" delay="0">
                  <p:rtn val="all"/>
                </p:endSync>
                <p:childTnLst>
                  <p:par>
                    <p:cTn id="23" fill="hold">
                      <p:stCondLst>
                        <p:cond delay="0"/>
                      </p:stCondLst>
                      <p:childTnLst>
                        <p:par>
                          <p:cTn id="24" fill="hold">
                            <p:stCondLst>
                              <p:cond delay="0"/>
                            </p:stCondLst>
                            <p:childTnLst>
                              <p:par>
                                <p:cTn id="25" presetID="2" presetClass="mediacall" presetSubtype="0" fill="hold" nodeType="clickEffect">
                                  <p:stCondLst>
                                    <p:cond delay="0"/>
                                  </p:stCondLst>
                                  <p:childTnLst>
                                    <p:cmd type="call" cmd="togglePause">
                                      <p:cBhvr>
                                        <p:cTn id="26" dur="1" fill="hold"/>
                                        <p:tgtEl>
                                          <p:spTgt spid="5"/>
                                        </p:tgtEl>
                                      </p:cBhvr>
                                    </p:cmd>
                                  </p:childTnLst>
                                </p:cTn>
                              </p:par>
                            </p:childTnLst>
                          </p:cTn>
                        </p:par>
                      </p:childTnLst>
                    </p:cTn>
                  </p:par>
                </p:childTnLst>
              </p:cTn>
              <p:nextCondLst>
                <p:cond evt="onClick" delay="0">
                  <p:tgtEl>
                    <p:spTgt spid="5"/>
                  </p:tgtEl>
                </p:cond>
              </p:nextCondLst>
            </p:seq>
            <p:video>
              <p:cMediaNode vol="80000">
                <p:cTn id="27" fill="hold" display="0">
                  <p:stCondLst>
                    <p:cond delay="indefinite"/>
                  </p:stCondLst>
                </p:cTn>
                <p:tgtEl>
                  <p:spTgt spid="6"/>
                </p:tgtEl>
              </p:cMediaNode>
            </p:video>
            <p:seq concurrent="1" nextAc="seek">
              <p:cTn id="28" restart="whenNotActive" fill="hold" evtFilter="cancelBubble" nodeType="interactiveSeq">
                <p:stCondLst>
                  <p:cond evt="onClick" delay="0">
                    <p:tgtEl>
                      <p:spTgt spid="6"/>
                    </p:tgtEl>
                  </p:cond>
                </p:stCondLst>
                <p:endSync evt="end" delay="0">
                  <p:rtn val="all"/>
                </p:endSync>
                <p:childTnLst>
                  <p:par>
                    <p:cTn id="29" fill="hold">
                      <p:stCondLst>
                        <p:cond delay="0"/>
                      </p:stCondLst>
                      <p:childTnLst>
                        <p:par>
                          <p:cTn id="30" fill="hold">
                            <p:stCondLst>
                              <p:cond delay="0"/>
                            </p:stCondLst>
                            <p:childTnLst>
                              <p:par>
                                <p:cTn id="31" presetID="2" presetClass="mediacall" presetSubtype="0" fill="hold" nodeType="clickEffect">
                                  <p:stCondLst>
                                    <p:cond delay="0"/>
                                  </p:stCondLst>
                                  <p:childTnLst>
                                    <p:cmd type="call" cmd="togglePause">
                                      <p:cBhvr>
                                        <p:cTn id="3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685AD40-4BFB-F78E-6A49-8F3D69DF7C9C}"/>
              </a:ext>
            </a:extLst>
          </p:cNvPr>
          <p:cNvSpPr>
            <a:spLocks noGrp="1"/>
          </p:cNvSpPr>
          <p:nvPr>
            <p:ph type="title"/>
          </p:nvPr>
        </p:nvSpPr>
        <p:spPr/>
        <p:txBody>
          <a:bodyPr/>
          <a:lstStyle/>
          <a:p>
            <a:r>
              <a:rPr lang="en-US" altLang="zh-CN" dirty="0">
                <a:latin typeface="Times New Roman" panose="02020603050405020304" pitchFamily="18" charset="0"/>
                <a:cs typeface="Times New Roman" panose="02020603050405020304" pitchFamily="18" charset="0"/>
              </a:rPr>
              <a:t>Seeding scheme is good for AI to search</a:t>
            </a:r>
            <a:endParaRPr lang="zh-CN" altLang="en-US"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4" name="内容占位符 2">
                <a:extLst>
                  <a:ext uri="{FF2B5EF4-FFF2-40B4-BE49-F238E27FC236}">
                    <a16:creationId xmlns:a16="http://schemas.microsoft.com/office/drawing/2014/main" id="{74F524DF-73A8-20E6-8DB0-AF2EA5FC69D8}"/>
                  </a:ext>
                </a:extLst>
              </p:cNvPr>
              <p:cNvSpPr>
                <a:spLocks noGrp="1"/>
              </p:cNvSpPr>
              <p:nvPr>
                <p:ph idx="1"/>
              </p:nvPr>
            </p:nvSpPr>
            <p:spPr>
              <a:xfrm>
                <a:off x="838200" y="1825625"/>
                <a:ext cx="10515600" cy="3767101"/>
              </a:xfrm>
            </p:spPr>
            <p:txBody>
              <a:bodyPr>
                <a:normAutofit/>
              </a:bodyPr>
              <a:lstStyle/>
              <a:p>
                <a:pPr marL="0" indent="0">
                  <a:buNone/>
                </a:pPr>
                <a14:m>
                  <m:oMathPara xmlns:m="http://schemas.openxmlformats.org/officeDocument/2006/math">
                    <m:oMathParaPr>
                      <m:jc m:val="centerGroup"/>
                    </m:oMathParaPr>
                    <m:oMath xmlns:m="http://schemas.openxmlformats.org/officeDocument/2006/math">
                      <m:r>
                        <a:rPr lang="en-US" altLang="zh-CN" sz="6000" i="1" dirty="0" smtClean="0">
                          <a:latin typeface="Cambria Math" panose="02040503050406030204" pitchFamily="18" charset="0"/>
                        </a:rPr>
                        <m:t>50%</m:t>
                      </m:r>
                      <m:r>
                        <a:rPr lang="en-US" altLang="zh-CN" sz="6000" b="0" i="1" dirty="0" smtClean="0">
                          <a:latin typeface="Cambria Math" panose="02040503050406030204" pitchFamily="18" charset="0"/>
                        </a:rPr>
                        <m:t>  →  99%  →  </m:t>
                      </m:r>
                      <m:r>
                        <a:rPr lang="en-US" altLang="zh-CN" sz="6000" b="0" i="1" dirty="0" smtClean="0">
                          <a:solidFill>
                            <a:srgbClr val="FF0000"/>
                          </a:solidFill>
                          <a:latin typeface="Cambria Math" panose="02040503050406030204" pitchFamily="18" charset="0"/>
                        </a:rPr>
                        <m:t>100%</m:t>
                      </m:r>
                    </m:oMath>
                  </m:oMathPara>
                </a14:m>
                <a:endParaRPr lang="zh-CN" altLang="en-US" sz="6000" dirty="0"/>
              </a:p>
            </p:txBody>
          </p:sp>
        </mc:Choice>
        <mc:Fallback xmlns="">
          <p:sp>
            <p:nvSpPr>
              <p:cNvPr id="4" name="内容占位符 2">
                <a:extLst>
                  <a:ext uri="{FF2B5EF4-FFF2-40B4-BE49-F238E27FC236}">
                    <a16:creationId xmlns:a16="http://schemas.microsoft.com/office/drawing/2014/main" id="{74F524DF-73A8-20E6-8DB0-AF2EA5FC69D8}"/>
                  </a:ext>
                </a:extLst>
              </p:cNvPr>
              <p:cNvSpPr>
                <a:spLocks noGrp="1" noRot="1" noChangeAspect="1" noMove="1" noResize="1" noEditPoints="1" noAdjustHandles="1" noChangeArrowheads="1" noChangeShapeType="1" noTextEdit="1"/>
              </p:cNvSpPr>
              <p:nvPr>
                <p:ph idx="1"/>
              </p:nvPr>
            </p:nvSpPr>
            <p:spPr>
              <a:xfrm>
                <a:off x="838200" y="1825625"/>
                <a:ext cx="10515600" cy="3767101"/>
              </a:xfrm>
              <a:blipFill>
                <a:blip r:embed="rId3"/>
                <a:stretch>
                  <a:fillRect/>
                </a:stretch>
              </a:blipFill>
            </p:spPr>
            <p:txBody>
              <a:bodyPr/>
              <a:lstStyle/>
              <a:p>
                <a:r>
                  <a:rPr lang="zh-CN" altLang="en-US">
                    <a:noFill/>
                  </a:rPr>
                  <a:t> </a:t>
                </a:r>
              </a:p>
            </p:txBody>
          </p:sp>
        </mc:Fallback>
      </mc:AlternateContent>
      <p:sp>
        <p:nvSpPr>
          <p:cNvPr id="5" name="文本框 4">
            <a:extLst>
              <a:ext uri="{FF2B5EF4-FFF2-40B4-BE49-F238E27FC236}">
                <a16:creationId xmlns:a16="http://schemas.microsoft.com/office/drawing/2014/main" id="{C901C919-7EE7-E0B9-1737-A75E713E0BD4}"/>
              </a:ext>
            </a:extLst>
          </p:cNvPr>
          <p:cNvSpPr txBox="1"/>
          <p:nvPr/>
        </p:nvSpPr>
        <p:spPr>
          <a:xfrm>
            <a:off x="3469758" y="2987272"/>
            <a:ext cx="1793358" cy="1077218"/>
          </a:xfrm>
          <a:prstGeom prst="rect">
            <a:avLst/>
          </a:prstGeom>
          <a:noFill/>
        </p:spPr>
        <p:txBody>
          <a:bodyPr wrap="square" rtlCol="0">
            <a:spAutoFit/>
          </a:bodyPr>
          <a:lstStyle/>
          <a:p>
            <a:r>
              <a:rPr lang="en-US" altLang="zh-CN" sz="3200" b="1" dirty="0">
                <a:latin typeface="Times New Roman" panose="02020603050405020304" pitchFamily="18" charset="0"/>
                <a:cs typeface="Times New Roman" panose="02020603050405020304" pitchFamily="18" charset="0"/>
              </a:rPr>
              <a:t>Machine Learning</a:t>
            </a:r>
            <a:endParaRPr lang="zh-CN" altLang="en-US" sz="3200" b="1" dirty="0">
              <a:latin typeface="Times New Roman" panose="02020603050405020304" pitchFamily="18" charset="0"/>
              <a:cs typeface="Times New Roman" panose="02020603050405020304" pitchFamily="18" charset="0"/>
            </a:endParaRPr>
          </a:p>
        </p:txBody>
      </p:sp>
      <p:sp>
        <p:nvSpPr>
          <p:cNvPr id="6" name="文本框 5">
            <a:extLst>
              <a:ext uri="{FF2B5EF4-FFF2-40B4-BE49-F238E27FC236}">
                <a16:creationId xmlns:a16="http://schemas.microsoft.com/office/drawing/2014/main" id="{B25F0266-506A-C70E-A33F-C29375EC56D1}"/>
              </a:ext>
            </a:extLst>
          </p:cNvPr>
          <p:cNvSpPr txBox="1"/>
          <p:nvPr/>
        </p:nvSpPr>
        <p:spPr>
          <a:xfrm>
            <a:off x="7363932" y="2987272"/>
            <a:ext cx="918831" cy="1015663"/>
          </a:xfrm>
          <a:prstGeom prst="rect">
            <a:avLst/>
          </a:prstGeom>
          <a:noFill/>
        </p:spPr>
        <p:txBody>
          <a:bodyPr wrap="square" rtlCol="0">
            <a:spAutoFit/>
          </a:bodyPr>
          <a:lstStyle/>
          <a:p>
            <a:r>
              <a:rPr lang="en-US" altLang="zh-CN" sz="6000" b="1" dirty="0">
                <a:latin typeface="Times New Roman" panose="02020603050405020304" pitchFamily="18" charset="0"/>
                <a:cs typeface="Times New Roman" panose="02020603050405020304" pitchFamily="18" charset="0"/>
              </a:rPr>
              <a:t>?</a:t>
            </a:r>
            <a:endParaRPr lang="zh-CN" altLang="en-US" sz="6000" b="1" dirty="0">
              <a:latin typeface="Times New Roman" panose="02020603050405020304" pitchFamily="18" charset="0"/>
              <a:cs typeface="Times New Roman" panose="02020603050405020304" pitchFamily="18" charset="0"/>
            </a:endParaRPr>
          </a:p>
        </p:txBody>
      </p:sp>
      <p:sp>
        <p:nvSpPr>
          <p:cNvPr id="7" name="文本框 6">
            <a:extLst>
              <a:ext uri="{FF2B5EF4-FFF2-40B4-BE49-F238E27FC236}">
                <a16:creationId xmlns:a16="http://schemas.microsoft.com/office/drawing/2014/main" id="{60E11CF7-A667-AFB6-3FB7-D10118696006}"/>
              </a:ext>
            </a:extLst>
          </p:cNvPr>
          <p:cNvSpPr txBox="1"/>
          <p:nvPr/>
        </p:nvSpPr>
        <p:spPr>
          <a:xfrm>
            <a:off x="5837275" y="4851514"/>
            <a:ext cx="1986072" cy="1077218"/>
          </a:xfrm>
          <a:prstGeom prst="rect">
            <a:avLst/>
          </a:prstGeom>
          <a:noFill/>
        </p:spPr>
        <p:txBody>
          <a:bodyPr wrap="square" rtlCol="0">
            <a:spAutoFit/>
          </a:bodyPr>
          <a:lstStyle/>
          <a:p>
            <a:r>
              <a:rPr lang="en-US" altLang="zh-CN" sz="3200" b="1" dirty="0">
                <a:solidFill>
                  <a:schemeClr val="accent1"/>
                </a:solidFill>
                <a:latin typeface="Times New Roman" panose="02020603050405020304" pitchFamily="18" charset="0"/>
                <a:cs typeface="Times New Roman" panose="02020603050405020304" pitchFamily="18" charset="0"/>
              </a:rPr>
              <a:t>A scheme of seeding</a:t>
            </a:r>
            <a:endParaRPr lang="zh-CN" altLang="en-US" sz="3200" b="1" dirty="0">
              <a:solidFill>
                <a:schemeClr val="accent1"/>
              </a:solidFill>
              <a:latin typeface="Times New Roman" panose="02020603050405020304" pitchFamily="18" charset="0"/>
              <a:cs typeface="Times New Roman" panose="02020603050405020304" pitchFamily="18" charset="0"/>
            </a:endParaRPr>
          </a:p>
        </p:txBody>
      </p:sp>
      <p:cxnSp>
        <p:nvCxnSpPr>
          <p:cNvPr id="9" name="直接箭头连接符 8">
            <a:extLst>
              <a:ext uri="{FF2B5EF4-FFF2-40B4-BE49-F238E27FC236}">
                <a16:creationId xmlns:a16="http://schemas.microsoft.com/office/drawing/2014/main" id="{B3C01D12-FAD6-93CA-593E-D461507CDD13}"/>
              </a:ext>
            </a:extLst>
          </p:cNvPr>
          <p:cNvCxnSpPr>
            <a:stCxn id="7" idx="0"/>
          </p:cNvCxnSpPr>
          <p:nvPr/>
        </p:nvCxnSpPr>
        <p:spPr>
          <a:xfrm flipV="1">
            <a:off x="6830311" y="4002935"/>
            <a:ext cx="533621" cy="848579"/>
          </a:xfrm>
          <a:prstGeom prst="straightConnector1">
            <a:avLst/>
          </a:prstGeom>
          <a:ln w="38100">
            <a:solidFill>
              <a:schemeClr val="accent1"/>
            </a:solidFill>
            <a:tailEnd type="triangle"/>
          </a:ln>
        </p:spPr>
        <p:style>
          <a:lnRef idx="1">
            <a:schemeClr val="dk1"/>
          </a:lnRef>
          <a:fillRef idx="0">
            <a:schemeClr val="dk1"/>
          </a:fillRef>
          <a:effectRef idx="0">
            <a:schemeClr val="dk1"/>
          </a:effectRef>
          <a:fontRef idx="minor">
            <a:schemeClr val="tx1"/>
          </a:fontRef>
        </p:style>
      </p:cxnSp>
      <p:sp>
        <p:nvSpPr>
          <p:cNvPr id="3" name="灯片编号占位符 2">
            <a:extLst>
              <a:ext uri="{FF2B5EF4-FFF2-40B4-BE49-F238E27FC236}">
                <a16:creationId xmlns:a16="http://schemas.microsoft.com/office/drawing/2014/main" id="{B56B924B-D3F9-882F-0841-1ACDEB40858A}"/>
              </a:ext>
            </a:extLst>
          </p:cNvPr>
          <p:cNvSpPr>
            <a:spLocks noGrp="1"/>
          </p:cNvSpPr>
          <p:nvPr>
            <p:ph type="sldNum" sz="quarter" idx="12"/>
          </p:nvPr>
        </p:nvSpPr>
        <p:spPr/>
        <p:txBody>
          <a:bodyPr/>
          <a:lstStyle/>
          <a:p>
            <a:fld id="{97E2B898-AB33-4DD0-B9F0-873FD2F15E2F}" type="slidenum">
              <a:rPr lang="zh-CN" altLang="en-US" smtClean="0"/>
              <a:t>8</a:t>
            </a:fld>
            <a:endParaRPr lang="zh-CN" altLang="en-US"/>
          </a:p>
        </p:txBody>
      </p:sp>
    </p:spTree>
    <p:extLst>
      <p:ext uri="{BB962C8B-B14F-4D97-AF65-F5344CB8AC3E}">
        <p14:creationId xmlns:p14="http://schemas.microsoft.com/office/powerpoint/2010/main" val="19362678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6EB1BF-9B7E-3846-003A-652840DABAC6}"/>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1F99D0C6-F3AE-07CE-5D63-77F33E9C4BE5}"/>
              </a:ext>
            </a:extLst>
          </p:cNvPr>
          <p:cNvSpPr>
            <a:spLocks noGrp="1"/>
          </p:cNvSpPr>
          <p:nvPr>
            <p:ph type="title"/>
          </p:nvPr>
        </p:nvSpPr>
        <p:spPr/>
        <p:txBody>
          <a:bodyPr/>
          <a:lstStyle/>
          <a:p>
            <a:r>
              <a:rPr lang="en-US" altLang="zh-CN" dirty="0">
                <a:latin typeface="Times New Roman" panose="02020603050405020304" pitchFamily="18" charset="0"/>
                <a:cs typeface="Times New Roman" panose="02020603050405020304" pitchFamily="18" charset="0"/>
              </a:rPr>
              <a:t>Seeding scheme is good for AI to search</a:t>
            </a:r>
            <a:endParaRPr lang="zh-CN" altLang="en-US"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4" name="内容占位符 2">
                <a:extLst>
                  <a:ext uri="{FF2B5EF4-FFF2-40B4-BE49-F238E27FC236}">
                    <a16:creationId xmlns:a16="http://schemas.microsoft.com/office/drawing/2014/main" id="{71E4D702-B507-8682-D036-E9BB29916E65}"/>
                  </a:ext>
                </a:extLst>
              </p:cNvPr>
              <p:cNvSpPr>
                <a:spLocks noGrp="1"/>
              </p:cNvSpPr>
              <p:nvPr>
                <p:ph idx="1"/>
              </p:nvPr>
            </p:nvSpPr>
            <p:spPr>
              <a:xfrm>
                <a:off x="838200" y="1825625"/>
                <a:ext cx="10515600" cy="3767101"/>
              </a:xfrm>
            </p:spPr>
            <p:txBody>
              <a:bodyPr>
                <a:normAutofit/>
              </a:bodyPr>
              <a:lstStyle/>
              <a:p>
                <a:pPr marL="0" indent="0">
                  <a:buNone/>
                </a:pPr>
                <a14:m>
                  <m:oMathPara xmlns:m="http://schemas.openxmlformats.org/officeDocument/2006/math">
                    <m:oMathParaPr>
                      <m:jc m:val="centerGroup"/>
                    </m:oMathParaPr>
                    <m:oMath xmlns:m="http://schemas.openxmlformats.org/officeDocument/2006/math">
                      <m:r>
                        <a:rPr lang="en-US" altLang="zh-CN" sz="6000" i="1" dirty="0" smtClean="0">
                          <a:latin typeface="Cambria Math" panose="02040503050406030204" pitchFamily="18" charset="0"/>
                        </a:rPr>
                        <m:t>50%</m:t>
                      </m:r>
                      <m:r>
                        <a:rPr lang="en-US" altLang="zh-CN" sz="6000" b="0" i="1" dirty="0" smtClean="0">
                          <a:latin typeface="Cambria Math" panose="02040503050406030204" pitchFamily="18" charset="0"/>
                        </a:rPr>
                        <m:t>  →  99%  →  </m:t>
                      </m:r>
                      <m:r>
                        <a:rPr lang="en-US" altLang="zh-CN" sz="6000" b="0" i="1" dirty="0" smtClean="0">
                          <a:solidFill>
                            <a:srgbClr val="FF0000"/>
                          </a:solidFill>
                          <a:latin typeface="Cambria Math" panose="02040503050406030204" pitchFamily="18" charset="0"/>
                        </a:rPr>
                        <m:t>100%</m:t>
                      </m:r>
                    </m:oMath>
                  </m:oMathPara>
                </a14:m>
                <a:endParaRPr lang="zh-CN" altLang="en-US" sz="6000" dirty="0"/>
              </a:p>
            </p:txBody>
          </p:sp>
        </mc:Choice>
        <mc:Fallback xmlns="">
          <p:sp>
            <p:nvSpPr>
              <p:cNvPr id="4" name="内容占位符 2">
                <a:extLst>
                  <a:ext uri="{FF2B5EF4-FFF2-40B4-BE49-F238E27FC236}">
                    <a16:creationId xmlns:a16="http://schemas.microsoft.com/office/drawing/2014/main" id="{71E4D702-B507-8682-D036-E9BB29916E65}"/>
                  </a:ext>
                </a:extLst>
              </p:cNvPr>
              <p:cNvSpPr>
                <a:spLocks noGrp="1" noRot="1" noChangeAspect="1" noMove="1" noResize="1" noEditPoints="1" noAdjustHandles="1" noChangeArrowheads="1" noChangeShapeType="1" noTextEdit="1"/>
              </p:cNvSpPr>
              <p:nvPr>
                <p:ph idx="1"/>
              </p:nvPr>
            </p:nvSpPr>
            <p:spPr>
              <a:xfrm>
                <a:off x="838200" y="1825625"/>
                <a:ext cx="10515600" cy="3767101"/>
              </a:xfrm>
              <a:blipFill>
                <a:blip r:embed="rId3"/>
                <a:stretch>
                  <a:fillRect/>
                </a:stretch>
              </a:blipFill>
            </p:spPr>
            <p:txBody>
              <a:bodyPr/>
              <a:lstStyle/>
              <a:p>
                <a:r>
                  <a:rPr lang="zh-CN" altLang="en-US">
                    <a:noFill/>
                  </a:rPr>
                  <a:t> </a:t>
                </a:r>
              </a:p>
            </p:txBody>
          </p:sp>
        </mc:Fallback>
      </mc:AlternateContent>
      <p:sp>
        <p:nvSpPr>
          <p:cNvPr id="5" name="文本框 4">
            <a:extLst>
              <a:ext uri="{FF2B5EF4-FFF2-40B4-BE49-F238E27FC236}">
                <a16:creationId xmlns:a16="http://schemas.microsoft.com/office/drawing/2014/main" id="{F6E218A5-2817-7311-7E4D-AADBC1E007D7}"/>
              </a:ext>
            </a:extLst>
          </p:cNvPr>
          <p:cNvSpPr txBox="1"/>
          <p:nvPr/>
        </p:nvSpPr>
        <p:spPr>
          <a:xfrm>
            <a:off x="3469758" y="2987272"/>
            <a:ext cx="1793358" cy="1077218"/>
          </a:xfrm>
          <a:prstGeom prst="rect">
            <a:avLst/>
          </a:prstGeom>
          <a:noFill/>
        </p:spPr>
        <p:txBody>
          <a:bodyPr wrap="square" rtlCol="0">
            <a:spAutoFit/>
          </a:bodyPr>
          <a:lstStyle/>
          <a:p>
            <a:r>
              <a:rPr lang="en-US" altLang="zh-CN" sz="3200" b="1" dirty="0">
                <a:latin typeface="Times New Roman" panose="02020603050405020304" pitchFamily="18" charset="0"/>
                <a:cs typeface="Times New Roman" panose="02020603050405020304" pitchFamily="18" charset="0"/>
              </a:rPr>
              <a:t>Machine Learning</a:t>
            </a:r>
            <a:endParaRPr lang="zh-CN" altLang="en-US" sz="3200" b="1" dirty="0">
              <a:latin typeface="Times New Roman" panose="02020603050405020304" pitchFamily="18" charset="0"/>
              <a:cs typeface="Times New Roman" panose="02020603050405020304" pitchFamily="18" charset="0"/>
            </a:endParaRPr>
          </a:p>
        </p:txBody>
      </p:sp>
      <p:sp>
        <p:nvSpPr>
          <p:cNvPr id="6" name="文本框 5">
            <a:extLst>
              <a:ext uri="{FF2B5EF4-FFF2-40B4-BE49-F238E27FC236}">
                <a16:creationId xmlns:a16="http://schemas.microsoft.com/office/drawing/2014/main" id="{D3FEA054-A8A3-EC21-65FF-A9E813AA08A1}"/>
              </a:ext>
            </a:extLst>
          </p:cNvPr>
          <p:cNvSpPr txBox="1"/>
          <p:nvPr/>
        </p:nvSpPr>
        <p:spPr>
          <a:xfrm>
            <a:off x="7363932" y="2987272"/>
            <a:ext cx="918831" cy="1015663"/>
          </a:xfrm>
          <a:prstGeom prst="rect">
            <a:avLst/>
          </a:prstGeom>
          <a:noFill/>
        </p:spPr>
        <p:txBody>
          <a:bodyPr wrap="square" rtlCol="0">
            <a:spAutoFit/>
          </a:bodyPr>
          <a:lstStyle/>
          <a:p>
            <a:r>
              <a:rPr lang="en-US" altLang="zh-CN" sz="6000" b="1" dirty="0">
                <a:latin typeface="Times New Roman" panose="02020603050405020304" pitchFamily="18" charset="0"/>
                <a:cs typeface="Times New Roman" panose="02020603050405020304" pitchFamily="18" charset="0"/>
              </a:rPr>
              <a:t>?</a:t>
            </a:r>
            <a:endParaRPr lang="zh-CN" altLang="en-US" sz="6000" b="1" dirty="0">
              <a:latin typeface="Times New Roman" panose="02020603050405020304" pitchFamily="18" charset="0"/>
              <a:cs typeface="Times New Roman" panose="02020603050405020304" pitchFamily="18" charset="0"/>
            </a:endParaRPr>
          </a:p>
        </p:txBody>
      </p:sp>
      <p:sp>
        <p:nvSpPr>
          <p:cNvPr id="7" name="文本框 6">
            <a:extLst>
              <a:ext uri="{FF2B5EF4-FFF2-40B4-BE49-F238E27FC236}">
                <a16:creationId xmlns:a16="http://schemas.microsoft.com/office/drawing/2014/main" id="{8157799F-33A2-AAF3-7C96-63FF66F623F3}"/>
              </a:ext>
            </a:extLst>
          </p:cNvPr>
          <p:cNvSpPr txBox="1"/>
          <p:nvPr/>
        </p:nvSpPr>
        <p:spPr>
          <a:xfrm>
            <a:off x="5837275" y="4851514"/>
            <a:ext cx="1986072" cy="1077218"/>
          </a:xfrm>
          <a:prstGeom prst="rect">
            <a:avLst/>
          </a:prstGeom>
          <a:noFill/>
        </p:spPr>
        <p:txBody>
          <a:bodyPr wrap="square" rtlCol="0">
            <a:spAutoFit/>
          </a:bodyPr>
          <a:lstStyle/>
          <a:p>
            <a:r>
              <a:rPr lang="en-US" altLang="zh-CN" sz="3200" b="1" dirty="0">
                <a:latin typeface="Times New Roman" panose="02020603050405020304" pitchFamily="18" charset="0"/>
                <a:cs typeface="Times New Roman" panose="02020603050405020304" pitchFamily="18" charset="0"/>
              </a:rPr>
              <a:t>A scheme of seeding</a:t>
            </a:r>
            <a:endParaRPr lang="zh-CN" altLang="en-US" sz="3200" b="1" dirty="0">
              <a:latin typeface="Times New Roman" panose="02020603050405020304" pitchFamily="18" charset="0"/>
              <a:cs typeface="Times New Roman" panose="02020603050405020304" pitchFamily="18" charset="0"/>
            </a:endParaRPr>
          </a:p>
        </p:txBody>
      </p:sp>
      <p:cxnSp>
        <p:nvCxnSpPr>
          <p:cNvPr id="9" name="直接箭头连接符 8">
            <a:extLst>
              <a:ext uri="{FF2B5EF4-FFF2-40B4-BE49-F238E27FC236}">
                <a16:creationId xmlns:a16="http://schemas.microsoft.com/office/drawing/2014/main" id="{EC50EB2A-E206-21EA-1548-FCF96743F820}"/>
              </a:ext>
            </a:extLst>
          </p:cNvPr>
          <p:cNvCxnSpPr>
            <a:stCxn id="7" idx="0"/>
          </p:cNvCxnSpPr>
          <p:nvPr/>
        </p:nvCxnSpPr>
        <p:spPr>
          <a:xfrm flipV="1">
            <a:off x="6830311" y="4002935"/>
            <a:ext cx="533621" cy="848579"/>
          </a:xfrm>
          <a:prstGeom prst="straightConnector1">
            <a:avLst/>
          </a:prstGeom>
          <a:ln w="38100">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3" name="直接箭头连接符 2">
            <a:extLst>
              <a:ext uri="{FF2B5EF4-FFF2-40B4-BE49-F238E27FC236}">
                <a16:creationId xmlns:a16="http://schemas.microsoft.com/office/drawing/2014/main" id="{918B29BB-5367-EF76-D7BE-C3E9E90E3633}"/>
              </a:ext>
            </a:extLst>
          </p:cNvPr>
          <p:cNvCxnSpPr>
            <a:cxnSpLocks/>
          </p:cNvCxnSpPr>
          <p:nvPr/>
        </p:nvCxnSpPr>
        <p:spPr>
          <a:xfrm flipH="1" flipV="1">
            <a:off x="8336148" y="4002935"/>
            <a:ext cx="924810" cy="848579"/>
          </a:xfrm>
          <a:prstGeom prst="straightConnector1">
            <a:avLst/>
          </a:prstGeom>
          <a:ln w="38100">
            <a:solidFill>
              <a:schemeClr val="accent1"/>
            </a:solidFill>
            <a:tailEnd type="triangle"/>
          </a:ln>
        </p:spPr>
        <p:style>
          <a:lnRef idx="1">
            <a:schemeClr val="dk1"/>
          </a:lnRef>
          <a:fillRef idx="0">
            <a:schemeClr val="dk1"/>
          </a:fillRef>
          <a:effectRef idx="0">
            <a:schemeClr val="dk1"/>
          </a:effectRef>
          <a:fontRef idx="minor">
            <a:schemeClr val="tx1"/>
          </a:fontRef>
        </p:style>
      </p:cxnSp>
      <p:sp>
        <p:nvSpPr>
          <p:cNvPr id="11" name="文本框 10">
            <a:extLst>
              <a:ext uri="{FF2B5EF4-FFF2-40B4-BE49-F238E27FC236}">
                <a16:creationId xmlns:a16="http://schemas.microsoft.com/office/drawing/2014/main" id="{FB37E86B-2E9F-D8A0-C1A7-BFB18F26934D}"/>
              </a:ext>
            </a:extLst>
          </p:cNvPr>
          <p:cNvSpPr txBox="1"/>
          <p:nvPr/>
        </p:nvSpPr>
        <p:spPr>
          <a:xfrm>
            <a:off x="8664869" y="4851514"/>
            <a:ext cx="3349922" cy="1077218"/>
          </a:xfrm>
          <a:prstGeom prst="rect">
            <a:avLst/>
          </a:prstGeom>
          <a:noFill/>
        </p:spPr>
        <p:txBody>
          <a:bodyPr wrap="square" rtlCol="0">
            <a:spAutoFit/>
          </a:bodyPr>
          <a:lstStyle/>
          <a:p>
            <a:r>
              <a:rPr lang="en-US" altLang="zh-CN" sz="3200" b="1" dirty="0">
                <a:solidFill>
                  <a:schemeClr val="accent1"/>
                </a:solidFill>
                <a:latin typeface="Times New Roman" panose="02020603050405020304" pitchFamily="18" charset="0"/>
                <a:cs typeface="Times New Roman" panose="02020603050405020304" pitchFamily="18" charset="0"/>
              </a:rPr>
              <a:t>Infinite scheme created by AI</a:t>
            </a:r>
            <a:endParaRPr lang="zh-CN" altLang="en-US" sz="3200" b="1" dirty="0">
              <a:solidFill>
                <a:schemeClr val="accent1"/>
              </a:solidFill>
              <a:latin typeface="Times New Roman" panose="02020603050405020304" pitchFamily="18" charset="0"/>
              <a:cs typeface="Times New Roman" panose="02020603050405020304" pitchFamily="18" charset="0"/>
            </a:endParaRPr>
          </a:p>
        </p:txBody>
      </p:sp>
      <p:sp>
        <p:nvSpPr>
          <p:cNvPr id="8" name="灯片编号占位符 7">
            <a:extLst>
              <a:ext uri="{FF2B5EF4-FFF2-40B4-BE49-F238E27FC236}">
                <a16:creationId xmlns:a16="http://schemas.microsoft.com/office/drawing/2014/main" id="{C3FE4B8E-2356-6975-0AB1-B46E5C025C85}"/>
              </a:ext>
            </a:extLst>
          </p:cNvPr>
          <p:cNvSpPr>
            <a:spLocks noGrp="1"/>
          </p:cNvSpPr>
          <p:nvPr>
            <p:ph type="sldNum" sz="quarter" idx="12"/>
          </p:nvPr>
        </p:nvSpPr>
        <p:spPr/>
        <p:txBody>
          <a:bodyPr/>
          <a:lstStyle/>
          <a:p>
            <a:fld id="{97E2B898-AB33-4DD0-B9F0-873FD2F15E2F}" type="slidenum">
              <a:rPr lang="zh-CN" altLang="en-US" smtClean="0"/>
              <a:t>9</a:t>
            </a:fld>
            <a:endParaRPr lang="zh-CN" altLang="en-US"/>
          </a:p>
        </p:txBody>
      </p:sp>
    </p:spTree>
    <p:extLst>
      <p:ext uri="{BB962C8B-B14F-4D97-AF65-F5344CB8AC3E}">
        <p14:creationId xmlns:p14="http://schemas.microsoft.com/office/powerpoint/2010/main" val="1822459758"/>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2564</TotalTime>
  <Words>2024</Words>
  <Application>Microsoft Office PowerPoint</Application>
  <PresentationFormat>宽屏</PresentationFormat>
  <Paragraphs>240</Paragraphs>
  <Slides>19</Slides>
  <Notes>14</Notes>
  <HiddenSlides>0</HiddenSlides>
  <MMClips>7</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19</vt:i4>
      </vt:variant>
    </vt:vector>
  </HeadingPairs>
  <TitlesOfParts>
    <vt:vector size="27" baseType="lpstr">
      <vt:lpstr>-apple-system</vt:lpstr>
      <vt:lpstr>Muli</vt:lpstr>
      <vt:lpstr>等线</vt:lpstr>
      <vt:lpstr>等线 Light</vt:lpstr>
      <vt:lpstr>Arial</vt:lpstr>
      <vt:lpstr>Cambria Math</vt:lpstr>
      <vt:lpstr>Times New Roman</vt:lpstr>
      <vt:lpstr>Office 主题​​</vt:lpstr>
      <vt:lpstr>Explainable AI meets Feynman Integral</vt:lpstr>
      <vt:lpstr>Artificial Intelligence is not precise</vt:lpstr>
      <vt:lpstr>Feynman Integrals and its calculation method</vt:lpstr>
      <vt:lpstr>Integration By Parts (IBP)</vt:lpstr>
      <vt:lpstr>Integration By Parts (IBP) reduction</vt:lpstr>
      <vt:lpstr>Laporta seeding</vt:lpstr>
      <vt:lpstr>Different ways to target</vt:lpstr>
      <vt:lpstr>Seeding scheme is good for AI to search</vt:lpstr>
      <vt:lpstr>Seeding scheme is good for AI to search</vt:lpstr>
      <vt:lpstr>FunSearch: from 99% to 100%</vt:lpstr>
      <vt:lpstr>The evolution of AI-found schemes</vt:lpstr>
      <vt:lpstr>Explainability</vt:lpstr>
      <vt:lpstr>Comparation : Scalability</vt:lpstr>
      <vt:lpstr>Best human-found seeding</vt:lpstr>
      <vt:lpstr>Scalability</vt:lpstr>
      <vt:lpstr>Scalability</vt:lpstr>
      <vt:lpstr>Take Home Message</vt:lpstr>
      <vt:lpstr>Thank You</vt:lpstr>
      <vt:lpstr>Definition : Scalability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 zy</dc:creator>
  <cp:lastModifiedBy>s zy</cp:lastModifiedBy>
  <cp:revision>181</cp:revision>
  <dcterms:created xsi:type="dcterms:W3CDTF">2025-02-23T09:31:05Z</dcterms:created>
  <dcterms:modified xsi:type="dcterms:W3CDTF">2025-02-27T05:26:23Z</dcterms:modified>
</cp:coreProperties>
</file>