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715" r:id="rId2"/>
    <p:sldId id="1717" r:id="rId3"/>
    <p:sldId id="1716" r:id="rId4"/>
    <p:sldId id="1718" r:id="rId5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汉仪中圆简" panose="0201060900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汉仪中圆简" panose="0201060900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汉仪中圆简" panose="0201060900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汉仪中圆简" panose="0201060900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汉仪中圆简" panose="02010609000101010101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汉仪中圆简" panose="02010609000101010101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汉仪中圆简" panose="02010609000101010101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汉仪中圆简" panose="02010609000101010101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汉仪中圆简" panose="0201060900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266CF1"/>
    <a:srgbClr val="FF00FF"/>
    <a:srgbClr val="A40006"/>
    <a:srgbClr val="FFFAD3"/>
    <a:srgbClr val="FF9900"/>
    <a:srgbClr val="99FF99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1107" autoAdjust="0"/>
  </p:normalViewPr>
  <p:slideViewPr>
    <p:cSldViewPr>
      <p:cViewPr varScale="1">
        <p:scale>
          <a:sx n="85" d="100"/>
          <a:sy n="85" d="100"/>
        </p:scale>
        <p:origin x="590" y="62"/>
      </p:cViewPr>
      <p:guideLst>
        <p:guide orient="horz" pos="21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7" d="100"/>
        <a:sy n="117" d="100"/>
      </p:scale>
      <p:origin x="0" y="12232"/>
    </p:cViewPr>
  </p:sorterViewPr>
  <p:notesViewPr>
    <p:cSldViewPr>
      <p:cViewPr varScale="1">
        <p:scale>
          <a:sx n="57" d="100"/>
          <a:sy n="57" d="100"/>
        </p:scale>
        <p:origin x="34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72" tIns="45686" rIns="91372" bIns="45686" rtlCol="0"/>
          <a:lstStyle>
            <a:lvl1pPr algn="l" eaLnBrk="1" hangingPunct="1">
              <a:defRPr sz="1200">
                <a:latin typeface="Arial" panose="020B0604020202020204" pitchFamily="34" charset="0"/>
                <a:ea typeface="汉仪中圆简"/>
                <a:cs typeface="汉仪中圆简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372" tIns="45686" rIns="91372" bIns="45686" rtlCol="0"/>
          <a:lstStyle>
            <a:lvl1pPr algn="r" eaLnBrk="1" hangingPunct="1">
              <a:defRPr sz="1200">
                <a:latin typeface="Arial" panose="020B0604020202020204" pitchFamily="34" charset="0"/>
                <a:ea typeface="汉仪中圆简"/>
                <a:cs typeface="汉仪中圆简"/>
              </a:defRPr>
            </a:lvl1pPr>
          </a:lstStyle>
          <a:p>
            <a:pPr>
              <a:defRPr/>
            </a:pPr>
            <a:fld id="{C39522E9-39B5-4366-A854-6721688BEDBD}" type="datetimeFigureOut">
              <a:rPr lang="zh-CN" altLang="en-US"/>
              <a:t>2025/4/10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372" tIns="45686" rIns="91372" bIns="45686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汉仪中圆简"/>
                <a:cs typeface="汉仪中圆简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wrap="square" lIns="91372" tIns="45686" rIns="91372" bIns="45686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81D40A-4021-4F9A-820A-1612341A8E78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6881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72" tIns="45686" rIns="91372" bIns="4568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372" tIns="45686" rIns="91372" bIns="4568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2ABE2A-08FC-4BF2-A77B-A5BC946BEAD9}" type="datetimeFigureOut">
              <a:rPr lang="en-US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2" tIns="45686" rIns="91372" bIns="456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6463"/>
            <a:ext cx="5438775" cy="4464050"/>
          </a:xfrm>
          <a:prstGeom prst="rect">
            <a:avLst/>
          </a:prstGeom>
        </p:spPr>
        <p:txBody>
          <a:bodyPr vert="horz" lIns="91372" tIns="45686" rIns="91372" bIns="4568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372" tIns="45686" rIns="91372" bIns="4568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wrap="square" lIns="91372" tIns="45686" rIns="91372" bIns="45686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5EE554-385A-4E86-B792-31CD2BFE1765}" type="slidenum">
              <a:rPr lang="en-US" altLang="zh-CN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9635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6"/>
          <p:cNvSpPr>
            <a:spLocks noGrp="1"/>
          </p:cNvSpPr>
          <p:nvPr>
            <p:ph type="title" hasCustomPrompt="1"/>
          </p:nvPr>
        </p:nvSpPr>
        <p:spPr>
          <a:xfrm>
            <a:off x="609599" y="1772816"/>
            <a:ext cx="10972800" cy="838200"/>
          </a:xfrm>
          <a:prstGeom prst="rect">
            <a:avLst/>
          </a:prstGeom>
        </p:spPr>
        <p:txBody>
          <a:bodyPr/>
          <a:lstStyle>
            <a:lvl1pPr algn="ctr">
              <a:defRPr lang="zh-CN" altLang="en-US" sz="4000" b="1" kern="1200" dirty="0">
                <a:solidFill>
                  <a:srgbClr val="1F6CF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单击此处编辑标题样式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231605" y="4653136"/>
            <a:ext cx="1728788" cy="503238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zh-CN" altLang="en-US" sz="2400" b="1" kern="1200" dirty="0">
                <a:solidFill>
                  <a:srgbClr val="1F6CF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/>
              <a:t>添加日期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95400" y="548680"/>
            <a:ext cx="6193904" cy="1008112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charset="2"/>
              <a:buNone/>
              <a:defRPr lang="zh-CN" altLang="en-US" sz="4000" b="1" kern="1200" dirty="0">
                <a:solidFill>
                  <a:srgbClr val="1F6CF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1703388" y="1916832"/>
            <a:ext cx="8634412" cy="4104456"/>
          </a:xfrm>
          <a:prstGeom prst="rect">
            <a:avLst/>
          </a:prstGeom>
        </p:spPr>
        <p:txBody>
          <a:bodyPr/>
          <a:lstStyle>
            <a:lvl1pPr indent="-4572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6CF1"/>
              </a:buClr>
              <a:buSzPct val="90000"/>
              <a:buFont typeface="Wingdings" charset="2"/>
              <a:buChar char="n"/>
              <a:defRPr lang="zh-CN" altLang="en-US" sz="3600" b="1" kern="1200" dirty="0">
                <a:solidFill>
                  <a:srgbClr val="1F6CF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indent="-4572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charset="2"/>
              <a:buChar char="n"/>
              <a:defRPr lang="zh-CN" altLang="en-US" sz="2800" b="1" kern="12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中圆简"/>
              </a:defRPr>
            </a:lvl2pPr>
            <a:lvl3pPr indent="-4572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charset="2"/>
              <a:buChar char="n"/>
              <a:defRPr lang="zh-CN" altLang="en-US" sz="2800" b="1" kern="12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中圆简"/>
              </a:defRPr>
            </a:lvl3pPr>
            <a:lvl4pPr indent="-4572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charset="2"/>
              <a:buChar char="n"/>
              <a:defRPr lang="zh-CN" altLang="en-US" sz="2800" b="1" kern="12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中圆简"/>
              </a:defRPr>
            </a:lvl4pPr>
            <a:lvl5pPr indent="-4572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charset="2"/>
              <a:buChar char="n"/>
              <a:defRPr lang="zh-CN" altLang="en-US" sz="2800" b="1" kern="12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中圆简"/>
              </a:defRPr>
            </a:lvl5pPr>
          </a:lstStyle>
          <a:p>
            <a:pPr lvl="0"/>
            <a:r>
              <a:rPr lang="zh-CN" altLang="en-US" dirty="0"/>
              <a:t>单击此处添加目录</a:t>
            </a:r>
          </a:p>
        </p:txBody>
      </p:sp>
    </p:spTree>
    <p:extLst>
      <p:ext uri="{BB962C8B-B14F-4D97-AF65-F5344CB8AC3E}">
        <p14:creationId xmlns:p14="http://schemas.microsoft.com/office/powerpoint/2010/main" val="404170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1424" y="2636912"/>
            <a:ext cx="10363200" cy="1362075"/>
          </a:xfrm>
          <a:prstGeom prst="rect">
            <a:avLst/>
          </a:prstGeom>
        </p:spPr>
        <p:txBody>
          <a:bodyPr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5400" b="1" kern="1200" dirty="0">
                <a:solidFill>
                  <a:srgbClr val="1F6CF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484784"/>
            <a:ext cx="10972800" cy="468052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F6CF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/>
              <a:t>单击此处编辑文本样式</a:t>
            </a:r>
          </a:p>
        </p:txBody>
      </p:sp>
      <p:sp>
        <p:nvSpPr>
          <p:cNvPr id="6" name="文本占位符 6"/>
          <p:cNvSpPr>
            <a:spLocks noGrp="1"/>
          </p:cNvSpPr>
          <p:nvPr>
            <p:ph type="body" sz="quarter" idx="11" hasCustomPrompt="1"/>
          </p:nvPr>
        </p:nvSpPr>
        <p:spPr>
          <a:xfrm>
            <a:off x="637985" y="332656"/>
            <a:ext cx="5544615" cy="7466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charset="2"/>
              <a:buNone/>
              <a:defRPr lang="zh-CN" altLang="en-US" sz="4000" b="1" kern="1200" dirty="0">
                <a:solidFill>
                  <a:srgbClr val="1F6CF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中圆简"/>
              </a:defRPr>
            </a:lvl1pPr>
          </a:lstStyle>
          <a:p>
            <a:pPr lvl="0"/>
            <a:r>
              <a:rPr lang="zh-CN" altLang="en-US" dirty="0"/>
              <a:t>单击此处编辑标题样式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40768"/>
            <a:ext cx="7315200" cy="39604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dirty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zh-CN" altLang="en-US" sz="2400" b="0" kern="12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9" name="竖排文字占位符 8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479376" y="1347078"/>
            <a:ext cx="863600" cy="4422691"/>
          </a:xfrm>
          <a:prstGeom prst="rect">
            <a:avLst/>
          </a:prstGeom>
        </p:spPr>
        <p:txBody>
          <a:bodyPr vert="eaVert"/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zh-CN" altLang="en-US" sz="2800" b="1" kern="1200" dirty="0" smtClean="0">
                <a:solidFill>
                  <a:srgbClr val="266CF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438151" y="1096091"/>
            <a:ext cx="2423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汉仪中圆简" panose="0201060900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汉仪中圆简" panose="0201060900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汉仪中圆简" panose="0201060900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汉仪中圆简" panose="0201060900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汉仪中圆简" panose="0201060900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汉仪中圆简" panose="0201060900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汉仪中圆简" panose="0201060900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汉仪中圆简" panose="0201060900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汉仪中圆简" panose="0201060900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TW" sz="1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  </a:t>
            </a:r>
            <a:endParaRPr lang="en-US" altLang="zh-TW">
              <a:solidFill>
                <a:srgbClr val="00000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Rectangle 12"/>
          <p:cNvSpPr/>
          <p:nvPr userDrawn="1"/>
        </p:nvSpPr>
        <p:spPr>
          <a:xfrm>
            <a:off x="11208568" y="188640"/>
            <a:ext cx="831600" cy="36000"/>
          </a:xfrm>
          <a:prstGeom prst="rect">
            <a:avLst/>
          </a:prstGeom>
          <a:solidFill>
            <a:srgbClr val="00C5FF"/>
          </a:solidFill>
          <a:ln>
            <a:solidFill>
              <a:srgbClr val="00C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7173751A-8375-E948-B979-036087417B6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4917" y="6237312"/>
            <a:ext cx="1441045" cy="368908"/>
          </a:xfrm>
          <a:prstGeom prst="rect">
            <a:avLst/>
          </a:prstGeom>
        </p:spPr>
      </p:pic>
      <p:sp>
        <p:nvSpPr>
          <p:cNvPr id="17" name="Rectangle 12">
            <a:extLst>
              <a:ext uri="{FF2B5EF4-FFF2-40B4-BE49-F238E27FC236}">
                <a16:creationId xmlns:a16="http://schemas.microsoft.com/office/drawing/2014/main" id="{FC862D44-963B-4C4B-A19F-77255E5F8409}"/>
              </a:ext>
            </a:extLst>
          </p:cNvPr>
          <p:cNvSpPr/>
          <p:nvPr userDrawn="1"/>
        </p:nvSpPr>
        <p:spPr>
          <a:xfrm>
            <a:off x="10992544" y="332656"/>
            <a:ext cx="1047665" cy="36000"/>
          </a:xfrm>
          <a:prstGeom prst="rect">
            <a:avLst/>
          </a:prstGeom>
          <a:solidFill>
            <a:srgbClr val="00C5FF"/>
          </a:solidFill>
          <a:ln>
            <a:solidFill>
              <a:srgbClr val="00C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C7E86F79-F416-EC44-9CFD-FF12A5CA70B6}"/>
              </a:ext>
            </a:extLst>
          </p:cNvPr>
          <p:cNvSpPr/>
          <p:nvPr userDrawn="1"/>
        </p:nvSpPr>
        <p:spPr>
          <a:xfrm>
            <a:off x="10704512" y="476627"/>
            <a:ext cx="1335600" cy="36000"/>
          </a:xfrm>
          <a:prstGeom prst="rect">
            <a:avLst/>
          </a:prstGeom>
          <a:solidFill>
            <a:srgbClr val="00C5FF"/>
          </a:solidFill>
          <a:ln>
            <a:solidFill>
              <a:srgbClr val="00C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66" r:id="rId2"/>
    <p:sldLayoutId id="2147483652" r:id="rId3"/>
    <p:sldLayoutId id="2147483651" r:id="rId4"/>
    <p:sldLayoutId id="2147483658" r:id="rId5"/>
    <p:sldLayoutId id="2147483656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C00000"/>
          </a:solidFill>
          <a:latin typeface="+mj-lt"/>
          <a:ea typeface="+mj-ea"/>
          <a:cs typeface="汉仪中圆简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Cambria" panose="02040503050406030204" pitchFamily="18" charset="0"/>
          <a:ea typeface="汉仪中圆简"/>
          <a:cs typeface="汉仪中圆简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Cambria" panose="02040503050406030204" pitchFamily="18" charset="0"/>
          <a:ea typeface="汉仪中圆简"/>
          <a:cs typeface="汉仪中圆简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Cambria" panose="02040503050406030204" pitchFamily="18" charset="0"/>
          <a:ea typeface="汉仪中圆简"/>
          <a:cs typeface="汉仪中圆简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Cambria" panose="02040503050406030204" pitchFamily="18" charset="0"/>
          <a:ea typeface="汉仪中圆简"/>
          <a:cs typeface="汉仪中圆简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mbria" panose="02040503050406030204" pitchFamily="18" charset="0"/>
          <a:ea typeface="汉仪中圆简"/>
          <a:cs typeface="汉仪中圆简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mbria" panose="02040503050406030204" pitchFamily="18" charset="0"/>
          <a:ea typeface="汉仪中圆简"/>
          <a:cs typeface="汉仪中圆简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mbria" panose="02040503050406030204" pitchFamily="18" charset="0"/>
          <a:ea typeface="汉仪中圆简"/>
          <a:cs typeface="汉仪中圆简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mbria" panose="02040503050406030204" pitchFamily="18" charset="0"/>
          <a:ea typeface="汉仪中圆简"/>
          <a:cs typeface="汉仪中圆简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60000"/>
        <a:buFont typeface="Wingdings" panose="05000000000000000000" pitchFamily="2" charset="2"/>
        <a:buChar char="u"/>
        <a:defRPr sz="3000" kern="1200">
          <a:solidFill>
            <a:schemeClr val="tx1"/>
          </a:solidFill>
          <a:latin typeface="+mn-lt"/>
          <a:ea typeface="+mn-ea"/>
          <a:cs typeface="汉仪中圆简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汉仪中圆简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80000"/>
        <a:buFont typeface="华文中宋" panose="02010600040101010101" pitchFamily="2" charset="-122"/>
        <a:buChar char="–"/>
        <a:defRPr sz="2000" kern="1200">
          <a:solidFill>
            <a:schemeClr val="tx1"/>
          </a:solidFill>
          <a:latin typeface="+mn-lt"/>
          <a:ea typeface="+mn-ea"/>
          <a:cs typeface="汉仪中圆简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汉仪中圆简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汉仪中圆简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6F506A-6F68-456C-83F1-C544FEFB7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16632"/>
            <a:ext cx="8064896" cy="1008112"/>
          </a:xfrm>
        </p:spPr>
        <p:txBody>
          <a:bodyPr/>
          <a:lstStyle/>
          <a:p>
            <a:r>
              <a:rPr lang="en-US" altLang="zh-CN" dirty="0"/>
              <a:t>3rd_CM_1.5GHz for light source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273896-8497-44A5-B605-C2C9E6C577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3352" y="1151719"/>
            <a:ext cx="11737304" cy="4680520"/>
          </a:xfrm>
        </p:spPr>
        <p:txBody>
          <a:bodyPr/>
          <a:lstStyle/>
          <a:p>
            <a:r>
              <a:rPr lang="en-US" altLang="zh-CN" sz="2400" dirty="0"/>
              <a:t>Harmonic cavity for bunch lengthening and beam life time improvement: HALF, TPS, KAT, </a:t>
            </a:r>
          </a:p>
          <a:p>
            <a:r>
              <a:rPr lang="en-US" altLang="zh-CN" sz="2400" dirty="0"/>
              <a:t>Optimum lengthening factor vs Measurement with different bunch filling pattern</a:t>
            </a:r>
          </a:p>
          <a:p>
            <a:endParaRPr lang="en-US" altLang="zh-CN" sz="2400" dirty="0"/>
          </a:p>
          <a:p>
            <a:endParaRPr lang="zh-CN" altLang="en-US" sz="24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D44DF47-78B1-4BB2-B698-747DF4BB5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960905"/>
              </p:ext>
            </p:extLst>
          </p:nvPr>
        </p:nvGraphicFramePr>
        <p:xfrm>
          <a:off x="911424" y="3933056"/>
          <a:ext cx="9217024" cy="20086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708">
                  <a:extLst>
                    <a:ext uri="{9D8B030D-6E8A-4147-A177-3AD203B41FA5}">
                      <a16:colId xmlns:a16="http://schemas.microsoft.com/office/drawing/2014/main" val="580765944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087">
                  <a:extLst>
                    <a:ext uri="{9D8B030D-6E8A-4147-A177-3AD203B41FA5}">
                      <a16:colId xmlns:a16="http://schemas.microsoft.com/office/drawing/2014/main" val="1435402156"/>
                    </a:ext>
                  </a:extLst>
                </a:gridCol>
                <a:gridCol w="1626495">
                  <a:extLst>
                    <a:ext uri="{9D8B030D-6E8A-4147-A177-3AD203B41FA5}">
                      <a16:colId xmlns:a16="http://schemas.microsoft.com/office/drawing/2014/main" val="3100701065"/>
                    </a:ext>
                  </a:extLst>
                </a:gridCol>
              </a:tblGrid>
              <a:tr h="5534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7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Speaker from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Beam current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 or A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Cell No.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Lengthening </a:t>
                      </a:r>
                    </a:p>
                    <a:p>
                      <a:pPr algn="ctr" fontAlgn="ctr"/>
                      <a:r>
                        <a:rPr lang="en-US" sz="17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factor</a:t>
                      </a:r>
                    </a:p>
                    <a:p>
                      <a:pPr algn="ctr" fontAlgn="ctr"/>
                      <a:r>
                        <a:rPr lang="en-US" sz="17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Optimum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Vc</a:t>
                      </a:r>
                      <a:r>
                        <a:rPr lang="en-US" sz="17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/ MV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HOM absorber</a:t>
                      </a: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HALF 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175</a:t>
                      </a:r>
                      <a:r>
                        <a:rPr lang="en-US" altLang="zh-CN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360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Passive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5.7</a:t>
                      </a:r>
                      <a:r>
                        <a:rPr lang="en-US" altLang="zh-CN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5.9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0.370.43</a:t>
                      </a:r>
                      <a:endParaRPr lang="en-US" altLang="zh-CN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SiC</a:t>
                      </a:r>
                      <a:endParaRPr lang="en-US" altLang="zh-CN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800879867"/>
                  </a:ext>
                </a:extLst>
              </a:tr>
              <a:tr h="4586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TPS 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500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Passive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1.6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0.80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Ferrite</a:t>
                      </a: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KAT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Passive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1.04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?</a:t>
                      </a: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52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6F506A-6F68-456C-83F1-C544FEFB7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88640"/>
            <a:ext cx="8064896" cy="1008112"/>
          </a:xfrm>
        </p:spPr>
        <p:txBody>
          <a:bodyPr/>
          <a:lstStyle/>
          <a:p>
            <a:r>
              <a:rPr lang="en-US" altLang="zh-CN" dirty="0"/>
              <a:t>3rd_CM_3.9 GHz for FEL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273896-8497-44A5-B605-C2C9E6C577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400" y="1196752"/>
            <a:ext cx="10513168" cy="4464496"/>
          </a:xfrm>
        </p:spPr>
        <p:txBody>
          <a:bodyPr/>
          <a:lstStyle/>
          <a:p>
            <a:r>
              <a:rPr lang="en-US" altLang="zh-CN" sz="2800" dirty="0" err="1"/>
              <a:t>Eu_XFEL</a:t>
            </a:r>
            <a:r>
              <a:rPr lang="en-US" altLang="zh-CN" sz="2800" dirty="0"/>
              <a:t>, LCLS-II, SHINE</a:t>
            </a:r>
          </a:p>
          <a:p>
            <a:r>
              <a:rPr lang="en-US" altLang="zh-CN" sz="2800" dirty="0"/>
              <a:t>Main issue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CN" sz="2000" dirty="0"/>
              <a:t>Pulse &amp; CW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CN" sz="2000" dirty="0"/>
              <a:t>Source of HOM overheating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sz="2000" dirty="0"/>
              <a:t>F-part </a:t>
            </a:r>
            <a:r>
              <a:rPr lang="en-US" altLang="zh-CN" sz="2000" dirty="0">
                <a:sym typeface="Wingdings" panose="05000000000000000000" pitchFamily="2" charset="2"/>
              </a:rPr>
              <a:t></a:t>
            </a:r>
            <a:r>
              <a:rPr lang="en-US" altLang="zh-CN" sz="2000" dirty="0">
                <a:highlight>
                  <a:srgbClr val="FFFF00"/>
                </a:highlight>
              </a:rPr>
              <a:t>optimization</a:t>
            </a:r>
            <a:r>
              <a:rPr lang="en-US" altLang="zh-CN" sz="2000" dirty="0"/>
              <a:t>?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sz="2000" dirty="0"/>
              <a:t>Feedthroughs: inner conductor design ? </a:t>
            </a:r>
            <a:r>
              <a:rPr lang="en-US" altLang="zh-CN" sz="2000" dirty="0" err="1"/>
              <a:t>Qe</a:t>
            </a:r>
            <a:r>
              <a:rPr lang="en-US" altLang="zh-CN" sz="2000" dirty="0"/>
              <a:t>? Notch frequency? </a:t>
            </a:r>
            <a:r>
              <a:rPr lang="en-US" altLang="zh-CN" sz="2000" dirty="0" err="1"/>
              <a:t>Saphire</a:t>
            </a:r>
            <a:r>
              <a:rPr lang="en-US" altLang="zh-CN" sz="2000" dirty="0"/>
              <a:t> window?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sz="2000" dirty="0"/>
              <a:t>Heat conduction? thermal intercept (copper braid, RRR)?  Connection of thermal anchor to feedthrough? </a:t>
            </a:r>
          </a:p>
        </p:txBody>
      </p:sp>
    </p:spTree>
    <p:extLst>
      <p:ext uri="{BB962C8B-B14F-4D97-AF65-F5344CB8AC3E}">
        <p14:creationId xmlns:p14="http://schemas.microsoft.com/office/powerpoint/2010/main" val="380774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979AAB-BC6C-468B-A77D-AF69F0578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27" y="35292"/>
            <a:ext cx="6193904" cy="1008112"/>
          </a:xfrm>
        </p:spPr>
        <p:txBody>
          <a:bodyPr/>
          <a:lstStyle/>
          <a:p>
            <a:pPr algn="l"/>
            <a:r>
              <a:rPr lang="en-US" altLang="zh-CN" dirty="0"/>
              <a:t>Some reports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C90C3A-CAD6-4245-AF59-19639A89F6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78882EE-C7E8-469A-BC15-A2906CC84D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3876780"/>
            <a:ext cx="3829176" cy="2880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D0C70BE-2DBB-4A86-9431-A5D64A0ACA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017421"/>
            <a:ext cx="3839167" cy="288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62DBB34-0C13-4167-9102-A9B9747FAD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119" y="1377421"/>
            <a:ext cx="6680727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4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2458-EE57-4F42-A436-6E8BFBB1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88640"/>
            <a:ext cx="6193904" cy="1008112"/>
          </a:xfrm>
        </p:spPr>
        <p:txBody>
          <a:bodyPr/>
          <a:lstStyle/>
          <a:p>
            <a:pPr algn="l"/>
            <a:r>
              <a:rPr lang="en-US" altLang="zh-CN" dirty="0"/>
              <a:t>SRF GUN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5C960D-00F4-4240-9625-EC71B22511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55440" y="1412776"/>
            <a:ext cx="9642400" cy="4608512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690644"/>
      </p:ext>
    </p:extLst>
  </p:cSld>
  <p:clrMapOvr>
    <a:masterClrMapping/>
  </p:clrMapOvr>
</p:sld>
</file>

<file path=ppt/theme/theme1.xml><?xml version="1.0" encoding="utf-8"?>
<a:theme xmlns:a="http://schemas.openxmlformats.org/drawingml/2006/main" name="1_上海科技大学模板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ustom 4">
      <a:majorFont>
        <a:latin typeface="Cambria"/>
        <a:ea typeface="汉仪中圆简"/>
        <a:cs typeface=""/>
      </a:majorFont>
      <a:minorFont>
        <a:latin typeface="Cambria"/>
        <a:ea typeface="汉仪中圆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>
            <a:alpha val="74000"/>
          </a:srgbClr>
        </a:solidFill>
        <a:ln>
          <a:noFill/>
        </a:ln>
      </a:spPr>
      <a:bodyPr anchor="ctr"/>
      <a:lstStyle>
        <a:defPPr algn="ctr">
          <a:defRPr dirty="0">
            <a:solidFill>
              <a:srgbClr val="FFFFFF"/>
            </a:solidFill>
            <a:ea typeface="宋体" panose="02010600030101010101" pitchFamily="2" charset="-122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上海科技大学模板</Template>
  <TotalTime>6104</TotalTime>
  <Words>145</Words>
  <Application>Microsoft Office PowerPoint</Application>
  <PresentationFormat>와이드스크린</PresentationFormat>
  <Paragraphs>44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微软雅黑</vt:lpstr>
      <vt:lpstr>宋体</vt:lpstr>
      <vt:lpstr>华文中宋</vt:lpstr>
      <vt:lpstr>汉仪中圆简</vt:lpstr>
      <vt:lpstr>Arial</vt:lpstr>
      <vt:lpstr>Calibri</vt:lpstr>
      <vt:lpstr>Cambria</vt:lpstr>
      <vt:lpstr>Times New Roman</vt:lpstr>
      <vt:lpstr>Wingdings</vt:lpstr>
      <vt:lpstr>1_上海科技大学模板</vt:lpstr>
      <vt:lpstr>3rd_CM_1.5GHz for light source</vt:lpstr>
      <vt:lpstr>3rd_CM_3.9 GHz for FEL</vt:lpstr>
      <vt:lpstr>Some reports</vt:lpstr>
      <vt:lpstr>SRF GUN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sunxy</dc:creator>
  <cp:lastModifiedBy>raon raon</cp:lastModifiedBy>
  <cp:revision>2533</cp:revision>
  <cp:lastPrinted>2017-04-11T06:48:00Z</cp:lastPrinted>
  <dcterms:created xsi:type="dcterms:W3CDTF">2012-12-24T02:15:00Z</dcterms:created>
  <dcterms:modified xsi:type="dcterms:W3CDTF">2025-04-10T06:33:15Z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  <property fmtid="{D5CDD505-2E9C-101B-9397-08002B2CF9AE}" pid="3" name="KSORubyTemplateID">
    <vt:lpwstr>2</vt:lpwstr>
  </property>
</Properties>
</file>