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283" r:id="rId4"/>
    <p:sldId id="293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FD74A3C-3175-4B7F-A861-CABADD056BC1}" v="2" dt="2025-04-10T00:59:00.75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57" d="100"/>
          <a:sy n="57" d="100"/>
        </p:scale>
        <p:origin x="908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rispin Contreras-Martinez" userId="adf288be-04d5-42a9-b93d-34f084bf822d" providerId="ADAL" clId="{FFD74A3C-3175-4B7F-A861-CABADD056BC1}"/>
    <pc:docChg chg="undo custSel addSld delSld modSld">
      <pc:chgData name="Crispin Contreras-Martinez" userId="adf288be-04d5-42a9-b93d-34f084bf822d" providerId="ADAL" clId="{FFD74A3C-3175-4B7F-A861-CABADD056BC1}" dt="2025-04-10T01:03:18.073" v="224" actId="20577"/>
      <pc:docMkLst>
        <pc:docMk/>
      </pc:docMkLst>
      <pc:sldChg chg="del">
        <pc:chgData name="Crispin Contreras-Martinez" userId="adf288be-04d5-42a9-b93d-34f084bf822d" providerId="ADAL" clId="{FFD74A3C-3175-4B7F-A861-CABADD056BC1}" dt="2025-04-10T00:24:03.999" v="0" actId="47"/>
        <pc:sldMkLst>
          <pc:docMk/>
          <pc:sldMk cId="997916079" sldId="257"/>
        </pc:sldMkLst>
      </pc:sldChg>
      <pc:sldChg chg="modSp new mod">
        <pc:chgData name="Crispin Contreras-Martinez" userId="adf288be-04d5-42a9-b93d-34f084bf822d" providerId="ADAL" clId="{FFD74A3C-3175-4B7F-A861-CABADD056BC1}" dt="2025-04-10T01:03:18.073" v="224" actId="20577"/>
        <pc:sldMkLst>
          <pc:docMk/>
          <pc:sldMk cId="1505354036" sldId="257"/>
        </pc:sldMkLst>
        <pc:spChg chg="mod">
          <ac:chgData name="Crispin Contreras-Martinez" userId="adf288be-04d5-42a9-b93d-34f084bf822d" providerId="ADAL" clId="{FFD74A3C-3175-4B7F-A861-CABADD056BC1}" dt="2025-04-10T00:24:27.903" v="25" actId="20577"/>
          <ac:spMkLst>
            <pc:docMk/>
            <pc:sldMk cId="1505354036" sldId="257"/>
            <ac:spMk id="2" creationId="{0D78D1E4-250F-B619-AEB2-CF9434C15B53}"/>
          </ac:spMkLst>
        </pc:spChg>
        <pc:spChg chg="mod">
          <ac:chgData name="Crispin Contreras-Martinez" userId="adf288be-04d5-42a9-b93d-34f084bf822d" providerId="ADAL" clId="{FFD74A3C-3175-4B7F-A861-CABADD056BC1}" dt="2025-04-10T01:03:18.073" v="224" actId="20577"/>
          <ac:spMkLst>
            <pc:docMk/>
            <pc:sldMk cId="1505354036" sldId="257"/>
            <ac:spMk id="3" creationId="{935ADE35-3311-4EB4-667B-08EB32398203}"/>
          </ac:spMkLst>
        </pc:spChg>
      </pc:sldChg>
      <pc:sldChg chg="del">
        <pc:chgData name="Crispin Contreras-Martinez" userId="adf288be-04d5-42a9-b93d-34f084bf822d" providerId="ADAL" clId="{FFD74A3C-3175-4B7F-A861-CABADD056BC1}" dt="2025-04-10T00:24:03.999" v="0" actId="47"/>
        <pc:sldMkLst>
          <pc:docMk/>
          <pc:sldMk cId="240034903" sldId="267"/>
        </pc:sldMkLst>
      </pc:sldChg>
      <pc:sldChg chg="del">
        <pc:chgData name="Crispin Contreras-Martinez" userId="adf288be-04d5-42a9-b93d-34f084bf822d" providerId="ADAL" clId="{FFD74A3C-3175-4B7F-A861-CABADD056BC1}" dt="2025-04-10T00:24:03.999" v="0" actId="47"/>
        <pc:sldMkLst>
          <pc:docMk/>
          <pc:sldMk cId="1922913984" sldId="269"/>
        </pc:sldMkLst>
      </pc:sldChg>
      <pc:sldChg chg="del">
        <pc:chgData name="Crispin Contreras-Martinez" userId="adf288be-04d5-42a9-b93d-34f084bf822d" providerId="ADAL" clId="{FFD74A3C-3175-4B7F-A861-CABADD056BC1}" dt="2025-04-10T00:24:03.999" v="0" actId="47"/>
        <pc:sldMkLst>
          <pc:docMk/>
          <pc:sldMk cId="2502445057" sldId="270"/>
        </pc:sldMkLst>
      </pc:sldChg>
      <pc:sldChg chg="del">
        <pc:chgData name="Crispin Contreras-Martinez" userId="adf288be-04d5-42a9-b93d-34f084bf822d" providerId="ADAL" clId="{FFD74A3C-3175-4B7F-A861-CABADD056BC1}" dt="2025-04-10T00:24:03.999" v="0" actId="47"/>
        <pc:sldMkLst>
          <pc:docMk/>
          <pc:sldMk cId="878490819" sldId="272"/>
        </pc:sldMkLst>
      </pc:sldChg>
      <pc:sldChg chg="del">
        <pc:chgData name="Crispin Contreras-Martinez" userId="adf288be-04d5-42a9-b93d-34f084bf822d" providerId="ADAL" clId="{FFD74A3C-3175-4B7F-A861-CABADD056BC1}" dt="2025-04-10T00:24:03.999" v="0" actId="47"/>
        <pc:sldMkLst>
          <pc:docMk/>
          <pc:sldMk cId="1008495503" sldId="273"/>
        </pc:sldMkLst>
      </pc:sldChg>
      <pc:sldChg chg="del">
        <pc:chgData name="Crispin Contreras-Martinez" userId="adf288be-04d5-42a9-b93d-34f084bf822d" providerId="ADAL" clId="{FFD74A3C-3175-4B7F-A861-CABADD056BC1}" dt="2025-04-10T00:24:03.999" v="0" actId="47"/>
        <pc:sldMkLst>
          <pc:docMk/>
          <pc:sldMk cId="1741275137" sldId="274"/>
        </pc:sldMkLst>
      </pc:sldChg>
      <pc:sldChg chg="del">
        <pc:chgData name="Crispin Contreras-Martinez" userId="adf288be-04d5-42a9-b93d-34f084bf822d" providerId="ADAL" clId="{FFD74A3C-3175-4B7F-A861-CABADD056BC1}" dt="2025-04-10T00:24:03.999" v="0" actId="47"/>
        <pc:sldMkLst>
          <pc:docMk/>
          <pc:sldMk cId="3684120266" sldId="276"/>
        </pc:sldMkLst>
      </pc:sldChg>
      <pc:sldChg chg="del">
        <pc:chgData name="Crispin Contreras-Martinez" userId="adf288be-04d5-42a9-b93d-34f084bf822d" providerId="ADAL" clId="{FFD74A3C-3175-4B7F-A861-CABADD056BC1}" dt="2025-04-10T00:24:03.999" v="0" actId="47"/>
        <pc:sldMkLst>
          <pc:docMk/>
          <pc:sldMk cId="1847653436" sldId="277"/>
        </pc:sldMkLst>
      </pc:sldChg>
      <pc:sldChg chg="del">
        <pc:chgData name="Crispin Contreras-Martinez" userId="adf288be-04d5-42a9-b93d-34f084bf822d" providerId="ADAL" clId="{FFD74A3C-3175-4B7F-A861-CABADD056BC1}" dt="2025-04-10T00:24:03.999" v="0" actId="47"/>
        <pc:sldMkLst>
          <pc:docMk/>
          <pc:sldMk cId="2571039385" sldId="278"/>
        </pc:sldMkLst>
      </pc:sldChg>
      <pc:sldChg chg="del">
        <pc:chgData name="Crispin Contreras-Martinez" userId="adf288be-04d5-42a9-b93d-34f084bf822d" providerId="ADAL" clId="{FFD74A3C-3175-4B7F-A861-CABADD056BC1}" dt="2025-04-10T00:24:03.999" v="0" actId="47"/>
        <pc:sldMkLst>
          <pc:docMk/>
          <pc:sldMk cId="4230161670" sldId="279"/>
        </pc:sldMkLst>
      </pc:sldChg>
      <pc:sldChg chg="del">
        <pc:chgData name="Crispin Contreras-Martinez" userId="adf288be-04d5-42a9-b93d-34f084bf822d" providerId="ADAL" clId="{FFD74A3C-3175-4B7F-A861-CABADD056BC1}" dt="2025-04-10T00:24:03.999" v="0" actId="47"/>
        <pc:sldMkLst>
          <pc:docMk/>
          <pc:sldMk cId="1508217469" sldId="280"/>
        </pc:sldMkLst>
      </pc:sldChg>
      <pc:sldChg chg="del">
        <pc:chgData name="Crispin Contreras-Martinez" userId="adf288be-04d5-42a9-b93d-34f084bf822d" providerId="ADAL" clId="{FFD74A3C-3175-4B7F-A861-CABADD056BC1}" dt="2025-04-10T00:24:03.999" v="0" actId="47"/>
        <pc:sldMkLst>
          <pc:docMk/>
          <pc:sldMk cId="3954332525" sldId="281"/>
        </pc:sldMkLst>
      </pc:sldChg>
      <pc:sldChg chg="del">
        <pc:chgData name="Crispin Contreras-Martinez" userId="adf288be-04d5-42a9-b93d-34f084bf822d" providerId="ADAL" clId="{FFD74A3C-3175-4B7F-A861-CABADD056BC1}" dt="2025-04-10T00:24:03.999" v="0" actId="47"/>
        <pc:sldMkLst>
          <pc:docMk/>
          <pc:sldMk cId="1868881232" sldId="282"/>
        </pc:sldMkLst>
      </pc:sldChg>
      <pc:sldChg chg="del">
        <pc:chgData name="Crispin Contreras-Martinez" userId="adf288be-04d5-42a9-b93d-34f084bf822d" providerId="ADAL" clId="{FFD74A3C-3175-4B7F-A861-CABADD056BC1}" dt="2025-04-10T00:24:03.999" v="0" actId="47"/>
        <pc:sldMkLst>
          <pc:docMk/>
          <pc:sldMk cId="3655140729" sldId="283"/>
        </pc:sldMkLst>
      </pc:sldChg>
      <pc:sldChg chg="del">
        <pc:chgData name="Crispin Contreras-Martinez" userId="adf288be-04d5-42a9-b93d-34f084bf822d" providerId="ADAL" clId="{FFD74A3C-3175-4B7F-A861-CABADD056BC1}" dt="2025-04-10T00:24:03.999" v="0" actId="47"/>
        <pc:sldMkLst>
          <pc:docMk/>
          <pc:sldMk cId="2205932731" sldId="284"/>
        </pc:sldMkLst>
      </pc:sldChg>
      <pc:sldChg chg="del">
        <pc:chgData name="Crispin Contreras-Martinez" userId="adf288be-04d5-42a9-b93d-34f084bf822d" providerId="ADAL" clId="{FFD74A3C-3175-4B7F-A861-CABADD056BC1}" dt="2025-04-10T00:24:03.999" v="0" actId="47"/>
        <pc:sldMkLst>
          <pc:docMk/>
          <pc:sldMk cId="2717974785" sldId="285"/>
        </pc:sldMkLst>
      </pc:sldChg>
      <pc:sldChg chg="add">
        <pc:chgData name="Crispin Contreras-Martinez" userId="adf288be-04d5-42a9-b93d-34f084bf822d" providerId="ADAL" clId="{FFD74A3C-3175-4B7F-A861-CABADD056BC1}" dt="2025-04-10T00:59:00.690" v="195"/>
        <pc:sldMkLst>
          <pc:docMk/>
          <pc:sldMk cId="4133931670" sldId="293"/>
        </pc:sldMkLst>
      </pc:sldChg>
      <pc:sldChg chg="add">
        <pc:chgData name="Crispin Contreras-Martinez" userId="adf288be-04d5-42a9-b93d-34f084bf822d" providerId="ADAL" clId="{FFD74A3C-3175-4B7F-A861-CABADD056BC1}" dt="2025-04-10T00:24:42.619" v="26"/>
        <pc:sldMkLst>
          <pc:docMk/>
          <pc:sldMk cId="359640628" sldId="2283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702F0A-0E53-4DBE-AF25-A9F091F444AE}" type="datetimeFigureOut">
              <a:rPr lang="en-GB" smtClean="0"/>
              <a:t>09/04/2025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4D1D50-DD76-45D1-B2E0-0DC8A6379E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67207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2E924F-08D9-B7A3-4F3E-06E766A4D0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ECFA50-286F-AE93-DEF6-0A4845D895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94415D-A407-16D0-CBB0-9F2389770A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9th April – 10th April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7FF4FA-D763-3CB4-C57B-81D98A57E0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TTC2025 (Daejeon, South Korea – 8th April – 11th April)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E309FB-7BEC-8B4F-8E88-79CEE99505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505AE-84F1-44E6-AED1-A284EF4389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05620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C9F72A-66C7-6186-00A7-4C65E6861D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BF0E94A-5309-C5D9-2DAB-779A6BF912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A0D1D0-D654-7FA7-791F-E75F132399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9th April – 10th April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7476A7-F1B3-A207-887F-26A36B5D72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TTC2025 (Daejeon, South Korea – 8th April – 11th April)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B6C6C7-FDB5-39C0-45C7-4DB0AEDF2B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505AE-84F1-44E6-AED1-A284EF4389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94919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4EE1111-94F2-2AE0-2430-9B717B3B13E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7FA2362-5C14-50E7-B01A-A2B2D47539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9748FC-C6D8-20AD-89E4-7F339FEB2D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9th April – 10th April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6FED32-58D2-869B-5614-0E3D82A49C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TTC2025 (Daejeon, South Korea – 8th April – 11th April)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9FEB97-B613-0E79-209F-43718B5128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505AE-84F1-44E6-AED1-A284EF4389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56210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ody Slide - 2 Photos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17BE5B-D462-52DE-1421-03616B30B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093" y="531951"/>
            <a:ext cx="5785319" cy="678664"/>
          </a:xfrm>
        </p:spPr>
        <p:txBody>
          <a:bodyPr anchor="b">
            <a:noAutofit/>
          </a:bodyPr>
          <a:lstStyle>
            <a:lvl1pPr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7D567A-C123-96A9-1DD3-17C276C7D0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246796" y="549107"/>
            <a:ext cx="5945204" cy="2763982"/>
          </a:xfrm>
        </p:spPr>
        <p:txBody>
          <a:bodyPr>
            <a:no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A92B06-2663-62EC-E8B1-7567E866D3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09093" y="1319201"/>
            <a:ext cx="5785319" cy="4891433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F8DF632-CAE9-022C-6607-B217F56D5CC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13982" y="80668"/>
            <a:ext cx="1355836" cy="423699"/>
          </a:xfrm>
          <a:prstGeom prst="rect">
            <a:avLst/>
          </a:prstGeom>
        </p:spPr>
      </p:pic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02C1D150-46A5-C3E3-0093-1693429B2A69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6246796" y="3446653"/>
            <a:ext cx="5945204" cy="2763982"/>
          </a:xfrm>
        </p:spPr>
        <p:txBody>
          <a:bodyPr>
            <a:no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Date Placeholder 4">
            <a:extLst>
              <a:ext uri="{FF2B5EF4-FFF2-40B4-BE49-F238E27FC236}">
                <a16:creationId xmlns:a16="http://schemas.microsoft.com/office/drawing/2014/main" id="{A6C8BEAD-C13B-93F9-6676-CE56FFBEEBF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11726" y="6330592"/>
            <a:ext cx="2743200" cy="365125"/>
          </a:xfrm>
          <a:prstGeom prst="rect">
            <a:avLst/>
          </a:prstGeom>
        </p:spPr>
        <p:txBody>
          <a:bodyPr anchor="ctr"/>
          <a:lstStyle>
            <a:lvl1pPr>
              <a:defRPr sz="1000">
                <a:latin typeface="Arial" panose="020B0604020202020204" pitchFamily="34" charset="0"/>
              </a:defRPr>
            </a:lvl1pPr>
          </a:lstStyle>
          <a:p>
            <a:fld id="{EDB80F63-0339-4821-9425-EEBDE7EE0A50}" type="datetime1">
              <a:rPr lang="en-US" smtClean="0"/>
              <a:t>4/9/2025</a:t>
            </a:fld>
            <a:endParaRPr lang="en-US" dirty="0"/>
          </a:p>
        </p:txBody>
      </p:sp>
      <p:sp>
        <p:nvSpPr>
          <p:cNvPr id="11" name="Footer Placeholder 5">
            <a:extLst>
              <a:ext uri="{FF2B5EF4-FFF2-40B4-BE49-F238E27FC236}">
                <a16:creationId xmlns:a16="http://schemas.microsoft.com/office/drawing/2014/main" id="{9B986840-5762-4DAF-7AD9-5F837D0622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30592"/>
            <a:ext cx="4114800" cy="365125"/>
          </a:xfrm>
          <a:prstGeom prst="rect">
            <a:avLst/>
          </a:prstGeom>
        </p:spPr>
        <p:txBody>
          <a:bodyPr anchor="ctr"/>
          <a:lstStyle>
            <a:lvl1pPr algn="ctr">
              <a:defRPr sz="100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id="{1E2F678D-103F-49D4-B531-CA075474F3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0371" y="6330592"/>
            <a:ext cx="2743200" cy="365125"/>
          </a:xfrm>
          <a:prstGeom prst="rect">
            <a:avLst/>
          </a:prstGeom>
        </p:spPr>
        <p:txBody>
          <a:bodyPr anchor="ctr"/>
          <a:lstStyle>
            <a:lvl1pPr algn="r">
              <a:defRPr sz="1000">
                <a:latin typeface="Arial" panose="020B0604020202020204" pitchFamily="34" charset="0"/>
              </a:defRPr>
            </a:lvl1pPr>
          </a:lstStyle>
          <a:p>
            <a:fld id="{7D1BE87E-F0DE-A44C-894B-E142BEB21E4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B721D4D-BA71-46BF-9E11-753BC33668E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13982" y="80668"/>
            <a:ext cx="1355836" cy="423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7645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C43661-3476-0F38-B9C6-0F8F34B6A9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412FC9-BC6F-A223-D440-D649A26495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300FD7-FFD6-1DF3-C1D2-304621BBEB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9th April – 10th April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866206-E45A-3939-6844-1C482EE612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TTC2025 (Daejeon, South Korea – 8th April – 11th April)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69ED65-6715-5A02-4654-7972A6D92A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505AE-84F1-44E6-AED1-A284EF4389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72949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6A6D69-5EBE-0D59-4D4A-D03C5464E4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778819-0858-CBDA-4175-121DD83A0F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E654BA-2900-DB9D-A03B-0F2E10BCDF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9th April – 10th April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69F4EE-C44E-2FD7-2F12-4E9F4D949D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TTC2025 (Daejeon, South Korea – 8th April – 11th April)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8BC0F4-DC02-028F-36B5-F059261EFF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505AE-84F1-44E6-AED1-A284EF4389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28106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CE0306-615A-7E44-3A79-8293104204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CA4768-781A-DA9F-090D-026432ECC6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332F22-7E37-801D-F4BB-54B6E67C81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E5F95A-F7AE-86E4-8830-209F849837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9th April – 10th April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B53D79-7875-EEE3-AB42-FC811C2BDC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TTC2025 (Daejeon, South Korea – 8th April – 11th April)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125DF9-BEA3-0586-B45A-445530B202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505AE-84F1-44E6-AED1-A284EF4389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33860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A43F07-B0A4-2344-5ABA-E2A8ED1068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E5CC99-36BA-B611-1B6D-636B1EDDDF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3ABFB0-4CD0-2729-F518-C22965894D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3F9C24-CDFD-9A14-6C58-E2BB164733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CF4FD37-A28B-47CB-AA57-B5319642A7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795D298-8BDF-2EE7-C194-7F39AF0832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9th April – 10th April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FBBF9D2-06F4-6581-9811-63CF8EECB7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TTC2025 (Daejeon, South Korea – 8th April – 11th April) 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C61224C-F6F4-6182-58EB-285A4BCA47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505AE-84F1-44E6-AED1-A284EF4389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90230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C7F70-9B47-7CD0-644D-AEB8ACE6DD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A6D589-0662-390F-627D-CD54F30229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9th April – 10th April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17FF608-0C44-585A-B366-2302E42770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TTC2025 (Daejeon, South Korea – 8th April – 11th April)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601E13-54C1-DAC3-1C88-84E7A5AD9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505AE-84F1-44E6-AED1-A284EF4389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91941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2582C2A-392B-9DBD-C119-1151A533AC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9th April – 10th April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B362D79-CC78-36CE-5890-EE51F61241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TTC2025 (Daejeon, South Korea – 8th April – 11th April)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551E53-EAF1-4704-BE53-99707D5BE8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505AE-84F1-44E6-AED1-A284EF4389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00055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F6FACD-A0A9-AA09-035C-ED8D47FCC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876F10-D62D-B3ED-7F90-FE44DC237C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7A524E-6C87-4F29-AEDB-BF5F1A041B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1E82AA-C9AB-85DD-2E65-F504C958C8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9th April – 10th April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4060AD-E32C-F6F1-F7DF-A2C6B3900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TTC2025 (Daejeon, South Korea – 8th April – 11th April)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A9C1F3-D80D-452F-5DF5-861695660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505AE-84F1-44E6-AED1-A284EF4389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88767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FF9DB0-5CA9-C6F1-FCB5-0D9FDCFE25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7E7C3F3-056F-14FD-D1CC-5DE323788D5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7AE62F-0A54-0700-5943-3C96969DBB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835854-314F-EDC1-184A-2DD0347E10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9th April – 10th April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3100C6-1A92-C3C4-4957-E19100F24F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TTC2025 (Daejeon, South Korea – 8th April – 11th April)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669E37-DF30-9105-DCC0-1313213A69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505AE-84F1-44E6-AED1-A284EF4389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63902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B79A4C8-0ED4-BF4F-49A9-D9221AA73C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8D5195-3017-A4C7-C41C-7F7E4CF954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91316C-D834-921F-8229-D6C083FA55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GB"/>
              <a:t>9th April – 10th April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6EEB96-71A7-46D3-322C-980D0BDC9F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GB"/>
              <a:t>TTC2025 (Daejeon, South Korea – 8th April – 11th April)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6A69F6-041A-EA9D-F749-A3313A0771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82505AE-84F1-44E6-AED1-A284EF4389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7184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-up of a logo&#10;&#10;AI-generated content may be incorrect.">
            <a:extLst>
              <a:ext uri="{FF2B5EF4-FFF2-40B4-BE49-F238E27FC236}">
                <a16:creationId xmlns:a16="http://schemas.microsoft.com/office/drawing/2014/main" id="{E5C5CB23-0FE9-92E3-C3B4-F5D6F295BD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" y="-1050"/>
            <a:ext cx="2594514" cy="139694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090CE17-7ADF-A00A-1003-CB1353988EB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>
                <a:solidFill>
                  <a:srgbClr val="0070C0"/>
                </a:solidFill>
              </a:rPr>
              <a:t>WG4:</a:t>
            </a:r>
            <a:r>
              <a:rPr lang="en-GB" dirty="0">
                <a:solidFill>
                  <a:srgbClr val="0070C0"/>
                </a:solidFill>
              </a:rPr>
              <a:t> T</a:t>
            </a:r>
            <a:r>
              <a:rPr lang="en-GB" sz="6000" dirty="0">
                <a:solidFill>
                  <a:srgbClr val="0070C0"/>
                </a:solidFill>
                <a:effectLst/>
                <a:latin typeface="Arial"/>
                <a:ea typeface="Aptos" panose="020B0004020202020204" pitchFamily="34" charset="0"/>
                <a:cs typeface="Aptos" panose="020B0004020202020204" pitchFamily="34" charset="0"/>
              </a:rPr>
              <a:t>opical </a:t>
            </a:r>
            <a:r>
              <a:rPr lang="en-GB" dirty="0">
                <a:solidFill>
                  <a:srgbClr val="0070C0"/>
                </a:solidFill>
                <a:latin typeface="Arial"/>
                <a:ea typeface="Aptos" panose="020B0004020202020204" pitchFamily="34" charset="0"/>
                <a:cs typeface="Aptos" panose="020B0004020202020204" pitchFamily="34" charset="0"/>
              </a:rPr>
              <a:t>Session</a:t>
            </a:r>
            <a:r>
              <a:rPr lang="en-GB" sz="6000" dirty="0">
                <a:solidFill>
                  <a:srgbClr val="0070C0"/>
                </a:solidFill>
                <a:effectLst/>
                <a:latin typeface="Arial"/>
                <a:ea typeface="Aptos" panose="020B0004020202020204" pitchFamily="34" charset="0"/>
                <a:cs typeface="Aptos" panose="020B0004020202020204" pitchFamily="34" charset="0"/>
              </a:rPr>
              <a:t> on Special Cryomodules and Advanced Auxiliary Systems</a:t>
            </a:r>
            <a:endParaRPr lang="en-GB" dirty="0">
              <a:solidFill>
                <a:srgbClr val="0070C0"/>
              </a:solidFill>
              <a:latin typeface="Arial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AFC4C0-3CD2-29C5-C59D-9A49F9C7B56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sz="2800" b="1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Convenors:</a:t>
            </a:r>
            <a:r>
              <a:rPr lang="en-GB" sz="28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 </a:t>
            </a:r>
          </a:p>
          <a:p>
            <a:r>
              <a:rPr lang="en-GB" sz="28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Hongtao Hao (SARI)</a:t>
            </a:r>
          </a:p>
          <a:p>
            <a:r>
              <a:rPr lang="en-GB" sz="28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Crispin Contreras-Martinez (FNAL)</a:t>
            </a:r>
          </a:p>
          <a:p>
            <a:r>
              <a:rPr lang="en-GB" sz="28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Alan Wheelhouse (STFC)</a:t>
            </a:r>
            <a:endParaRPr lang="en-GB" sz="28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58259B-9F7D-92D6-86B3-20E6087EB5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TTC2025 (Daejeon, South Korea – 8th April – 11th April) 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E0FD1D-FB92-BEF5-1349-27A78F6922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9th April – 10th April</a:t>
            </a:r>
          </a:p>
        </p:txBody>
      </p:sp>
    </p:spTree>
    <p:extLst>
      <p:ext uri="{BB962C8B-B14F-4D97-AF65-F5344CB8AC3E}">
        <p14:creationId xmlns:p14="http://schemas.microsoft.com/office/powerpoint/2010/main" val="11339018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78D1E4-250F-B619-AEB2-CF9434C15B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5ADE35-3311-4EB4-667B-08EB323982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Tuner (stepper motor and piezo actuator)</a:t>
            </a:r>
          </a:p>
          <a:p>
            <a:pPr lvl="1"/>
            <a:r>
              <a:rPr lang="en-US" dirty="0"/>
              <a:t>RAON HWR stepper motor: vibrations from motor and slip in steps </a:t>
            </a:r>
          </a:p>
          <a:p>
            <a:pPr lvl="1"/>
            <a:r>
              <a:rPr lang="en-US" dirty="0"/>
              <a:t>LCLS-II and Shine 3.9 GHz third harmonic cavities: The tuner response has different regions</a:t>
            </a:r>
          </a:p>
          <a:p>
            <a:pPr lvl="1"/>
            <a:r>
              <a:rPr lang="en-US" dirty="0"/>
              <a:t>Availability </a:t>
            </a:r>
            <a:r>
              <a:rPr lang="en-US"/>
              <a:t>of actuators</a:t>
            </a:r>
            <a:endParaRPr lang="en-US" dirty="0"/>
          </a:p>
          <a:p>
            <a:pPr lvl="1"/>
            <a:r>
              <a:rPr lang="en-US" dirty="0"/>
              <a:t>EIC and LHC crab cavities</a:t>
            </a:r>
          </a:p>
          <a:p>
            <a:r>
              <a:rPr lang="en-US" dirty="0"/>
              <a:t>HOM and FPC</a:t>
            </a:r>
          </a:p>
          <a:p>
            <a:pPr lvl="1"/>
            <a:r>
              <a:rPr lang="en-US" dirty="0"/>
              <a:t>Crab cavity HOM coaxial feedthrough reliability </a:t>
            </a:r>
          </a:p>
          <a:p>
            <a:pPr lvl="1"/>
            <a:r>
              <a:rPr lang="en-US" dirty="0"/>
              <a:t>Effects of transportation on the FPC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0DBB5D-1494-34F4-F4B0-8AD8838DF4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9th April – 10th April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02B7EA-1AFE-B504-4BEA-976E175D2E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TTC2025 (Daejeon, South Korea – 8th April – 11th April) </a:t>
            </a:r>
          </a:p>
        </p:txBody>
      </p:sp>
    </p:spTree>
    <p:extLst>
      <p:ext uri="{BB962C8B-B14F-4D97-AF65-F5344CB8AC3E}">
        <p14:creationId xmlns:p14="http://schemas.microsoft.com/office/powerpoint/2010/main" val="15053540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BB3D12E-482A-41FD-8B89-0C91F264AD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ordia New" panose="020B0304020202020204" pitchFamily="34" charset="-34"/>
              </a:rPr>
              <a:t>Tuner [with </a:t>
            </a:r>
            <a:r>
              <a:rPr lang="en-US" altLang="ko-KR" sz="27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ordia New" panose="020B0304020202020204" pitchFamily="34" charset="-34"/>
              </a:rPr>
              <a:t>Phytron</a:t>
            </a:r>
            <a:r>
              <a:rPr lang="en-US" altLang="ko-KR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ordia New" panose="020B0304020202020204" pitchFamily="34" charset="-34"/>
              </a:rPr>
              <a:t> </a:t>
            </a:r>
            <a:r>
              <a:rPr lang="en-US" altLang="ko-KR" sz="27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ordia New" panose="020B0304020202020204" pitchFamily="34" charset="-34"/>
              </a:rPr>
              <a:t>cryo</a:t>
            </a:r>
            <a:r>
              <a:rPr lang="en-US" altLang="ko-KR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ordia New" panose="020B0304020202020204" pitchFamily="34" charset="-34"/>
              </a:rPr>
              <a:t> stepper motor]</a:t>
            </a:r>
            <a:r>
              <a:rPr lang="ko-KR" altLang="en-US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ordia New" panose="020B0304020202020204" pitchFamily="34" charset="-34"/>
              </a:rPr>
              <a:t> </a:t>
            </a:r>
            <a:r>
              <a:rPr lang="en-US" altLang="ko-KR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ordia New" panose="020B0304020202020204" pitchFamily="34" charset="-34"/>
              </a:rPr>
              <a:t>operation</a:t>
            </a:r>
            <a:endParaRPr lang="ko-KR" altLang="en-US" dirty="0"/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B0C12B5E-D7D3-49AB-8208-7078D583FC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latinLnBrk="1"/>
            <a:r>
              <a:rPr lang="en-US" altLang="ko-KR">
                <a:solidFill>
                  <a:prstClr val="black">
                    <a:tint val="82000"/>
                  </a:prstClr>
                </a:solidFill>
                <a:ea typeface="맑은 고딕" panose="020B0503020000020004" pitchFamily="34" charset="-127"/>
              </a:rPr>
              <a:t>2025-04-08</a:t>
            </a:r>
            <a:endParaRPr lang="ko-KR" altLang="en-US" dirty="0">
              <a:solidFill>
                <a:prstClr val="black">
                  <a:tint val="82000"/>
                </a:prstClr>
              </a:solidFill>
              <a:ea typeface="맑은 고딕" panose="020B0503020000020004" pitchFamily="34" charset="-127"/>
            </a:endParaRPr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385DA367-AE20-4284-982B-60EFB6968F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latinLnBrk="1"/>
            <a:r>
              <a:rPr lang="en-US" altLang="ko-KR">
                <a:solidFill>
                  <a:prstClr val="black">
                    <a:tint val="82000"/>
                  </a:prstClr>
                </a:solidFill>
                <a:ea typeface="맑은 고딕" panose="020B0503020000020004" pitchFamily="34" charset="-127"/>
              </a:rPr>
              <a:t>Y.S. Chung – </a:t>
            </a:r>
            <a:r>
              <a:rPr lang="en-US" altLang="ko-KR">
                <a:solidFill>
                  <a:prstClr val="black">
                    <a:tint val="82000"/>
                  </a:prstClr>
                </a:solidFill>
                <a:ea typeface="HY견고딕" panose="02030600000101010101" pitchFamily="18" charset="-127"/>
              </a:rPr>
              <a:t>Status</a:t>
            </a:r>
            <a:r>
              <a:rPr lang="ko-KR" altLang="en-US">
                <a:solidFill>
                  <a:prstClr val="black">
                    <a:tint val="82000"/>
                  </a:prstClr>
                </a:solidFill>
                <a:ea typeface="HY견고딕" panose="02030600000101010101" pitchFamily="18" charset="-127"/>
              </a:rPr>
              <a:t> </a:t>
            </a:r>
            <a:r>
              <a:rPr lang="en-US" altLang="ko-KR">
                <a:solidFill>
                  <a:prstClr val="black">
                    <a:tint val="82000"/>
                  </a:prstClr>
                </a:solidFill>
                <a:ea typeface="HY견고딕" panose="02030600000101010101" pitchFamily="18" charset="-127"/>
              </a:rPr>
              <a:t>of</a:t>
            </a:r>
            <a:r>
              <a:rPr lang="ko-KR" altLang="en-US">
                <a:solidFill>
                  <a:prstClr val="black">
                    <a:tint val="82000"/>
                  </a:prstClr>
                </a:solidFill>
                <a:ea typeface="HY견고딕" panose="02030600000101010101" pitchFamily="18" charset="-127"/>
              </a:rPr>
              <a:t> </a:t>
            </a:r>
            <a:r>
              <a:rPr lang="en-US" altLang="ko-KR">
                <a:solidFill>
                  <a:prstClr val="black">
                    <a:tint val="82000"/>
                  </a:prstClr>
                </a:solidFill>
                <a:ea typeface="HY견고딕" panose="02030600000101010101" pitchFamily="18" charset="-127"/>
              </a:rPr>
              <a:t>RAON</a:t>
            </a:r>
            <a:r>
              <a:rPr lang="ko-KR" altLang="en-US">
                <a:solidFill>
                  <a:prstClr val="black">
                    <a:tint val="82000"/>
                  </a:prstClr>
                </a:solidFill>
                <a:ea typeface="HY견고딕" panose="02030600000101010101" pitchFamily="18" charset="-127"/>
              </a:rPr>
              <a:t> </a:t>
            </a:r>
            <a:r>
              <a:rPr lang="en-US" altLang="ko-KR">
                <a:solidFill>
                  <a:prstClr val="black">
                    <a:tint val="82000"/>
                  </a:prstClr>
                </a:solidFill>
                <a:ea typeface="HY견고딕" panose="02030600000101010101" pitchFamily="18" charset="-127"/>
              </a:rPr>
              <a:t>Operational experience</a:t>
            </a:r>
            <a:endParaRPr lang="ko-KR" altLang="en-US" dirty="0">
              <a:solidFill>
                <a:prstClr val="black">
                  <a:tint val="82000"/>
                </a:prstClr>
              </a:solidFill>
              <a:ea typeface="맑은 고딕" panose="020B0503020000020004" pitchFamily="34" charset="-127"/>
            </a:endParaRP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1AC129DB-E951-4361-96F2-999DF8ACFC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latinLnBrk="1"/>
            <a:fld id="{91FA9868-F4C7-48E4-A91F-515FCC583EA8}" type="slidenum">
              <a:rPr lang="ko-KR" altLang="en-US">
                <a:solidFill>
                  <a:prstClr val="black">
                    <a:tint val="82000"/>
                  </a:prstClr>
                </a:solidFill>
                <a:ea typeface="맑은 고딕" panose="020B0503020000020004" pitchFamily="34" charset="-127"/>
              </a:rPr>
              <a:pPr defTabSz="685800" latinLnBrk="1"/>
              <a:t>3</a:t>
            </a:fld>
            <a:endParaRPr lang="ko-KR" altLang="en-US" dirty="0">
              <a:solidFill>
                <a:prstClr val="black">
                  <a:tint val="82000"/>
                </a:prstClr>
              </a:solidFill>
              <a:ea typeface="맑은 고딕" panose="020B0503020000020004" pitchFamily="34" charset="-127"/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7913246A-D85F-4D3A-817F-6AA19CF3C4CC}"/>
              </a:ext>
            </a:extLst>
          </p:cNvPr>
          <p:cNvSpPr/>
          <p:nvPr/>
        </p:nvSpPr>
        <p:spPr>
          <a:xfrm>
            <a:off x="4977974" y="3895106"/>
            <a:ext cx="5690027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 latinLnBrk="1"/>
            <a:r>
              <a:rPr lang="en-US" altLang="ko-KR" sz="1350" u="sng" dirty="0">
                <a:solidFill>
                  <a:prstClr val="black"/>
                </a:solidFill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RAON setting: pulse(&lt;1,000), speed(500), stepping(1/32)</a:t>
            </a:r>
            <a:endParaRPr lang="en-US" altLang="ko-KR" sz="1350" b="1" u="sng" dirty="0">
              <a:solidFill>
                <a:prstClr val="black"/>
              </a:solidFill>
              <a:latin typeface="Arial" panose="020B0604020202020204" pitchFamily="34" charset="0"/>
              <a:ea typeface="맑은 고딕" panose="020B0503020000020004" pitchFamily="34" charset="-127"/>
              <a:cs typeface="Arial" panose="020B0604020202020204" pitchFamily="34" charset="0"/>
            </a:endParaRPr>
          </a:p>
          <a:p>
            <a:pPr marL="214313" indent="-214313" defTabSz="685800" latinLnBrk="1">
              <a:buFont typeface="Wingdings" panose="05000000000000000000" pitchFamily="2" charset="2"/>
              <a:buChar char="v"/>
            </a:pPr>
            <a:r>
              <a:rPr lang="en-US" altLang="ko-KR" sz="1350" b="1" dirty="0">
                <a:solidFill>
                  <a:prstClr val="black"/>
                </a:solidFill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Observation/difficulties to use slow tuner @GDR</a:t>
            </a:r>
          </a:p>
          <a:p>
            <a:pPr marL="214313" indent="-214313" defTabSz="685800" latinLnBrk="1">
              <a:buFont typeface="Wingdings" panose="05000000000000000000" pitchFamily="2" charset="2"/>
              <a:buChar char="Ø"/>
            </a:pPr>
            <a:r>
              <a:rPr lang="en-US" altLang="ko-KR" sz="1350" dirty="0">
                <a:solidFill>
                  <a:prstClr val="black"/>
                </a:solidFill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Occasional slip observed on few tuners</a:t>
            </a:r>
          </a:p>
          <a:p>
            <a:pPr marL="214313" indent="-214313" defTabSz="685800" latinLnBrk="1">
              <a:buFont typeface="Wingdings" panose="05000000000000000000" pitchFamily="2" charset="2"/>
              <a:buChar char="Ø"/>
            </a:pPr>
            <a:r>
              <a:rPr lang="en-US" altLang="ko-KR" sz="1350" dirty="0">
                <a:solidFill>
                  <a:prstClr val="black"/>
                </a:solidFill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mechanical vibration, especially at the start/end of tuner operation  </a:t>
            </a:r>
          </a:p>
          <a:p>
            <a:pPr defTabSz="685800" latinLnBrk="1"/>
            <a:r>
              <a:rPr lang="en-US" altLang="ko-KR" sz="1350" dirty="0">
                <a:solidFill>
                  <a:srgbClr val="004098"/>
                </a:solidFill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  - results in control lose due to a large (</a:t>
            </a:r>
            <a:r>
              <a:rPr lang="el-GR" altLang="ko-KR" sz="1350" dirty="0">
                <a:solidFill>
                  <a:srgbClr val="004098"/>
                </a:solidFill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Δ</a:t>
            </a:r>
            <a:r>
              <a:rPr lang="en-US" altLang="ko-KR" sz="1350" dirty="0">
                <a:solidFill>
                  <a:srgbClr val="004098"/>
                </a:solidFill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f0/</a:t>
            </a:r>
            <a:r>
              <a:rPr lang="el-GR" altLang="ko-KR" sz="1350" dirty="0">
                <a:solidFill>
                  <a:srgbClr val="004098"/>
                </a:solidFill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Δ</a:t>
            </a:r>
            <a:r>
              <a:rPr lang="en-US" altLang="ko-KR" sz="1350" dirty="0">
                <a:solidFill>
                  <a:srgbClr val="004098"/>
                </a:solidFill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Φ) </a:t>
            </a:r>
          </a:p>
          <a:p>
            <a:pPr defTabSz="685800" latinLnBrk="1"/>
            <a:r>
              <a:rPr lang="en-US" altLang="ko-KR" sz="1350" dirty="0">
                <a:solidFill>
                  <a:srgbClr val="004098"/>
                </a:solidFill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  - observed the vibration on cavities in the same cryomodule</a:t>
            </a:r>
          </a:p>
        </p:txBody>
      </p:sp>
      <p:grpSp>
        <p:nvGrpSpPr>
          <p:cNvPr id="7" name="그룹 6">
            <a:extLst>
              <a:ext uri="{FF2B5EF4-FFF2-40B4-BE49-F238E27FC236}">
                <a16:creationId xmlns:a16="http://schemas.microsoft.com/office/drawing/2014/main" id="{85D78386-515B-4029-8FF0-74C5633DE892}"/>
              </a:ext>
            </a:extLst>
          </p:cNvPr>
          <p:cNvGrpSpPr/>
          <p:nvPr/>
        </p:nvGrpSpPr>
        <p:grpSpPr>
          <a:xfrm>
            <a:off x="1809719" y="1571364"/>
            <a:ext cx="3168254" cy="3607510"/>
            <a:chOff x="490537" y="1837890"/>
            <a:chExt cx="4224338" cy="4810013"/>
          </a:xfrm>
        </p:grpSpPr>
        <p:pic>
          <p:nvPicPr>
            <p:cNvPr id="8" name="그림 7">
              <a:extLst>
                <a:ext uri="{FF2B5EF4-FFF2-40B4-BE49-F238E27FC236}">
                  <a16:creationId xmlns:a16="http://schemas.microsoft.com/office/drawing/2014/main" id="{5FFD7B71-1A14-4261-A33E-8137DA2814F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90537" y="1837890"/>
              <a:ext cx="4224338" cy="4810013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DA34DB7-34FA-4597-A954-51BE3C48CA88}"/>
                </a:ext>
              </a:extLst>
            </p:cNvPr>
            <p:cNvSpPr txBox="1"/>
            <p:nvPr/>
          </p:nvSpPr>
          <p:spPr>
            <a:xfrm>
              <a:off x="1124937" y="1838325"/>
              <a:ext cx="1436718" cy="40010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defTabSz="685800" latinLnBrk="1"/>
              <a:r>
                <a:rPr lang="en-US" altLang="ko-KR" sz="1350" dirty="0">
                  <a:solidFill>
                    <a:prstClr val="black"/>
                  </a:solidFill>
                  <a:latin typeface="맑은 고딕" panose="020F0502020204030204"/>
                  <a:ea typeface="맑은 고딕" panose="020B0503020000020004" pitchFamily="34" charset="-127"/>
                </a:rPr>
                <a:t>1,000 pulse</a:t>
              </a:r>
              <a:endParaRPr lang="ko-KR" altLang="en-US" sz="1350" dirty="0">
                <a:solidFill>
                  <a:prstClr val="black"/>
                </a:solidFill>
                <a:latin typeface="맑은 고딕" panose="020F0502020204030204"/>
                <a:ea typeface="맑은 고딕" panose="020B0503020000020004" pitchFamily="34" charset="-127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85F4E7B-11F6-4B62-A993-B93EAD67C5D5}"/>
                </a:ext>
              </a:extLst>
            </p:cNvPr>
            <p:cNvSpPr txBox="1"/>
            <p:nvPr/>
          </p:nvSpPr>
          <p:spPr>
            <a:xfrm>
              <a:off x="1183728" y="4058231"/>
              <a:ext cx="1436718" cy="40010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defTabSz="685800" latinLnBrk="1"/>
              <a:r>
                <a:rPr lang="en-US" altLang="ko-KR" sz="1350" dirty="0">
                  <a:solidFill>
                    <a:prstClr val="black"/>
                  </a:solidFill>
                  <a:latin typeface="맑은 고딕" panose="020F0502020204030204"/>
                  <a:ea typeface="맑은 고딕" panose="020B0503020000020004" pitchFamily="34" charset="-127"/>
                </a:rPr>
                <a:t>2,000 pulse</a:t>
              </a:r>
              <a:endParaRPr lang="ko-KR" altLang="en-US" sz="1350" dirty="0">
                <a:solidFill>
                  <a:prstClr val="black"/>
                </a:solidFill>
                <a:latin typeface="맑은 고딕" panose="020F0502020204030204"/>
                <a:ea typeface="맑은 고딕" panose="020B0503020000020004" pitchFamily="34" charset="-127"/>
              </a:endParaRPr>
            </a:p>
          </p:txBody>
        </p:sp>
      </p:grpSp>
      <p:grpSp>
        <p:nvGrpSpPr>
          <p:cNvPr id="11" name="그룹 10">
            <a:extLst>
              <a:ext uri="{FF2B5EF4-FFF2-40B4-BE49-F238E27FC236}">
                <a16:creationId xmlns:a16="http://schemas.microsoft.com/office/drawing/2014/main" id="{5C1D89D0-21D2-4CD2-BB6E-692DA79C5F1F}"/>
              </a:ext>
            </a:extLst>
          </p:cNvPr>
          <p:cNvGrpSpPr/>
          <p:nvPr/>
        </p:nvGrpSpPr>
        <p:grpSpPr>
          <a:xfrm>
            <a:off x="5165214" y="1848691"/>
            <a:ext cx="5296144" cy="1992577"/>
            <a:chOff x="469351" y="1589517"/>
            <a:chExt cx="9170484" cy="3964123"/>
          </a:xfrm>
        </p:grpSpPr>
        <p:pic>
          <p:nvPicPr>
            <p:cNvPr id="12" name="그림 11">
              <a:extLst>
                <a:ext uri="{FF2B5EF4-FFF2-40B4-BE49-F238E27FC236}">
                  <a16:creationId xmlns:a16="http://schemas.microsoft.com/office/drawing/2014/main" id="{663DA89D-A1E0-43F9-B78D-8C41B33CC6F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1456"/>
            <a:stretch/>
          </p:blipFill>
          <p:spPr>
            <a:xfrm>
              <a:off x="469351" y="1589517"/>
              <a:ext cx="9170484" cy="3964123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0A17F31-B1F0-4A86-9A85-9E1C33840C14}"/>
                </a:ext>
              </a:extLst>
            </p:cNvPr>
            <p:cNvSpPr txBox="1"/>
            <p:nvPr/>
          </p:nvSpPr>
          <p:spPr>
            <a:xfrm>
              <a:off x="939338" y="4738254"/>
              <a:ext cx="2502130" cy="321461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 defTabSz="685800" latinLnBrk="1"/>
              <a:r>
                <a:rPr lang="en-US" altLang="ko-KR" sz="450" dirty="0">
                  <a:solidFill>
                    <a:prstClr val="black"/>
                  </a:solidFill>
                  <a:latin typeface="맑은 고딕" panose="020F0502020204030204"/>
                  <a:ea typeface="맑은 고딕" panose="020B0503020000020004" pitchFamily="34" charset="-127"/>
                </a:rPr>
                <a:t>5000                   1000                     500</a:t>
              </a:r>
              <a:endParaRPr lang="ko-KR" altLang="en-US" sz="450" dirty="0">
                <a:solidFill>
                  <a:prstClr val="black"/>
                </a:solidFill>
                <a:latin typeface="맑은 고딕" panose="020F0502020204030204"/>
                <a:ea typeface="맑은 고딕" panose="020B0503020000020004" pitchFamily="34" charset="-127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2B1DD36-BE21-4406-83B1-4503EB48EA08}"/>
                </a:ext>
              </a:extLst>
            </p:cNvPr>
            <p:cNvSpPr txBox="1"/>
            <p:nvPr/>
          </p:nvSpPr>
          <p:spPr>
            <a:xfrm>
              <a:off x="4013581" y="4738254"/>
              <a:ext cx="2502130" cy="321461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 defTabSz="685800" latinLnBrk="1"/>
              <a:r>
                <a:rPr lang="en-US" altLang="ko-KR" sz="450" dirty="0">
                  <a:solidFill>
                    <a:prstClr val="black"/>
                  </a:solidFill>
                  <a:latin typeface="맑은 고딕" panose="020F0502020204030204"/>
                  <a:ea typeface="맑은 고딕" panose="020B0503020000020004" pitchFamily="34" charset="-127"/>
                </a:rPr>
                <a:t>600                     500                       400</a:t>
              </a:r>
              <a:endParaRPr lang="ko-KR" altLang="en-US" sz="450" dirty="0">
                <a:solidFill>
                  <a:prstClr val="black"/>
                </a:solidFill>
                <a:latin typeface="맑은 고딕" panose="020F0502020204030204"/>
                <a:ea typeface="맑은 고딕" panose="020B0503020000020004" pitchFamily="34" charset="-127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C0B64A3-718C-4CBA-81B8-7E1A8EAB2535}"/>
                </a:ext>
              </a:extLst>
            </p:cNvPr>
            <p:cNvSpPr txBox="1"/>
            <p:nvPr/>
          </p:nvSpPr>
          <p:spPr>
            <a:xfrm>
              <a:off x="7079509" y="4738254"/>
              <a:ext cx="2502130" cy="321461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 defTabSz="685800" latinLnBrk="1"/>
              <a:r>
                <a:rPr lang="en-US" altLang="ko-KR" sz="450" dirty="0">
                  <a:solidFill>
                    <a:prstClr val="black"/>
                  </a:solidFill>
                  <a:latin typeface="맑은 고딕" panose="020F0502020204030204"/>
                  <a:ea typeface="맑은 고딕" panose="020B0503020000020004" pitchFamily="34" charset="-127"/>
                </a:rPr>
                <a:t>1/2                      1/8                     1/32</a:t>
              </a:r>
              <a:endParaRPr lang="ko-KR" altLang="en-US" sz="450" dirty="0">
                <a:solidFill>
                  <a:prstClr val="black"/>
                </a:solidFill>
                <a:latin typeface="맑은 고딕" panose="020F0502020204030204"/>
                <a:ea typeface="맑은 고딕" panose="020B0503020000020004" pitchFamily="34" charset="-127"/>
              </a:endParaRPr>
            </a:p>
          </p:txBody>
        </p:sp>
      </p:grp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658BB36A-7814-4446-B510-396AD1DD8E0E}"/>
              </a:ext>
            </a:extLst>
          </p:cNvPr>
          <p:cNvSpPr/>
          <p:nvPr/>
        </p:nvSpPr>
        <p:spPr>
          <a:xfrm>
            <a:off x="5163338" y="1538679"/>
            <a:ext cx="4784067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14313" indent="-214313" defTabSz="685800" latinLnBrk="1">
              <a:buFont typeface="Wingdings" panose="05000000000000000000" pitchFamily="2" charset="2"/>
              <a:buChar char="v"/>
            </a:pPr>
            <a:r>
              <a:rPr lang="en-US" altLang="ko-KR" sz="1350" dirty="0">
                <a:solidFill>
                  <a:prstClr val="black"/>
                </a:solidFill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Vibration(amplitude) measurements vs. operation setting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2B4803C-A9F2-422E-8A34-2C99406CBE24}"/>
              </a:ext>
            </a:extLst>
          </p:cNvPr>
          <p:cNvSpPr txBox="1"/>
          <p:nvPr/>
        </p:nvSpPr>
        <p:spPr>
          <a:xfrm>
            <a:off x="7338437" y="1827375"/>
            <a:ext cx="1194751" cy="30008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defTabSz="685800" latinLnBrk="1"/>
            <a:r>
              <a:rPr lang="en-US" altLang="ko-KR" sz="1350" dirty="0">
                <a:solidFill>
                  <a:prstClr val="black"/>
                </a:solidFill>
                <a:latin typeface="맑은 고딕" panose="020F0502020204030204"/>
                <a:ea typeface="맑은 고딕" panose="020B0503020000020004" pitchFamily="34" charset="-127"/>
              </a:rPr>
              <a:t>motor speed</a:t>
            </a:r>
            <a:endParaRPr lang="ko-KR" altLang="en-US" sz="1350" dirty="0">
              <a:solidFill>
                <a:prstClr val="black"/>
              </a:solidFill>
              <a:latin typeface="맑은 고딕" panose="020F0502020204030204"/>
              <a:ea typeface="맑은 고딕" panose="020B0503020000020004" pitchFamily="34" charset="-127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3EC321E-75EE-4F55-AE94-EEED28294EC1}"/>
              </a:ext>
            </a:extLst>
          </p:cNvPr>
          <p:cNvSpPr txBox="1"/>
          <p:nvPr/>
        </p:nvSpPr>
        <p:spPr>
          <a:xfrm>
            <a:off x="8982718" y="1837739"/>
            <a:ext cx="1411925" cy="30008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defTabSz="685800" latinLnBrk="1"/>
            <a:r>
              <a:rPr lang="en-US" altLang="ko-KR" sz="1350" dirty="0">
                <a:solidFill>
                  <a:prstClr val="black"/>
                </a:solidFill>
                <a:latin typeface="맑은 고딕" panose="020F0502020204030204"/>
                <a:ea typeface="맑은 고딕" panose="020B0503020000020004" pitchFamily="34" charset="-127"/>
              </a:rPr>
              <a:t>(micro)stepping</a:t>
            </a:r>
            <a:endParaRPr lang="ko-KR" altLang="en-US" sz="1350" dirty="0">
              <a:solidFill>
                <a:prstClr val="black"/>
              </a:solidFill>
              <a:latin typeface="맑은 고딕" panose="020F0502020204030204"/>
              <a:ea typeface="맑은 고딕" panose="020B0503020000020004" pitchFamily="34" charset="-127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E6E9B88-3D0C-494B-A2AB-46B87DE0EAA6}"/>
              </a:ext>
            </a:extLst>
          </p:cNvPr>
          <p:cNvSpPr txBox="1"/>
          <p:nvPr/>
        </p:nvSpPr>
        <p:spPr>
          <a:xfrm>
            <a:off x="5638786" y="1864977"/>
            <a:ext cx="1140249" cy="30008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defTabSz="685800" latinLnBrk="1"/>
            <a:r>
              <a:rPr lang="en-US" altLang="ko-KR" sz="1350" dirty="0">
                <a:solidFill>
                  <a:prstClr val="black"/>
                </a:solidFill>
                <a:latin typeface="맑은 고딕" panose="020F0502020204030204"/>
                <a:ea typeface="맑은 고딕" panose="020B0503020000020004" pitchFamily="34" charset="-127"/>
              </a:rPr>
              <a:t>motor pulse</a:t>
            </a:r>
            <a:endParaRPr lang="ko-KR" altLang="en-US" sz="1350" dirty="0">
              <a:solidFill>
                <a:prstClr val="black"/>
              </a:solidFill>
              <a:latin typeface="맑은 고딕" panose="020F0502020204030204"/>
              <a:ea typeface="맑은 고딕" panose="020B0503020000020004" pitchFamily="34" charset="-127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5627A2C-0C06-4787-8D80-6FB72DCF0719}"/>
              </a:ext>
            </a:extLst>
          </p:cNvPr>
          <p:cNvSpPr txBox="1"/>
          <p:nvPr/>
        </p:nvSpPr>
        <p:spPr>
          <a:xfrm>
            <a:off x="2435422" y="5177268"/>
            <a:ext cx="2353529" cy="30008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defTabSz="685800" latinLnBrk="1"/>
            <a:r>
              <a:rPr lang="en-US" altLang="ko-KR" sz="1350" dirty="0">
                <a:solidFill>
                  <a:prstClr val="black"/>
                </a:solidFill>
                <a:latin typeface="맑은 고딕" panose="020F0502020204030204"/>
                <a:ea typeface="맑은 고딕" panose="020B0503020000020004" pitchFamily="34" charset="-127"/>
              </a:rPr>
              <a:t>Tuner operation tests @SEL</a:t>
            </a:r>
            <a:endParaRPr lang="ko-KR" altLang="en-US" sz="1350" dirty="0">
              <a:solidFill>
                <a:prstClr val="black"/>
              </a:solidFill>
              <a:latin typeface="맑은 고딕" panose="020F0502020204030204"/>
              <a:ea typeface="맑은 고딕" panose="020B0503020000020004" pitchFamily="34" charset="-127"/>
            </a:endParaRPr>
          </a:p>
        </p:txBody>
      </p:sp>
      <p:sp>
        <p:nvSpPr>
          <p:cNvPr id="21" name="직사각형 20">
            <a:extLst>
              <a:ext uri="{FF2B5EF4-FFF2-40B4-BE49-F238E27FC236}">
                <a16:creationId xmlns:a16="http://schemas.microsoft.com/office/drawing/2014/main" id="{AE70C85E-BE2A-498E-8254-482BC3D684AA}"/>
              </a:ext>
            </a:extLst>
          </p:cNvPr>
          <p:cNvSpPr/>
          <p:nvPr/>
        </p:nvSpPr>
        <p:spPr>
          <a:xfrm>
            <a:off x="4977973" y="5240083"/>
            <a:ext cx="5217668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 latinLnBrk="1"/>
            <a:r>
              <a:rPr lang="en-US" altLang="ko-KR" sz="1350" b="1" dirty="0">
                <a:solidFill>
                  <a:srgbClr val="FF0000"/>
                </a:solidFill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Plans: </a:t>
            </a:r>
            <a:r>
              <a:rPr lang="en-US" altLang="ko-KR" sz="1350" b="1" dirty="0">
                <a:solidFill>
                  <a:prstClr val="black"/>
                </a:solidFill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R&amp;D to reduce the vibration including design changes</a:t>
            </a:r>
            <a:r>
              <a:rPr lang="en-US" altLang="ko-KR" sz="1350" b="1" dirty="0">
                <a:solidFill>
                  <a:prstClr val="black"/>
                </a:solidFill>
                <a:latin typeface="맑은 고딕" panose="020F0502020204030204"/>
                <a:ea typeface="맑은 고딕" panose="020B0503020000020004" pitchFamily="34" charset="-127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96406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11ED06-DD8C-997A-93CA-D6AFDB8864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561" y="192731"/>
            <a:ext cx="5785319" cy="678664"/>
          </a:xfrm>
        </p:spPr>
        <p:txBody>
          <a:bodyPr/>
          <a:lstStyle/>
          <a:p>
            <a:r>
              <a:rPr lang="en-US" dirty="0"/>
              <a:t>Coupled Cavities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B3FBF098-B27E-7C30-5FC2-30A90E9E4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80F63-0339-4821-9425-EEBDE7EE0A50}" type="datetime1">
              <a:rPr lang="en-US" smtClean="0"/>
              <a:t>4/9/2025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4516255A-8B2A-571C-844C-46B696ADA6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D2107F5-D81E-A86E-CA7D-9572EAFE07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BE87E-F0DE-A44C-894B-E142BEB21E42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A1745E2-031B-D64C-300A-2A27FCE72FD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9763" y="3873035"/>
            <a:ext cx="5177346" cy="237142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B29DC69-D817-EA50-A92B-325BEA7F476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2501" y="1587390"/>
            <a:ext cx="5184608" cy="2291362"/>
          </a:xfrm>
          <a:prstGeom prst="rect">
            <a:avLst/>
          </a:prstGeom>
        </p:spPr>
      </p:pic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18FC1425-B072-A499-42E2-53B6558F1A8F}"/>
              </a:ext>
            </a:extLst>
          </p:cNvPr>
          <p:cNvSpPr txBox="1">
            <a:spLocks/>
          </p:cNvSpPr>
          <p:nvPr/>
        </p:nvSpPr>
        <p:spPr>
          <a:xfrm>
            <a:off x="2143707" y="838200"/>
            <a:ext cx="8061628" cy="7491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/>
              <a:t>C100-4 Cavities 4, 6, 7, 8 responding to an applied PZT  step voltage change from 4 to 3 volts in cavity 5</a:t>
            </a:r>
            <a:endParaRPr lang="en-US" sz="2000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8B56C48-AE09-13CF-4B91-3A6A1D3797CA}"/>
              </a:ext>
            </a:extLst>
          </p:cNvPr>
          <p:cNvSpPr txBox="1"/>
          <p:nvPr/>
        </p:nvSpPr>
        <p:spPr>
          <a:xfrm>
            <a:off x="1723934" y="2148297"/>
            <a:ext cx="13876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accent1">
                    <a:lumMod val="25000"/>
                  </a:schemeClr>
                </a:solidFill>
              </a:rPr>
              <a:t>Cavity 5 PZT</a:t>
            </a:r>
          </a:p>
          <a:p>
            <a:r>
              <a:rPr lang="en-US" sz="1600" b="1" dirty="0">
                <a:solidFill>
                  <a:schemeClr val="accent1">
                    <a:lumMod val="25000"/>
                  </a:schemeClr>
                </a:solidFill>
              </a:rPr>
              <a:t>moved 460 Hz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7DE43E4-ACEB-1C54-62C4-4DE0842EF44E}"/>
              </a:ext>
            </a:extLst>
          </p:cNvPr>
          <p:cNvSpPr txBox="1"/>
          <p:nvPr/>
        </p:nvSpPr>
        <p:spPr>
          <a:xfrm>
            <a:off x="8670338" y="2076527"/>
            <a:ext cx="1687257" cy="42780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accent1">
                    <a:lumMod val="25000"/>
                  </a:schemeClr>
                </a:solidFill>
              </a:rPr>
              <a:t>Adjacent Cavity </a:t>
            </a:r>
          </a:p>
          <a:p>
            <a:r>
              <a:rPr lang="en-US" sz="1600" b="1" dirty="0">
                <a:solidFill>
                  <a:schemeClr val="accent1">
                    <a:lumMod val="25000"/>
                  </a:schemeClr>
                </a:solidFill>
              </a:rPr>
              <a:t>coupling is ~ 10% </a:t>
            </a:r>
          </a:p>
          <a:p>
            <a:r>
              <a:rPr lang="en-US" sz="1600" b="1" dirty="0">
                <a:solidFill>
                  <a:schemeClr val="accent1">
                    <a:lumMod val="25000"/>
                  </a:schemeClr>
                </a:solidFill>
              </a:rPr>
              <a:t>between 1-4 and</a:t>
            </a:r>
          </a:p>
          <a:p>
            <a:r>
              <a:rPr lang="en-US" sz="1600" b="1" dirty="0">
                <a:solidFill>
                  <a:schemeClr val="accent1">
                    <a:lumMod val="25000"/>
                  </a:schemeClr>
                </a:solidFill>
              </a:rPr>
              <a:t>5-8 cavities</a:t>
            </a:r>
          </a:p>
          <a:p>
            <a:endParaRPr lang="en-US" sz="1600" b="1" dirty="0">
              <a:solidFill>
                <a:schemeClr val="accent1">
                  <a:lumMod val="25000"/>
                </a:schemeClr>
              </a:solidFill>
            </a:endParaRPr>
          </a:p>
          <a:p>
            <a:r>
              <a:rPr lang="en-US" sz="1600" b="1" dirty="0">
                <a:solidFill>
                  <a:schemeClr val="accent1">
                    <a:lumMod val="25000"/>
                  </a:schemeClr>
                </a:solidFill>
              </a:rPr>
              <a:t>Cavities 4 and 5</a:t>
            </a:r>
          </a:p>
          <a:p>
            <a:r>
              <a:rPr lang="en-US" sz="1600" b="1" dirty="0">
                <a:solidFill>
                  <a:schemeClr val="accent1">
                    <a:lumMod val="25000"/>
                  </a:schemeClr>
                </a:solidFill>
              </a:rPr>
              <a:t>have a “quasi”</a:t>
            </a:r>
          </a:p>
          <a:p>
            <a:r>
              <a:rPr lang="en-US" sz="1600" b="1" dirty="0">
                <a:solidFill>
                  <a:schemeClr val="accent1">
                    <a:lumMod val="25000"/>
                  </a:schemeClr>
                </a:solidFill>
              </a:rPr>
              <a:t>mechanical</a:t>
            </a:r>
          </a:p>
          <a:p>
            <a:r>
              <a:rPr lang="en-US" sz="1600" b="1" dirty="0">
                <a:solidFill>
                  <a:schemeClr val="accent1">
                    <a:lumMod val="25000"/>
                  </a:schemeClr>
                </a:solidFill>
              </a:rPr>
              <a:t>support between</a:t>
            </a:r>
          </a:p>
          <a:p>
            <a:r>
              <a:rPr lang="en-US" sz="1600" b="1" dirty="0">
                <a:solidFill>
                  <a:schemeClr val="accent1">
                    <a:lumMod val="25000"/>
                  </a:schemeClr>
                </a:solidFill>
              </a:rPr>
              <a:t>them. </a:t>
            </a:r>
          </a:p>
          <a:p>
            <a:endParaRPr lang="en-US" sz="1600" b="1" dirty="0">
              <a:solidFill>
                <a:schemeClr val="accent1">
                  <a:lumMod val="25000"/>
                </a:schemeClr>
              </a:solidFill>
            </a:endParaRPr>
          </a:p>
          <a:p>
            <a:r>
              <a:rPr lang="en-US" sz="1600" b="1" dirty="0">
                <a:solidFill>
                  <a:schemeClr val="accent1">
                    <a:lumMod val="25000"/>
                  </a:schemeClr>
                </a:solidFill>
              </a:rPr>
              <a:t>Ringing is the</a:t>
            </a:r>
          </a:p>
          <a:p>
            <a:r>
              <a:rPr lang="en-US" sz="1600" b="1" dirty="0">
                <a:solidFill>
                  <a:schemeClr val="accent1">
                    <a:lumMod val="25000"/>
                  </a:schemeClr>
                </a:solidFill>
              </a:rPr>
              <a:t>21 Hz mechanical</a:t>
            </a:r>
          </a:p>
          <a:p>
            <a:r>
              <a:rPr lang="en-US" sz="1600" b="1" dirty="0">
                <a:solidFill>
                  <a:schemeClr val="accent1">
                    <a:lumMod val="25000"/>
                  </a:schemeClr>
                </a:solidFill>
              </a:rPr>
              <a:t>Mode</a:t>
            </a:r>
          </a:p>
          <a:p>
            <a:endParaRPr lang="en-US" sz="1600" b="1" dirty="0">
              <a:solidFill>
                <a:schemeClr val="accent1">
                  <a:lumMod val="25000"/>
                </a:schemeClr>
              </a:solidFill>
            </a:endParaRPr>
          </a:p>
          <a:p>
            <a:endParaRPr lang="en-US" sz="1600" b="1" dirty="0">
              <a:solidFill>
                <a:schemeClr val="accent1">
                  <a:lumMod val="25000"/>
                </a:schemeClr>
              </a:solidFill>
            </a:endParaRPr>
          </a:p>
          <a:p>
            <a:endParaRPr lang="en-US" sz="1600" b="1" dirty="0">
              <a:solidFill>
                <a:schemeClr val="accent1">
                  <a:lumMod val="25000"/>
                </a:schemeClr>
              </a:solidFill>
            </a:endParaRP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8AF8331D-307F-6F80-6403-86F777F97302}"/>
              </a:ext>
            </a:extLst>
          </p:cNvPr>
          <p:cNvCxnSpPr/>
          <p:nvPr/>
        </p:nvCxnSpPr>
        <p:spPr bwMode="auto">
          <a:xfrm flipH="1" flipV="1">
            <a:off x="5366305" y="3429001"/>
            <a:ext cx="3304032" cy="1406131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95C202A4-320B-F246-9395-49A58754A353}"/>
              </a:ext>
            </a:extLst>
          </p:cNvPr>
          <p:cNvSpPr txBox="1"/>
          <p:nvPr/>
        </p:nvSpPr>
        <p:spPr>
          <a:xfrm>
            <a:off x="1723935" y="2891330"/>
            <a:ext cx="190629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accent1">
                    <a:lumMod val="25000"/>
                  </a:schemeClr>
                </a:solidFill>
              </a:rPr>
              <a:t>Cavity Gradients</a:t>
            </a:r>
          </a:p>
          <a:p>
            <a:r>
              <a:rPr lang="en-US" sz="1600" b="1" dirty="0">
                <a:solidFill>
                  <a:schemeClr val="accent1">
                    <a:lumMod val="25000"/>
                  </a:schemeClr>
                </a:solidFill>
              </a:rPr>
              <a:t>10 MV/m</a:t>
            </a:r>
          </a:p>
          <a:p>
            <a:r>
              <a:rPr lang="en-US" sz="1600" b="1" dirty="0">
                <a:solidFill>
                  <a:schemeClr val="accent1">
                    <a:lumMod val="25000"/>
                  </a:schemeClr>
                </a:solidFill>
              </a:rPr>
              <a:t>Locked in GDR Mode</a:t>
            </a:r>
          </a:p>
          <a:p>
            <a:endParaRPr lang="en-US" sz="1600" b="1" dirty="0">
              <a:solidFill>
                <a:schemeClr val="accent1">
                  <a:lumMod val="25000"/>
                </a:schemeClr>
              </a:solidFill>
            </a:endParaRPr>
          </a:p>
          <a:p>
            <a:r>
              <a:rPr lang="en-US" sz="1600" b="1" dirty="0">
                <a:solidFill>
                  <a:schemeClr val="accent1">
                    <a:lumMod val="25000"/>
                  </a:schemeClr>
                </a:solidFill>
              </a:rPr>
              <a:t>Klystron had the</a:t>
            </a:r>
          </a:p>
          <a:p>
            <a:r>
              <a:rPr lang="en-US" sz="1600" b="1" dirty="0">
                <a:solidFill>
                  <a:schemeClr val="accent1">
                    <a:lumMod val="25000"/>
                  </a:schemeClr>
                </a:solidFill>
              </a:rPr>
              <a:t>overhead to keep</a:t>
            </a:r>
          </a:p>
          <a:p>
            <a:r>
              <a:rPr lang="en-US" sz="1600" b="1" dirty="0">
                <a:solidFill>
                  <a:schemeClr val="accent1">
                    <a:lumMod val="25000"/>
                  </a:schemeClr>
                </a:solidFill>
              </a:rPr>
              <a:t>cavities locked</a:t>
            </a:r>
          </a:p>
          <a:p>
            <a:endParaRPr lang="en-US" sz="1600" b="1" dirty="0">
              <a:solidFill>
                <a:schemeClr val="accent1">
                  <a:lumMod val="25000"/>
                </a:schemeClr>
              </a:solidFill>
            </a:endParaRPr>
          </a:p>
          <a:p>
            <a:r>
              <a:rPr lang="en-US" sz="1600" b="1" dirty="0">
                <a:solidFill>
                  <a:schemeClr val="accent1">
                    <a:lumMod val="25000"/>
                  </a:schemeClr>
                </a:solidFill>
              </a:rPr>
              <a:t>Stepper Motor</a:t>
            </a:r>
          </a:p>
          <a:p>
            <a:r>
              <a:rPr lang="en-US" sz="1600" b="1" dirty="0">
                <a:solidFill>
                  <a:schemeClr val="accent1">
                    <a:lumMod val="25000"/>
                  </a:schemeClr>
                </a:solidFill>
              </a:rPr>
              <a:t>kicks in to tune </a:t>
            </a:r>
          </a:p>
          <a:p>
            <a:r>
              <a:rPr lang="en-US" sz="1600" b="1" dirty="0">
                <a:solidFill>
                  <a:schemeClr val="accent1">
                    <a:lumMod val="25000"/>
                  </a:schemeClr>
                </a:solidFill>
              </a:rPr>
              <a:t>the cavities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1F340F10-FC1C-48AE-30D6-8CB4533606BF}"/>
              </a:ext>
            </a:extLst>
          </p:cNvPr>
          <p:cNvCxnSpPr/>
          <p:nvPr/>
        </p:nvCxnSpPr>
        <p:spPr bwMode="auto">
          <a:xfrm>
            <a:off x="3177221" y="5373740"/>
            <a:ext cx="3401075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41339316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1118</TotalTime>
  <Words>356</Words>
  <Application>Microsoft Office PowerPoint</Application>
  <PresentationFormat>Widescreen</PresentationFormat>
  <Paragraphs>71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2" baseType="lpstr">
      <vt:lpstr>맑은 고딕</vt:lpstr>
      <vt:lpstr>Aptos</vt:lpstr>
      <vt:lpstr>Aptos Display</vt:lpstr>
      <vt:lpstr>Arial</vt:lpstr>
      <vt:lpstr>Cordia New</vt:lpstr>
      <vt:lpstr>HY견고딕</vt:lpstr>
      <vt:lpstr>Wingdings</vt:lpstr>
      <vt:lpstr>Office Theme</vt:lpstr>
      <vt:lpstr>WG4: Topical Session on Special Cryomodules and Advanced Auxiliary Systems</vt:lpstr>
      <vt:lpstr>Discussion</vt:lpstr>
      <vt:lpstr>Tuner [with Phytron cryo stepper motor] operation</vt:lpstr>
      <vt:lpstr>Coupled Cavities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Wheelhouse, Alan (STFC,DL,AST)</dc:creator>
  <cp:lastModifiedBy>Crispin Contreras-Martinez</cp:lastModifiedBy>
  <cp:revision>739</cp:revision>
  <dcterms:created xsi:type="dcterms:W3CDTF">2025-04-04T07:18:47Z</dcterms:created>
  <dcterms:modified xsi:type="dcterms:W3CDTF">2025-04-10T01:03:20Z</dcterms:modified>
</cp:coreProperties>
</file>