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media/image1.wmf" ContentType="image/x-wmf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 und Inhal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 und Inhalt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wmf"/><Relationship Id="rId3" Type="http://schemas.openxmlformats.org/officeDocument/2006/relationships/image" Target="../media/image1.wmf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wmf"/><Relationship Id="rId3" Type="http://schemas.openxmlformats.org/officeDocument/2006/relationships/image" Target="../media/image3.wmf"/><Relationship Id="rId4" Type="http://schemas.openxmlformats.org/officeDocument/2006/relationships/image" Target="../media/image2.wmf"/><Relationship Id="rId5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2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feld 13" hidden="1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68F55A42-D079-434C-9582-217738C68868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&lt;number&gt;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Grafik 8" descr=""/>
          <p:cNvPicPr/>
          <p:nvPr/>
        </p:nvPicPr>
        <p:blipFill>
          <a:blip r:embed="rId3"/>
          <a:stretch/>
        </p:blipFill>
        <p:spPr>
          <a:xfrm>
            <a:off x="10833120" y="5670000"/>
            <a:ext cx="792720" cy="793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Grafik 6" descr=""/>
          <p:cNvPicPr/>
          <p:nvPr/>
        </p:nvPicPr>
        <p:blipFill>
          <a:blip r:embed="rId4"/>
          <a:stretch/>
        </p:blipFill>
        <p:spPr>
          <a:xfrm>
            <a:off x="407520" y="6261840"/>
            <a:ext cx="2167560" cy="15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de-DE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de-DE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13" hidden="1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3AEA675E-5985-4BF0-B020-CFD9D284CA01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Grafik 3" descr=""/>
          <p:cNvPicPr/>
          <p:nvPr/>
        </p:nvPicPr>
        <p:blipFill>
          <a:blip r:embed="rId3"/>
          <a:stretch/>
        </p:blipFill>
        <p:spPr>
          <a:xfrm>
            <a:off x="408600" y="4587120"/>
            <a:ext cx="597600" cy="18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Rechteck 4"/>
          <p:cNvSpPr/>
          <p:nvPr/>
        </p:nvSpPr>
        <p:spPr>
          <a:xfrm>
            <a:off x="395280" y="3980160"/>
            <a:ext cx="4570920" cy="37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10000"/>
              </a:lnSpc>
            </a:pPr>
            <a:r>
              <a:rPr b="1" lang="de-DE" sz="1800" strike="noStrike" u="none">
                <a:solidFill>
                  <a:schemeClr val="dk1"/>
                </a:solidFill>
                <a:uFillTx/>
                <a:latin typeface="Arial"/>
              </a:rPr>
              <a:t>Contact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Rechteck 5"/>
          <p:cNvSpPr/>
          <p:nvPr/>
        </p:nvSpPr>
        <p:spPr>
          <a:xfrm>
            <a:off x="395280" y="4516560"/>
            <a:ext cx="2699640" cy="18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20000"/>
              </a:lnSpc>
              <a:tabLst>
                <a:tab algn="l" pos="716040"/>
              </a:tabLst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Arial"/>
              </a:rPr>
              <a:t>	</a:t>
            </a:r>
            <a:r>
              <a:rPr b="0" lang="de-DE" sz="1800" strike="noStrike" u="none">
                <a:solidFill>
                  <a:schemeClr val="dk1"/>
                </a:solidFill>
                <a:uFillTx/>
                <a:latin typeface="Arial"/>
              </a:rPr>
              <a:t>Deutsches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20000"/>
              </a:lnSpc>
              <a:tabLst>
                <a:tab algn="l" pos="716040"/>
              </a:tabLst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Arial"/>
              </a:rPr>
              <a:t>Elektronen-Synchrotron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20000"/>
              </a:lnSpc>
              <a:tabLst>
                <a:tab algn="l" pos="716040"/>
              </a:tabLst>
            </a:pP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20000"/>
              </a:lnSpc>
              <a:tabLst>
                <a:tab algn="l" pos="716040"/>
              </a:tabLst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Arial"/>
              </a:rPr>
              <a:t>www.desy.de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13" hidden="1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04854F10-D8CF-458D-813E-854A9242CCFA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" name="Grafik 7" descr=""/>
          <p:cNvPicPr/>
          <p:nvPr/>
        </p:nvPicPr>
        <p:blipFill>
          <a:blip r:embed="rId3"/>
          <a:stretch/>
        </p:blipFill>
        <p:spPr>
          <a:xfrm>
            <a:off x="407520" y="6261840"/>
            <a:ext cx="2167560" cy="15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" name="Grafik 9" descr=""/>
          <p:cNvPicPr/>
          <p:nvPr/>
        </p:nvPicPr>
        <p:blipFill>
          <a:blip r:embed="rId4"/>
          <a:stretch/>
        </p:blipFill>
        <p:spPr>
          <a:xfrm>
            <a:off x="10833120" y="5670000"/>
            <a:ext cx="792720" cy="79308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feld 13" hidden="1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EDF94B40-EEF1-4219-B721-2C496B67080A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2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trike="noStrike" u="none">
                <a:solidFill>
                  <a:srgbClr val="ffffff"/>
                </a:solidFill>
                <a:uFillTx/>
                <a:latin typeface="Arial"/>
              </a:rPr>
              <a:t>Click to edit the title text format</a:t>
            </a:r>
            <a:endParaRPr b="0" lang="de-DE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ffffff"/>
                </a:solidFill>
                <a:uFillTx/>
                <a:latin typeface="Arial"/>
              </a:rPr>
              <a:t>Click to edit the outline text format</a:t>
            </a:r>
            <a:endParaRPr b="0" lang="de-DE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800" strike="noStrike" u="none">
                <a:solidFill>
                  <a:srgbClr val="ffffff"/>
                </a:solidFill>
                <a:uFillTx/>
                <a:latin typeface="Arial"/>
              </a:rPr>
              <a:t>Second Outline Level</a:t>
            </a:r>
            <a:endParaRPr b="0" lang="de-DE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400" strike="noStrike" u="none">
                <a:solidFill>
                  <a:srgbClr val="ffffff"/>
                </a:solidFill>
                <a:uFillTx/>
                <a:latin typeface="Arial"/>
              </a:rPr>
              <a:t>Third Outline Level</a:t>
            </a:r>
            <a:endParaRPr b="0" lang="de-DE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000" strike="noStrike" u="none">
                <a:solidFill>
                  <a:srgbClr val="ffffff"/>
                </a:solidFill>
                <a:uFillTx/>
                <a:latin typeface="Arial"/>
              </a:rPr>
              <a:t>Fourth Outline Level</a:t>
            </a:r>
            <a:endParaRPr b="0" lang="de-DE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ffffff"/>
                </a:solidFill>
                <a:uFillTx/>
                <a:latin typeface="Arial"/>
              </a:rPr>
              <a:t>Fifth Outline Level</a:t>
            </a:r>
            <a:endParaRPr b="0" lang="de-DE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ffffff"/>
                </a:solidFill>
                <a:uFillTx/>
                <a:latin typeface="Arial"/>
              </a:rPr>
              <a:t>Sixth Outline Level</a:t>
            </a:r>
            <a:endParaRPr b="0" lang="de-DE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ffffff"/>
                </a:solidFill>
                <a:uFillTx/>
                <a:latin typeface="Arial"/>
              </a:rPr>
              <a:t>Seventh Outline Level</a:t>
            </a:r>
            <a:endParaRPr b="0" lang="de-DE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feld 13" hidden="1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BDFE635A-57B5-437A-83A2-9B983BDF20E2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0DBD42DB-C0D2-41E1-8ED0-18CAB91E2EA8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8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ftr" idx="9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de-DE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de-DE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B29BD43B-40B7-4152-B334-2882C50AE131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3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ftr" idx="10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F2D9582F-8286-4D58-824B-A68DAFCE3FE0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&lt;number&gt;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ftr" idx="11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de-DE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de-DE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A0525050-A7E9-447F-AEF8-52FDDDEBBEC5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&lt;number&gt;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6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ftr" idx="12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5F716C17-D9AC-4F28-90C6-13A428F3A5F5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 type="ftr" idx="13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2D15CD85-32CA-404A-BFBC-E4E78BDE8032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PlaceHolder 1"/>
          <p:cNvSpPr>
            <a:spLocks noGrp="1"/>
          </p:cNvSpPr>
          <p:nvPr>
            <p:ph type="ftr" idx="14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1E67265E-5FDB-4413-A4EC-1E33AA8B18A3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ftr" idx="1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9BD923D6-6951-4E79-97CA-06224A9925EF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ftr" idx="15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9D75FBAE-2B95-4F92-92AF-A188120B788A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8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ftr" idx="16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de-DE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de-DE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0931D36C-AF8C-40B3-BF34-6C2445E2A9BF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ftr" idx="17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de-DE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de-DE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1B28C5B3-209D-4CAF-8DD4-787FBF860840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ftr" idx="2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50D7BC97-768B-4852-AD9F-376C61BCDE7C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ftr" idx="3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4B816666-D49D-4A3A-A209-9666A753C9CA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ftr" idx="4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D845F318-40FC-4BA2-A966-1BE7E4E4A264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ftr" idx="5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16539D39-B342-4057-9832-6794A77EF9C9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ftr" idx="6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7B9C6FFE-5AFC-422A-9495-F695DAF49CB5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ftr" idx="7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13"/>
          <p:cNvSpPr/>
          <p:nvPr/>
        </p:nvSpPr>
        <p:spPr>
          <a:xfrm>
            <a:off x="10848600" y="6580800"/>
            <a:ext cx="93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r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Page </a:t>
            </a:r>
            <a:fld id="{D40180A7-A62F-4C7C-A393-ACF25E3E4090}" type="slidenum">
              <a:rPr b="1" lang="en-US" sz="10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de-DE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360" cy="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PlaceHolder 1"/>
          <p:cNvSpPr>
            <a:spLocks noGrp="1"/>
          </p:cNvSpPr>
          <p:nvPr>
            <p:ph type="ftr" idx="8"/>
          </p:nvPr>
        </p:nvSpPr>
        <p:spPr>
          <a:xfrm>
            <a:off x="79164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de-DE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de-DE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de-DE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2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18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trike="noStrike" u="none">
                <a:solidFill>
                  <a:schemeClr val="accent1"/>
                </a:solidFill>
                <a:uFillTx/>
                <a:latin typeface="Arial"/>
              </a:rPr>
              <a:t>Thoughts about high Ql operation</a:t>
            </a:r>
            <a:endParaRPr b="0" lang="de-DE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07880" y="2334960"/>
            <a:ext cx="1137492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1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accent2"/>
                </a:solidFill>
                <a:uFillTx/>
                <a:latin typeface="Arial"/>
              </a:rPr>
              <a:t>TTC 2025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14360" y="4096800"/>
            <a:ext cx="11368440" cy="6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Julien Branlard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Daejeon, 8.4.2025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45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Questions</a:t>
            </a:r>
            <a:endParaRPr b="0" lang="de-DE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11374920" cy="500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Who is using SEL to drive cavities  ?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28560" indent="-266760" defTabSz="9144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at what gradient ?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28560" indent="-266760" defTabSz="9144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SELAP ?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28560" indent="-266760" defTabSz="9144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analogue / digital ?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28560" indent="-266760" defTabSz="9144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Visualization tools ? “Cheeto”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Experience with operating high Qext cavities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28560" indent="-266760" defTabSz="9144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in pulsed mode ?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28560" indent="-266760" defTabSz="9144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in vector sum ? 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Experience with ponderomotive drop ?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28560" indent="-266760" defTabSz="9144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At what gradient / Qext 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28560" indent="-266760" defTabSz="9144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Frequency of drops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28560" indent="-266760" defTabSz="9144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Recovery time ? How is it handled wrt. to beam operation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07880" y="817560"/>
            <a:ext cx="11374920" cy="3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45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Discussion</a:t>
            </a:r>
            <a:endParaRPr b="0" lang="de-DE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61" name=""/>
          <p:cNvGraphicFramePr/>
          <p:nvPr/>
        </p:nvGraphicFramePr>
        <p:xfrm>
          <a:off x="352440" y="988200"/>
          <a:ext cx="11466360" cy="4363920"/>
        </p:xfrm>
        <a:graphic>
          <a:graphicData uri="http://schemas.openxmlformats.org/drawingml/2006/table">
            <a:tbl>
              <a:tblPr/>
              <a:tblGrid>
                <a:gridCol w="1591920"/>
                <a:gridCol w="1393560"/>
                <a:gridCol w="1378440"/>
                <a:gridCol w="1479960"/>
                <a:gridCol w="1289520"/>
                <a:gridCol w="1186920"/>
                <a:gridCol w="1246680"/>
                <a:gridCol w="1899720"/>
              </a:tblGrid>
              <a:tr h="36468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Facility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Cavity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f0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Qext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[x1e6]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Voltage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[MV/m]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Klfd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[Hz/MV^2]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CW / pulsed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Field Control 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Resonance control</a:t>
                      </a:r>
                      <a:endParaRPr b="0" lang="de-DE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</a:tr>
              <a:tr h="36468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EuXFEL (pulsed)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TESLA </a:t>
                      </a:r>
                      <a:br>
                        <a:rPr sz="1800"/>
                      </a:b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1.3 GHz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4.6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23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-0.9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pulsed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VS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Piezo FB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  <a:tr h="36468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EuXFEL (HDC)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TESLA </a:t>
                      </a:r>
                      <a:br>
                        <a:rPr sz="1800"/>
                      </a:b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1.3 GHz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6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18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-0.9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CW pulsed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single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Piezo FB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</a:tr>
              <a:tr h="364680"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  <a:tr h="364680"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Microsoft YaHei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Microsoft YaHei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Microsoft YaHei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Microsoft YaHei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Microsoft YaHei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Microsoft YaHei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Microsoft YaHei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Microsoft YaHei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</a:tr>
              <a:tr h="364680"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  <a:tr h="364680"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</a:tr>
              <a:tr h="364680"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  <a:tr h="364680"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</a:tr>
              <a:tr h="364680"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45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07880" y="1406520"/>
            <a:ext cx="11374920" cy="500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351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trike="noStrike" u="none">
                <a:solidFill>
                  <a:schemeClr val="lt1"/>
                </a:solidFill>
                <a:uFillTx/>
                <a:latin typeface="Arial"/>
              </a:rPr>
              <a:t>BACKUP</a:t>
            </a:r>
            <a:endParaRPr b="0" lang="de-DE" sz="6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45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Quench movie</a:t>
            </a:r>
            <a:endParaRPr b="0" lang="de-DE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11374920" cy="500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07880" y="817560"/>
            <a:ext cx="11374920" cy="3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560" cy="44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Why is </a:t>
            </a:r>
            <a:r>
              <a:rPr b="1" lang="en-US" sz="3000" strike="noStrike" u="sng">
                <a:solidFill>
                  <a:schemeClr val="accent1"/>
                </a:solidFill>
                <a:uFillTx/>
                <a:latin typeface="Arial"/>
              </a:rPr>
              <a:t>bandwidth</a:t>
            </a: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 and </a:t>
            </a:r>
            <a:r>
              <a:rPr b="1" lang="en-US" sz="3000" strike="noStrike" u="sng">
                <a:solidFill>
                  <a:schemeClr val="accent1"/>
                </a:solidFill>
                <a:uFillTx/>
                <a:latin typeface="Arial"/>
              </a:rPr>
              <a:t>resonance</a:t>
            </a: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 control crucial for efficiency</a:t>
            </a:r>
            <a:endParaRPr b="0" lang="de-DE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5414040" cy="500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1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Operating at </a:t>
            </a:r>
            <a:r>
              <a:rPr b="1" lang="en-US" sz="1800" strike="noStrike" u="none">
                <a:solidFill>
                  <a:schemeClr val="dk1"/>
                </a:solidFill>
                <a:uFillTx/>
                <a:latin typeface="Arial"/>
              </a:rPr>
              <a:t>higher Qext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(narrower bandwidth)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28560" indent="-266760" defTabSz="9144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reduces the power needs </a:t>
            </a:r>
            <a:r>
              <a:rPr b="1" lang="en-US" sz="1600" strike="noStrike" u="sng">
                <a:solidFill>
                  <a:schemeClr val="dk1"/>
                </a:solidFill>
                <a:uFillTx/>
                <a:latin typeface="Arial"/>
              </a:rPr>
              <a:t>IF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 resonance control can be guaranteed 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28560" indent="-266760" defTabSz="9144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makes resonance control extremely challenging 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799"/>
              </a:spcAft>
              <a:buNone/>
              <a:tabLst>
                <a:tab algn="l" pos="0"/>
              </a:tabLst>
            </a:pP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07880" y="817560"/>
            <a:ext cx="1137456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accent2"/>
                </a:solidFill>
                <a:uFillTx/>
                <a:latin typeface="Arial"/>
              </a:rPr>
              <a:t>Bandwidth (Qext) and Resonance (</a:t>
            </a:r>
            <a:r>
              <a:rPr b="1" lang="en-US" sz="1800" strike="noStrike" u="none">
                <a:solidFill>
                  <a:schemeClr val="accent2"/>
                </a:solidFill>
                <a:uFillTx/>
                <a:latin typeface="Symbol"/>
              </a:rPr>
              <a:t></a:t>
            </a:r>
            <a:r>
              <a:rPr b="1" lang="en-US" sz="1800" strike="noStrike" u="none">
                <a:solidFill>
                  <a:schemeClr val="accent2"/>
                </a:solidFill>
                <a:uFillTx/>
                <a:latin typeface="Arial"/>
              </a:rPr>
              <a:t>f) control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" name="Content Placeholder 7" descr=""/>
          <p:cNvPicPr/>
          <p:nvPr/>
        </p:nvPicPr>
        <p:blipFill>
          <a:blip r:embed="rId1"/>
          <a:stretch/>
        </p:blipFill>
        <p:spPr>
          <a:xfrm>
            <a:off x="6095880" y="1930680"/>
            <a:ext cx="5687280" cy="423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Rectangle: Rounded Corners 3"/>
          <p:cNvSpPr/>
          <p:nvPr/>
        </p:nvSpPr>
        <p:spPr>
          <a:xfrm>
            <a:off x="8760240" y="3854520"/>
            <a:ext cx="502560" cy="50904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TextBox 74"/>
          <p:cNvSpPr/>
          <p:nvPr/>
        </p:nvSpPr>
        <p:spPr>
          <a:xfrm>
            <a:off x="1049400" y="3782160"/>
            <a:ext cx="3360600" cy="86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en-US" sz="800" strike="noStrike" u="none">
                <a:solidFill>
                  <a:srgbClr val="000000"/>
                </a:solidFill>
                <a:uFillTx/>
                <a:latin typeface="Arial"/>
              </a:rPr>
              <a:t>Parameters for SRF gun</a:t>
            </a:r>
            <a:endParaRPr b="0" lang="de-DE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de-DE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en-US" sz="800" strike="noStrike" u="none">
                <a:solidFill>
                  <a:srgbClr val="000000"/>
                </a:solidFill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000000"/>
                </a:solidFill>
                <a:uFillTx/>
                <a:latin typeface="Times New Roman"/>
              </a:rPr>
              <a:t>r</a:t>
            </a:r>
            <a:r>
              <a:rPr b="0" lang="en-US" sz="800" strike="noStrike" u="none">
                <a:solidFill>
                  <a:srgbClr val="000000"/>
                </a:solidFill>
                <a:uFillTx/>
                <a:latin typeface="Times New Roman"/>
              </a:rPr>
              <a:t>/</a:t>
            </a:r>
            <a:r>
              <a:rPr b="0" i="1" lang="en-US" sz="800" strike="noStrike" u="none">
                <a:solidFill>
                  <a:srgbClr val="000000"/>
                </a:solidFill>
                <a:uFillTx/>
                <a:latin typeface="Times New Roman"/>
              </a:rPr>
              <a:t>Q</a:t>
            </a: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</a:rPr>
              <a:t> = 208 Ohm</a:t>
            </a:r>
            <a:br>
              <a:rPr sz="800"/>
            </a:b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</a:rPr>
              <a:t>	</a:t>
            </a:r>
            <a:r>
              <a:rPr b="0" i="1" lang="en-US" sz="800" strike="noStrike" u="none">
                <a:solidFill>
                  <a:srgbClr val="000000"/>
                </a:solidFill>
                <a:uFillTx/>
                <a:latin typeface="Times New Roman"/>
              </a:rPr>
              <a:t>V</a:t>
            </a:r>
            <a:r>
              <a:rPr b="0" lang="en-US" sz="800" strike="noStrike" u="none" baseline="-25000">
                <a:solidFill>
                  <a:srgbClr val="000000"/>
                </a:solidFill>
                <a:uFillTx/>
                <a:latin typeface="Times New Roman"/>
              </a:rPr>
              <a:t>acc</a:t>
            </a: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</a:rPr>
              <a:t> = 5 MV (energy gain from the gun at 50 MV/m -&gt; 5 MeV)</a:t>
            </a:r>
            <a:br>
              <a:rPr sz="800"/>
            </a:b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</a:rPr>
              <a:t>	</a:t>
            </a:r>
            <a:r>
              <a:rPr b="0" i="1" lang="en-US" sz="800" strike="noStrike" u="none">
                <a:solidFill>
                  <a:srgbClr val="000000"/>
                </a:solidFill>
                <a:uFillTx/>
                <a:latin typeface="Times New Roman"/>
              </a:rPr>
              <a:t>I</a:t>
            </a:r>
            <a:r>
              <a:rPr b="0" lang="en-US" sz="800" strike="noStrike" u="none" baseline="-25000">
                <a:solidFill>
                  <a:srgbClr val="000000"/>
                </a:solidFill>
                <a:uFillTx/>
                <a:latin typeface="Times New Roman"/>
              </a:rPr>
              <a:t>b</a:t>
            </a: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</a:rPr>
              <a:t>    = 100 uA (100 pC at 1 MHz)</a:t>
            </a:r>
            <a:endParaRPr b="0" lang="de-DE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</a:rPr>
              <a:t>	</a:t>
            </a:r>
            <a:r>
              <a:rPr b="0" i="1" lang="en-US" sz="800" strike="noStrike" u="none">
                <a:solidFill>
                  <a:srgbClr val="000000"/>
                </a:solidFill>
                <a:uFillTx/>
                <a:latin typeface="Symbol"/>
              </a:rPr>
              <a:t></a:t>
            </a:r>
            <a:r>
              <a:rPr b="0" lang="en-US" sz="800" strike="noStrike" u="none" baseline="-25000">
                <a:solidFill>
                  <a:srgbClr val="000000"/>
                </a:solidFill>
                <a:uFillTx/>
                <a:latin typeface="Arial"/>
              </a:rPr>
              <a:t>b   </a:t>
            </a: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</a:rPr>
              <a:t> = 0 deg.</a:t>
            </a:r>
            <a:endParaRPr b="0" lang="de-DE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6" name="Straight Connector 4"/>
          <p:cNvCxnSpPr/>
          <p:nvPr/>
        </p:nvCxnSpPr>
        <p:spPr>
          <a:xfrm flipV="1">
            <a:off x="9048240" y="4365000"/>
            <a:ext cx="1440" cy="1153440"/>
          </a:xfrm>
          <a:prstGeom prst="straightConnector1">
            <a:avLst/>
          </a:prstGeom>
          <a:ln w="28575">
            <a:solidFill>
              <a:srgbClr val="009fdf"/>
            </a:solidFill>
            <a:prstDash val="sysDash"/>
            <a:round/>
          </a:ln>
        </p:spPr>
      </p:cxnSp>
      <p:cxnSp>
        <p:nvCxnSpPr>
          <p:cNvPr id="97" name="Straight Connector 5"/>
          <p:cNvCxnSpPr/>
          <p:nvPr/>
        </p:nvCxnSpPr>
        <p:spPr>
          <a:xfrm flipH="1">
            <a:off x="6851880" y="4047120"/>
            <a:ext cx="1909800" cy="1440"/>
          </a:xfrm>
          <a:prstGeom prst="straightConnector1">
            <a:avLst/>
          </a:prstGeom>
          <a:ln w="28575">
            <a:solidFill>
              <a:srgbClr val="009fdf"/>
            </a:solidFill>
            <a:prstDash val="sysDash"/>
            <a:round/>
          </a:ln>
        </p:spPr>
      </p:cxnSp>
      <p:sp>
        <p:nvSpPr>
          <p:cNvPr id="98" name="TextBox 75"/>
          <p:cNvSpPr/>
          <p:nvPr/>
        </p:nvSpPr>
        <p:spPr>
          <a:xfrm>
            <a:off x="6856200" y="3739680"/>
            <a:ext cx="5266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</a:rPr>
              <a:t>4 kW</a:t>
            </a:r>
            <a:endParaRPr b="0" lang="de-DE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9" name="Straight Connector 6"/>
          <p:cNvCxnSpPr/>
          <p:nvPr/>
        </p:nvCxnSpPr>
        <p:spPr>
          <a:xfrm flipV="1">
            <a:off x="10344240" y="4149000"/>
            <a:ext cx="1440" cy="1369440"/>
          </a:xfrm>
          <a:prstGeom prst="straightConnector1">
            <a:avLst/>
          </a:prstGeom>
          <a:ln w="28575">
            <a:solidFill>
              <a:srgbClr val="009fdf"/>
            </a:solidFill>
            <a:prstDash val="sysDash"/>
            <a:round/>
          </a:ln>
        </p:spPr>
      </p:cxnSp>
      <p:sp>
        <p:nvSpPr>
          <p:cNvPr id="100" name="TextBox 76"/>
          <p:cNvSpPr/>
          <p:nvPr/>
        </p:nvSpPr>
        <p:spPr>
          <a:xfrm>
            <a:off x="8334720" y="5528520"/>
            <a:ext cx="957240" cy="332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Q</a:t>
            </a:r>
            <a:r>
              <a:rPr b="0" lang="en-US" sz="1400" strike="noStrike" u="none" baseline="-25000">
                <a:solidFill>
                  <a:srgbClr val="000000"/>
                </a:solidFill>
                <a:uFillTx/>
                <a:latin typeface="Arial"/>
              </a:rPr>
              <a:t>ext</a:t>
            </a: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 = 1e7</a:t>
            </a:r>
            <a:endParaRPr b="0" lang="de-DE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TextBox 77"/>
          <p:cNvSpPr/>
          <p:nvPr/>
        </p:nvSpPr>
        <p:spPr>
          <a:xfrm>
            <a:off x="9644760" y="5499360"/>
            <a:ext cx="95724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Q</a:t>
            </a:r>
            <a:r>
              <a:rPr b="0" lang="en-US" sz="1400" strike="noStrike" u="none" baseline="-25000">
                <a:solidFill>
                  <a:srgbClr val="000000"/>
                </a:solidFill>
                <a:uFillTx/>
                <a:latin typeface="Arial"/>
              </a:rPr>
              <a:t>ext</a:t>
            </a: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 = 4e7</a:t>
            </a:r>
            <a:endParaRPr b="0" lang="de-DE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Oval 10"/>
          <p:cNvSpPr/>
          <p:nvPr/>
        </p:nvSpPr>
        <p:spPr>
          <a:xfrm>
            <a:off x="10308600" y="5176080"/>
            <a:ext cx="70560" cy="70560"/>
          </a:xfrm>
          <a:prstGeom prst="ellipse">
            <a:avLst/>
          </a:prstGeom>
          <a:solidFill>
            <a:srgbClr val="0475be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5760" bIns="576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Oval 12"/>
          <p:cNvSpPr/>
          <p:nvPr/>
        </p:nvSpPr>
        <p:spPr>
          <a:xfrm>
            <a:off x="10308600" y="5014080"/>
            <a:ext cx="70560" cy="70560"/>
          </a:xfrm>
          <a:prstGeom prst="ellipse">
            <a:avLst/>
          </a:prstGeom>
          <a:solidFill>
            <a:srgbClr val="e27b4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5760" bIns="576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Oval 14"/>
          <p:cNvSpPr/>
          <p:nvPr/>
        </p:nvSpPr>
        <p:spPr>
          <a:xfrm>
            <a:off x="10308600" y="4577400"/>
            <a:ext cx="70560" cy="70560"/>
          </a:xfrm>
          <a:prstGeom prst="ellipse">
            <a:avLst/>
          </a:prstGeom>
          <a:solidFill>
            <a:srgbClr val="edae14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5760" bIns="576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Oval 20"/>
          <p:cNvSpPr/>
          <p:nvPr/>
        </p:nvSpPr>
        <p:spPr>
          <a:xfrm>
            <a:off x="10308600" y="4137480"/>
            <a:ext cx="70560" cy="70560"/>
          </a:xfrm>
          <a:prstGeom prst="ellipse">
            <a:avLst/>
          </a:prstGeom>
          <a:solidFill>
            <a:srgbClr val="741e8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5760" bIns="576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TextBox 78"/>
          <p:cNvSpPr/>
          <p:nvPr/>
        </p:nvSpPr>
        <p:spPr>
          <a:xfrm>
            <a:off x="9890280" y="5159880"/>
            <a:ext cx="48168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050" strike="noStrike" u="none">
                <a:solidFill>
                  <a:srgbClr val="009fdf"/>
                </a:solidFill>
                <a:uFillTx/>
                <a:latin typeface="Arial"/>
              </a:rPr>
              <a:t>1 kW</a:t>
            </a:r>
            <a:endParaRPr b="0" lang="de-DE" sz="10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TextBox 79"/>
          <p:cNvSpPr/>
          <p:nvPr/>
        </p:nvSpPr>
        <p:spPr>
          <a:xfrm>
            <a:off x="10331640" y="4840200"/>
            <a:ext cx="59220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050" strike="noStrike" u="none">
                <a:solidFill>
                  <a:srgbClr val="e35d50"/>
                </a:solidFill>
                <a:uFillTx/>
                <a:latin typeface="Arial"/>
              </a:rPr>
              <a:t>1.3 kW</a:t>
            </a:r>
            <a:endParaRPr b="0" lang="de-DE" sz="10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TextBox 80"/>
          <p:cNvSpPr/>
          <p:nvPr/>
        </p:nvSpPr>
        <p:spPr>
          <a:xfrm>
            <a:off x="9897120" y="4395240"/>
            <a:ext cx="48168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050" strike="noStrike" u="none">
                <a:solidFill>
                  <a:srgbClr val="f18f1f"/>
                </a:solidFill>
                <a:uFillTx/>
                <a:latin typeface="Arial"/>
              </a:rPr>
              <a:t>2 kW</a:t>
            </a:r>
            <a:endParaRPr b="0" lang="de-DE" sz="10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TextBox 81"/>
          <p:cNvSpPr/>
          <p:nvPr/>
        </p:nvSpPr>
        <p:spPr>
          <a:xfrm>
            <a:off x="9898560" y="3901320"/>
            <a:ext cx="59220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050" strike="noStrike" u="none">
                <a:solidFill>
                  <a:srgbClr val="741e85"/>
                </a:solidFill>
                <a:uFillTx/>
                <a:latin typeface="Arial"/>
              </a:rPr>
              <a:t>3.3 kW</a:t>
            </a:r>
            <a:endParaRPr b="0" lang="de-DE" sz="10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0" name="Picture 45" descr=""/>
          <p:cNvPicPr/>
          <p:nvPr/>
        </p:nvPicPr>
        <p:blipFill>
          <a:blip r:embed="rId2"/>
          <a:stretch/>
        </p:blipFill>
        <p:spPr>
          <a:xfrm>
            <a:off x="771480" y="3052080"/>
            <a:ext cx="4971960" cy="64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TextBox 82"/>
          <p:cNvSpPr/>
          <p:nvPr/>
        </p:nvSpPr>
        <p:spPr>
          <a:xfrm>
            <a:off x="443160" y="5086440"/>
            <a:ext cx="4390920" cy="943560"/>
          </a:xfrm>
          <a:prstGeom prst="rect">
            <a:avLst/>
          </a:prstGeom>
          <a:gradFill rotWithShape="0">
            <a:gsLst>
              <a:gs pos="0">
                <a:srgbClr val="4ba9e4"/>
              </a:gs>
              <a:gs pos="50000">
                <a:srgbClr val="009ede"/>
              </a:gs>
              <a:gs pos="100000">
                <a:srgbClr val="008cc6"/>
              </a:gs>
            </a:gsLst>
            <a:lin ang="5400000"/>
          </a:gradFill>
          <a:ln w="0">
            <a:noFill/>
          </a:ln>
          <a:effectLst>
            <a:outerShdw algn="ctr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The challenge is to find the </a:t>
            </a:r>
            <a:r>
              <a:rPr b="1" lang="en-US" sz="1400" strike="noStrike" u="none">
                <a:solidFill>
                  <a:srgbClr val="ffc000"/>
                </a:solidFill>
                <a:uFillTx/>
                <a:latin typeface="Arial"/>
              </a:rPr>
              <a:t>highest Qext</a:t>
            </a:r>
            <a:r>
              <a:rPr b="0" lang="en-US" sz="1400" strike="noStrike" u="none">
                <a:solidFill>
                  <a:srgbClr val="ffc000"/>
                </a:solidFill>
                <a:uFillTx/>
                <a:latin typeface="Arial"/>
              </a:rPr>
              <a:t> </a:t>
            </a:r>
            <a:r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one can operate the cavity at while still </a:t>
            </a:r>
            <a:r>
              <a:rPr b="1" lang="en-US" sz="1400" strike="noStrike" u="none">
                <a:solidFill>
                  <a:srgbClr val="ffc000"/>
                </a:solidFill>
                <a:uFillTx/>
                <a:latin typeface="Arial"/>
              </a:rPr>
              <a:t>meeting the resonance control goals</a:t>
            </a:r>
            <a:r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and without compromising </a:t>
            </a:r>
            <a:r>
              <a:rPr b="1" lang="en-US" sz="1400" strike="noStrike" u="none">
                <a:solidFill>
                  <a:srgbClr val="ffc000"/>
                </a:solidFill>
                <a:uFillTx/>
                <a:latin typeface="Arial"/>
              </a:rPr>
              <a:t>operability</a:t>
            </a:r>
            <a:r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 and </a:t>
            </a:r>
            <a:r>
              <a:rPr b="1" lang="en-US" sz="1400" strike="noStrike" u="none">
                <a:solidFill>
                  <a:srgbClr val="ffc000"/>
                </a:solidFill>
                <a:uFillTx/>
                <a:latin typeface="Arial"/>
              </a:rPr>
              <a:t>reliability</a:t>
            </a:r>
            <a:r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 of the system.</a:t>
            </a:r>
            <a:endParaRPr b="0" lang="de-DE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2" name="Picture 48" descr=""/>
          <p:cNvPicPr/>
          <p:nvPr/>
        </p:nvPicPr>
        <p:blipFill>
          <a:blip r:embed="rId3"/>
          <a:stretch/>
        </p:blipFill>
        <p:spPr>
          <a:xfrm>
            <a:off x="4928760" y="5086080"/>
            <a:ext cx="1630800" cy="970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45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Why operating at high Qext ? </a:t>
            </a:r>
            <a:endParaRPr b="0" lang="de-DE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5542920" cy="500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Improve RF-to-beam efficiency by reducing the input power needs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10000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It really pays off if resonance control works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0" defTabSz="914400">
              <a:lnSpc>
                <a:spcPct val="100000"/>
              </a:lnSpc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i.e. don’t need a huge RF budget for resonance control 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Arial"/>
              </a:rPr>
              <a:t> piezo</a:t>
            </a:r>
            <a:endParaRPr b="0" lang="de-DE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07880" y="817560"/>
            <a:ext cx="11374920" cy="3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accent2"/>
                </a:solidFill>
                <a:uFillTx/>
                <a:latin typeface="Arial"/>
              </a:rPr>
              <a:t>Motivation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Picture 1" descr=""/>
          <p:cNvPicPr/>
          <p:nvPr/>
        </p:nvPicPr>
        <p:blipFill>
          <a:blip r:embed="rId1"/>
          <a:stretch/>
        </p:blipFill>
        <p:spPr>
          <a:xfrm>
            <a:off x="6455880" y="805680"/>
            <a:ext cx="5326920" cy="570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"/>
          <p:cNvSpPr/>
          <p:nvPr/>
        </p:nvSpPr>
        <p:spPr>
          <a:xfrm>
            <a:off x="10230120" y="6300000"/>
            <a:ext cx="155268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200" strike="noStrike" u="none">
                <a:solidFill>
                  <a:srgbClr val="000000"/>
                </a:solidFill>
                <a:uFillTx/>
                <a:latin typeface="Arial"/>
              </a:rPr>
              <a:t>Courtesy A. Bellandi</a:t>
            </a:r>
            <a:endParaRPr b="0" lang="de-DE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45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Challenges at high Qext</a:t>
            </a:r>
            <a:endParaRPr b="0" lang="de-DE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11374920" cy="500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Microphonics control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Ponderomotive drops / oscillations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Pulsed operation (transients)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High gradient (LFD)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07880" y="817560"/>
            <a:ext cx="11374920" cy="3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6300000" y="1406520"/>
            <a:ext cx="5488560" cy="395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"/>
          <p:cNvSpPr/>
          <p:nvPr/>
        </p:nvSpPr>
        <p:spPr>
          <a:xfrm>
            <a:off x="10230120" y="6300360"/>
            <a:ext cx="155268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200" strike="noStrike" u="none">
                <a:solidFill>
                  <a:srgbClr val="000000"/>
                </a:solidFill>
                <a:uFillTx/>
                <a:latin typeface="Arial"/>
              </a:rPr>
              <a:t>Courtesy A. Bellandi</a:t>
            </a:r>
            <a:endParaRPr b="0" lang="de-DE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45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Challenges at high Qext</a:t>
            </a:r>
            <a:endParaRPr b="0" lang="de-DE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11374920" cy="500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1" lang="en-US" sz="1800" strike="noStrike" u="none">
                <a:solidFill>
                  <a:schemeClr val="dk1"/>
                </a:solidFill>
                <a:uFillTx/>
                <a:latin typeface="Arial"/>
              </a:rPr>
              <a:t>Ponderomotive drops / oscillations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07880" y="817560"/>
            <a:ext cx="11374920" cy="3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accent2"/>
                </a:solidFill>
                <a:uFillTx/>
                <a:latin typeface="Arial"/>
              </a:rPr>
              <a:t>Ponderomotive drops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6840000" y="215640"/>
            <a:ext cx="4499280" cy="608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900000" y="3111840"/>
            <a:ext cx="3599640" cy="771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720000" y="2125800"/>
            <a:ext cx="215964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Lorentz Force Detuning constant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4140000" y="2125800"/>
            <a:ext cx="197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Cavity half-bandwidth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2700000" y="4356000"/>
            <a:ext cx="215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Cavity voltage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2160000" y="2880000"/>
            <a:ext cx="360000" cy="360000"/>
          </a:xfrm>
          <a:prstGeom prst="line">
            <a:avLst/>
          </a:prstGeom>
          <a:ln w="1908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 flipH="1">
            <a:off x="4320000" y="2880000"/>
            <a:ext cx="360000" cy="360000"/>
          </a:xfrm>
          <a:prstGeom prst="line">
            <a:avLst/>
          </a:prstGeom>
          <a:ln w="1908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 flipV="1">
            <a:off x="3420000" y="3883680"/>
            <a:ext cx="360" cy="436320"/>
          </a:xfrm>
          <a:prstGeom prst="line">
            <a:avLst/>
          </a:prstGeom>
          <a:ln w="1908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720000" y="5400000"/>
            <a:ext cx="5939640" cy="7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For TESLA cavities, ponderomotive drops start occuring when this ratio becomes </a:t>
            </a:r>
            <a:r>
              <a:rPr b="1" lang="de-DE" sz="1800" strike="noStrike" u="none">
                <a:solidFill>
                  <a:srgbClr val="000000"/>
                </a:solidFill>
                <a:uFillTx/>
                <a:latin typeface="Arial"/>
              </a:rPr>
              <a:t>smaller than -1.54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1980000" y="3024000"/>
            <a:ext cx="3239640" cy="107964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ctr">
            <a:noAutofit/>
          </a:bodyPr>
          <a:p>
            <a:pPr>
              <a:lnSpc>
                <a:spcPct val="100000"/>
              </a:lnSpc>
            </a:pP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0230120" y="6300360"/>
            <a:ext cx="155268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200" strike="noStrike" u="none">
                <a:solidFill>
                  <a:srgbClr val="000000"/>
                </a:solidFill>
                <a:uFillTx/>
                <a:latin typeface="Arial"/>
              </a:rPr>
              <a:t>Courtesy A. Bellandi</a:t>
            </a:r>
            <a:endParaRPr b="0" lang="de-DE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45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Challenges at high Qext</a:t>
            </a:r>
            <a:endParaRPr b="0" lang="de-DE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11374920" cy="500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1" lang="en-US" sz="1800" strike="noStrike" u="none">
                <a:solidFill>
                  <a:schemeClr val="dk1"/>
                </a:solidFill>
                <a:uFillTx/>
                <a:latin typeface="Arial"/>
              </a:rPr>
              <a:t>Ponderomotive drops / oscillations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07880" y="817560"/>
            <a:ext cx="11374920" cy="3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accent2"/>
                </a:solidFill>
                <a:uFillTx/>
                <a:latin typeface="Arial"/>
              </a:rPr>
              <a:t>Ponderomotive drops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6840000" y="215640"/>
            <a:ext cx="4499280" cy="608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10230120" y="6300360"/>
            <a:ext cx="155268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200" strike="noStrike" u="none">
                <a:solidFill>
                  <a:srgbClr val="000000"/>
                </a:solidFill>
                <a:uFillTx/>
                <a:latin typeface="Arial"/>
              </a:rPr>
              <a:t>Courtesy A. Bellandi</a:t>
            </a:r>
            <a:endParaRPr b="0" lang="de-DE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540000" y="2440440"/>
          <a:ext cx="5760000" cy="3321000"/>
        </p:xfrm>
        <a:graphic>
          <a:graphicData uri="http://schemas.openxmlformats.org/drawingml/2006/table">
            <a:tbl>
              <a:tblPr/>
              <a:tblGrid>
                <a:gridCol w="1981800"/>
                <a:gridCol w="1242720"/>
                <a:gridCol w="1306440"/>
                <a:gridCol w="1487520"/>
              </a:tblGrid>
              <a:tr h="346320"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1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Burst (now)</a:t>
                      </a:r>
                      <a:endParaRPr b="1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1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HDC (upgrade)</a:t>
                      </a:r>
                      <a:endParaRPr b="1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Qext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x10^6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4,6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60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f0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GHz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1,3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1,3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f1/2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Hz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Klfd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Hz/MV^2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-0,9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-0,9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Vcav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MV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25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20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KlfdVcav^2 / f/12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-4,0</a:t>
                      </a:r>
                      <a:endParaRPr b="0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1" lang="de-DE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-33,2</a:t>
                      </a:r>
                      <a:endParaRPr b="1" lang="de-D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3598560" y="1404000"/>
            <a:ext cx="5941080" cy="197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45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Challenges at high Qext</a:t>
            </a:r>
            <a:endParaRPr b="0" lang="de-DE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3371760" cy="500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1" lang="en-US" sz="1800" strike="noStrike" u="none">
                <a:solidFill>
                  <a:schemeClr val="dk1"/>
                </a:solidFill>
                <a:uFillTx/>
                <a:latin typeface="Arial"/>
              </a:rPr>
              <a:t>IDEA: emulate SEL in pulsed operation during fill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Rotate common RF phase drive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Absorb Klfd differences using piezo 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07880" y="817560"/>
            <a:ext cx="11374920" cy="3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accent2"/>
                </a:solidFill>
                <a:uFillTx/>
                <a:latin typeface="Arial"/>
              </a:rPr>
              <a:t>Vector sum operation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9360000" y="1440000"/>
            <a:ext cx="2699640" cy="1742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rcRect l="0" t="51473" r="0" b="0"/>
          <a:stretch/>
        </p:blipFill>
        <p:spPr>
          <a:xfrm>
            <a:off x="3562200" y="3916080"/>
            <a:ext cx="6265440" cy="224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4"/>
          <a:stretch/>
        </p:blipFill>
        <p:spPr>
          <a:xfrm>
            <a:off x="9419400" y="4006800"/>
            <a:ext cx="2676240" cy="178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" name=""/>
          <p:cNvSpPr/>
          <p:nvPr/>
        </p:nvSpPr>
        <p:spPr>
          <a:xfrm>
            <a:off x="10230120" y="6300360"/>
            <a:ext cx="153540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200" strike="noStrike" u="none">
                <a:solidFill>
                  <a:srgbClr val="000000"/>
                </a:solidFill>
                <a:uFillTx/>
                <a:latin typeface="Arial"/>
              </a:rPr>
              <a:t>Courtesy B. Richteri</a:t>
            </a:r>
            <a:endParaRPr b="0" lang="de-DE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45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Questions</a:t>
            </a:r>
            <a:endParaRPr b="0" lang="de-DE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11374920" cy="500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At what Qext are the cavities set to ? (facilities / test stand)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How is Qext set ?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Is it remote controllable ?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How much does it change with operation (thermal effect) ?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07880" y="817560"/>
            <a:ext cx="11374920" cy="3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accent2"/>
                </a:solidFill>
                <a:uFillTx/>
                <a:latin typeface="Arial"/>
              </a:rPr>
              <a:t>Qext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920" cy="45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accent1"/>
                </a:solidFill>
                <a:uFillTx/>
                <a:latin typeface="Arial"/>
              </a:rPr>
              <a:t>Questions</a:t>
            </a:r>
            <a:endParaRPr b="0" lang="de-DE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11374920" cy="500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What is the level of background microphonics ?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Is there detuning control ?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how ?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1800" indent="-361800" defTabSz="9144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361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Contribution slow tuner / fast tuners ?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407880" y="817560"/>
            <a:ext cx="11374920" cy="3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accent2"/>
                </a:solidFill>
                <a:uFillTx/>
                <a:latin typeface="Arial"/>
              </a:rPr>
              <a:t>Detuning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LibreOffice/24.8.5.2$Windows_X86_64 LibreOffice_project/fddf2685c70b461e7832239a0162a77216259f22</Application>
  <AppVersion>15.0000</AppVersion>
  <Words>342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2018-01-19T12:33:44Z</dcterms:created>
  <dc:creator>Microsoft Office-Anwender</dc:creator>
  <dc:description/>
  <dc:language>de-DE</dc:language>
  <cp:lastModifiedBy/>
  <dcterms:modified xsi:type="dcterms:W3CDTF">2025-04-06T17:48:13Z</dcterms:modified>
  <cp:revision>18</cp:revision>
  <dc:subject/>
  <dc:title>Presentation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9</vt:i4>
  </property>
</Properties>
</file>